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122"/>
  </p:notesMasterIdLst>
  <p:sldIdLst>
    <p:sldId id="267" r:id="rId3"/>
    <p:sldId id="268" r:id="rId4"/>
    <p:sldId id="269" r:id="rId5"/>
    <p:sldId id="372" r:id="rId6"/>
    <p:sldId id="275" r:id="rId7"/>
    <p:sldId id="271" r:id="rId8"/>
    <p:sldId id="272" r:id="rId9"/>
    <p:sldId id="273" r:id="rId10"/>
    <p:sldId id="274" r:id="rId11"/>
    <p:sldId id="276" r:id="rId12"/>
    <p:sldId id="277" r:id="rId13"/>
    <p:sldId id="278" r:id="rId14"/>
    <p:sldId id="279" r:id="rId15"/>
    <p:sldId id="370" r:id="rId16"/>
    <p:sldId id="373" r:id="rId17"/>
    <p:sldId id="281" r:id="rId18"/>
    <p:sldId id="282" r:id="rId19"/>
    <p:sldId id="283" r:id="rId20"/>
    <p:sldId id="284" r:id="rId21"/>
    <p:sldId id="285" r:id="rId22"/>
    <p:sldId id="286" r:id="rId23"/>
    <p:sldId id="287" r:id="rId24"/>
    <p:sldId id="288" r:id="rId25"/>
    <p:sldId id="289" r:id="rId26"/>
    <p:sldId id="290" r:id="rId27"/>
    <p:sldId id="374"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75" r:id="rId42"/>
    <p:sldId id="306" r:id="rId43"/>
    <p:sldId id="307" r:id="rId44"/>
    <p:sldId id="308" r:id="rId45"/>
    <p:sldId id="309" r:id="rId46"/>
    <p:sldId id="310" r:id="rId47"/>
    <p:sldId id="311" r:id="rId48"/>
    <p:sldId id="312" r:id="rId49"/>
    <p:sldId id="313" r:id="rId50"/>
    <p:sldId id="314" r:id="rId51"/>
    <p:sldId id="376" r:id="rId52"/>
    <p:sldId id="377" r:id="rId53"/>
    <p:sldId id="317" r:id="rId54"/>
    <p:sldId id="318" r:id="rId55"/>
    <p:sldId id="319" r:id="rId56"/>
    <p:sldId id="320" r:id="rId57"/>
    <p:sldId id="321" r:id="rId58"/>
    <p:sldId id="322" r:id="rId59"/>
    <p:sldId id="323" r:id="rId60"/>
    <p:sldId id="378" r:id="rId61"/>
    <p:sldId id="324" r:id="rId62"/>
    <p:sldId id="325" r:id="rId63"/>
    <p:sldId id="369" r:id="rId64"/>
    <p:sldId id="326" r:id="rId65"/>
    <p:sldId id="327" r:id="rId66"/>
    <p:sldId id="328" r:id="rId67"/>
    <p:sldId id="329" r:id="rId68"/>
    <p:sldId id="330" r:id="rId69"/>
    <p:sldId id="331" r:id="rId70"/>
    <p:sldId id="332" r:id="rId71"/>
    <p:sldId id="333" r:id="rId72"/>
    <p:sldId id="334" r:id="rId73"/>
    <p:sldId id="335" r:id="rId74"/>
    <p:sldId id="339" r:id="rId75"/>
    <p:sldId id="336" r:id="rId76"/>
    <p:sldId id="338" r:id="rId77"/>
    <p:sldId id="340" r:id="rId78"/>
    <p:sldId id="342" r:id="rId79"/>
    <p:sldId id="343" r:id="rId80"/>
    <p:sldId id="344" r:id="rId81"/>
    <p:sldId id="345" r:id="rId82"/>
    <p:sldId id="346" r:id="rId83"/>
    <p:sldId id="347" r:id="rId84"/>
    <p:sldId id="385" r:id="rId85"/>
    <p:sldId id="386" r:id="rId86"/>
    <p:sldId id="387" r:id="rId87"/>
    <p:sldId id="388" r:id="rId88"/>
    <p:sldId id="389" r:id="rId89"/>
    <p:sldId id="390" r:id="rId90"/>
    <p:sldId id="391" r:id="rId91"/>
    <p:sldId id="337" r:id="rId92"/>
    <p:sldId id="382" r:id="rId93"/>
    <p:sldId id="381" r:id="rId94"/>
    <p:sldId id="349" r:id="rId95"/>
    <p:sldId id="350" r:id="rId96"/>
    <p:sldId id="351" r:id="rId97"/>
    <p:sldId id="352" r:id="rId98"/>
    <p:sldId id="380" r:id="rId99"/>
    <p:sldId id="353" r:id="rId100"/>
    <p:sldId id="379" r:id="rId101"/>
    <p:sldId id="354" r:id="rId102"/>
    <p:sldId id="355" r:id="rId103"/>
    <p:sldId id="356" r:id="rId104"/>
    <p:sldId id="383" r:id="rId105"/>
    <p:sldId id="357" r:id="rId106"/>
    <p:sldId id="384" r:id="rId107"/>
    <p:sldId id="358" r:id="rId108"/>
    <p:sldId id="359" r:id="rId109"/>
    <p:sldId id="361" r:id="rId110"/>
    <p:sldId id="360" r:id="rId111"/>
    <p:sldId id="266" r:id="rId112"/>
    <p:sldId id="362" r:id="rId113"/>
    <p:sldId id="363" r:id="rId114"/>
    <p:sldId id="364" r:id="rId115"/>
    <p:sldId id="365" r:id="rId116"/>
    <p:sldId id="366" r:id="rId117"/>
    <p:sldId id="367" r:id="rId118"/>
    <p:sldId id="368" r:id="rId119"/>
    <p:sldId id="392" r:id="rId120"/>
    <p:sldId id="393" r:id="rId121"/>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9966"/>
    <a:srgbClr val="000000"/>
    <a:srgbClr val="00FFCC"/>
    <a:srgbClr val="333300"/>
    <a:srgbClr val="FF0000"/>
    <a:srgbClr val="66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94660"/>
  </p:normalViewPr>
  <p:slideViewPr>
    <p:cSldViewPr>
      <p:cViewPr varScale="1">
        <p:scale>
          <a:sx n="64" d="100"/>
          <a:sy n="64" d="100"/>
        </p:scale>
        <p:origin x="676"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816"/>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0" sz="1200">
                <a:latin typeface="Calibri" pitchFamily="34" charset="0"/>
              </a:defRPr>
            </a:lvl1pPr>
          </a:lstStyle>
          <a:p>
            <a:pPr>
              <a:defRPr/>
            </a:pPr>
            <a:endParaRPr lang="en-US" altLang="zh-TW"/>
          </a:p>
        </p:txBody>
      </p:sp>
      <p:sp>
        <p:nvSpPr>
          <p:cNvPr id="3686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200">
                <a:latin typeface="Calibri" pitchFamily="34" charset="0"/>
              </a:defRPr>
            </a:lvl1pPr>
          </a:lstStyle>
          <a:p>
            <a:pPr>
              <a:defRPr/>
            </a:pPr>
            <a:fld id="{9B081CF3-0817-4E62-9A36-65C619F8EF4A}" type="datetimeFigureOut">
              <a:rPr lang="zh-TW" altLang="en-US"/>
              <a:pPr>
                <a:defRPr/>
              </a:pPr>
              <a:t>2018/3/19</a:t>
            </a:fld>
            <a:endParaRPr lang="en-US" altLang="zh-TW"/>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kumimoji="0" sz="1200">
                <a:latin typeface="Calibri" pitchFamily="34" charset="0"/>
              </a:defRPr>
            </a:lvl1pPr>
          </a:lstStyle>
          <a:p>
            <a:pPr>
              <a:defRPr/>
            </a:pPr>
            <a:endParaRPr lang="en-US" altLang="zh-TW"/>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FE2B566A-F587-47E3-A503-EAEF893D3AF4}" type="slidenum">
              <a:rPr lang="zh-TW" altLang="en-US"/>
              <a:pPr>
                <a:defRPr/>
              </a:pPr>
              <a:t>‹#›</a:t>
            </a:fld>
            <a:endParaRPr lang="en-US" altLang="zh-TW"/>
          </a:p>
        </p:txBody>
      </p:sp>
    </p:spTree>
    <p:extLst>
      <p:ext uri="{BB962C8B-B14F-4D97-AF65-F5344CB8AC3E}">
        <p14:creationId xmlns:p14="http://schemas.microsoft.com/office/powerpoint/2010/main" val="734215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67397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23140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4012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99561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a:ln/>
        </p:spPr>
      </p:sp>
      <p:sp>
        <p:nvSpPr>
          <p:cNvPr id="9318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93188"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fld id="{DC5A1AD5-0D69-4243-8510-0DEB38E03A1B}" type="slidenum">
              <a:rPr kumimoji="0" lang="zh-TW" altLang="en-US" smtClean="0">
                <a:latin typeface="Calibri" panose="020F0502020204030204" pitchFamily="34" charset="0"/>
              </a:rPr>
              <a:pPr/>
              <a:t>80</a:t>
            </a:fld>
            <a:endParaRPr kumimoji="0" lang="en-US" altLang="zh-TW" smtClean="0">
              <a:latin typeface="Calibri" panose="020F0502020204030204" pitchFamily="34" charset="0"/>
            </a:endParaRPr>
          </a:p>
        </p:txBody>
      </p:sp>
    </p:spTree>
    <p:extLst>
      <p:ext uri="{BB962C8B-B14F-4D97-AF65-F5344CB8AC3E}">
        <p14:creationId xmlns:p14="http://schemas.microsoft.com/office/powerpoint/2010/main" val="14265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103614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366392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extLst>
      <p:ext uri="{BB962C8B-B14F-4D97-AF65-F5344CB8AC3E}">
        <p14:creationId xmlns:p14="http://schemas.microsoft.com/office/powerpoint/2010/main" val="9105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41413" y="684213"/>
            <a:ext cx="4576762" cy="3432175"/>
          </a:xfrm>
          <a:ln/>
        </p:spPr>
      </p:sp>
      <p:sp>
        <p:nvSpPr>
          <p:cNvPr id="120835" name="Rectangle 3"/>
          <p:cNvSpPr>
            <a:spLocks noGrp="1" noChangeArrowheads="1"/>
          </p:cNvSpPr>
          <p:nvPr>
            <p:ph type="body" idx="1"/>
          </p:nvPr>
        </p:nvSpPr>
        <p:spPr>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zh-CN" altLang="en-US" sz="900" smtClean="0">
                <a:solidFill>
                  <a:schemeClr val="accent2"/>
                </a:solidFill>
              </a:rPr>
              <a:t>国际网络处理器协会</a:t>
            </a:r>
            <a:r>
              <a:rPr lang="en-US" altLang="zh-CN" sz="900" smtClean="0">
                <a:solidFill>
                  <a:schemeClr val="accent2"/>
                </a:solidFill>
              </a:rPr>
              <a:t>(Network Processors Conference)</a:t>
            </a:r>
            <a:r>
              <a:rPr lang="zh-CN" altLang="en-US" sz="900" smtClean="0">
                <a:solidFill>
                  <a:schemeClr val="accent2"/>
                </a:solidFill>
              </a:rPr>
              <a:t>的定义：</a:t>
            </a:r>
            <a:endParaRPr lang="zh-CN" altLang="en-US" sz="900" smtClean="0"/>
          </a:p>
          <a:p>
            <a:pPr eaLnBrk="1" hangingPunct="1">
              <a:lnSpc>
                <a:spcPct val="80000"/>
              </a:lnSpc>
            </a:pPr>
            <a:r>
              <a:rPr lang="zh-CN" altLang="en-US" sz="900" smtClean="0"/>
              <a:t>网络处理器是一种可编程器件，它特定的应用于通信领域的各种任务，比如</a:t>
            </a:r>
          </a:p>
          <a:p>
            <a:pPr eaLnBrk="1" hangingPunct="1">
              <a:lnSpc>
                <a:spcPct val="80000"/>
              </a:lnSpc>
            </a:pPr>
            <a:r>
              <a:rPr lang="zh-CN" altLang="en-US" sz="900" smtClean="0"/>
              <a:t>包处理、协议分析、路由查找、声音</a:t>
            </a:r>
            <a:r>
              <a:rPr lang="en-US" altLang="zh-CN" sz="900" smtClean="0"/>
              <a:t>/</a:t>
            </a:r>
            <a:r>
              <a:rPr lang="zh-CN" altLang="en-US" sz="900" smtClean="0"/>
              <a:t>数据的汇聚、防火墙、</a:t>
            </a:r>
            <a:r>
              <a:rPr lang="en-US" altLang="zh-CN" sz="900" smtClean="0"/>
              <a:t>QOS</a:t>
            </a:r>
            <a:r>
              <a:rPr lang="zh-CN" altLang="zh-CN" sz="900" smtClean="0"/>
              <a:t>等</a:t>
            </a:r>
            <a:r>
              <a:rPr lang="zh-CN" altLang="en-US" sz="900" smtClean="0"/>
              <a:t>；</a:t>
            </a:r>
          </a:p>
          <a:p>
            <a:pPr eaLnBrk="1" hangingPunct="1">
              <a:lnSpc>
                <a:spcPct val="80000"/>
              </a:lnSpc>
            </a:pPr>
            <a:r>
              <a:rPr lang="zh-CN" altLang="en-US" sz="900" smtClean="0">
                <a:solidFill>
                  <a:schemeClr val="accent2"/>
                </a:solidFill>
              </a:rPr>
              <a:t>特点－与</a:t>
            </a:r>
            <a:r>
              <a:rPr lang="en-US" altLang="zh-CN" sz="900" smtClean="0">
                <a:solidFill>
                  <a:schemeClr val="accent2"/>
                </a:solidFill>
              </a:rPr>
              <a:t>ASIC</a:t>
            </a:r>
            <a:r>
              <a:rPr lang="zh-CN" altLang="en-US" sz="900" smtClean="0">
                <a:solidFill>
                  <a:schemeClr val="accent2"/>
                </a:solidFill>
              </a:rPr>
              <a:t>的比较：</a:t>
            </a:r>
          </a:p>
          <a:p>
            <a:pPr lvl="1" eaLnBrk="1" hangingPunct="1">
              <a:lnSpc>
                <a:spcPct val="80000"/>
              </a:lnSpc>
            </a:pPr>
            <a:r>
              <a:rPr lang="zh-CN" altLang="en-US" sz="900" smtClean="0"/>
              <a:t>性能更高：内部集成数十个</a:t>
            </a:r>
            <a:r>
              <a:rPr lang="en-US" altLang="zh-CN" sz="900" smtClean="0"/>
              <a:t>CPU</a:t>
            </a:r>
            <a:r>
              <a:rPr lang="zh-CN" altLang="en-US" sz="900" smtClean="0"/>
              <a:t>及硬件协处理器、硬件加速器，在实现</a:t>
            </a:r>
          </a:p>
          <a:p>
            <a:pPr lvl="1" eaLnBrk="1" hangingPunct="1">
              <a:lnSpc>
                <a:spcPct val="80000"/>
              </a:lnSpc>
            </a:pPr>
            <a:r>
              <a:rPr lang="zh-CN" altLang="en-US" sz="900" smtClean="0"/>
              <a:t> 复杂的拥塞管理、队列调度等</a:t>
            </a:r>
            <a:r>
              <a:rPr lang="en-US" altLang="zh-CN" sz="900" smtClean="0"/>
              <a:t>QOS</a:t>
            </a:r>
            <a:r>
              <a:rPr lang="zh-CN" altLang="en-US" sz="900" smtClean="0"/>
              <a:t>功能前提下，仍能保持线速转发，</a:t>
            </a:r>
          </a:p>
          <a:p>
            <a:pPr lvl="1" eaLnBrk="1" hangingPunct="1">
              <a:lnSpc>
                <a:spcPct val="80000"/>
              </a:lnSpc>
            </a:pPr>
            <a:r>
              <a:rPr lang="zh-CN" altLang="en-US" sz="900" smtClean="0"/>
              <a:t> 实现“硬转发”；</a:t>
            </a:r>
          </a:p>
          <a:p>
            <a:pPr lvl="1" eaLnBrk="1" hangingPunct="1">
              <a:lnSpc>
                <a:spcPct val="80000"/>
              </a:lnSpc>
            </a:pPr>
            <a:r>
              <a:rPr lang="zh-CN" altLang="en-US" sz="900" smtClean="0"/>
              <a:t>扩展更灵活：预留的用户接口可编程，扩展灵活；</a:t>
            </a:r>
          </a:p>
          <a:p>
            <a:pPr lvl="1" eaLnBrk="1" hangingPunct="1">
              <a:lnSpc>
                <a:spcPct val="80000"/>
              </a:lnSpc>
            </a:pPr>
            <a:r>
              <a:rPr lang="zh-CN" altLang="en-US" sz="900" smtClean="0"/>
              <a:t>可靠性高，芯片转产前通过严格的疲劳性测试，适合开发电信级设备；</a:t>
            </a:r>
          </a:p>
          <a:p>
            <a:pPr lvl="1" eaLnBrk="1" hangingPunct="1">
              <a:lnSpc>
                <a:spcPct val="80000"/>
              </a:lnSpc>
            </a:pPr>
            <a:r>
              <a:rPr lang="zh-CN" altLang="en-US" sz="900" smtClean="0"/>
              <a:t>对新的增值业务（</a:t>
            </a:r>
            <a:r>
              <a:rPr lang="en-US" altLang="zh-CN" sz="900" smtClean="0"/>
              <a:t>MPLS</a:t>
            </a:r>
            <a:r>
              <a:rPr lang="zh-CN" altLang="en-US" sz="900" smtClean="0"/>
              <a:t>、</a:t>
            </a:r>
            <a:r>
              <a:rPr lang="en-US" altLang="zh-CN" sz="900" smtClean="0"/>
              <a:t>QOS</a:t>
            </a:r>
            <a:r>
              <a:rPr lang="zh-CN" altLang="en-US" sz="900" smtClean="0"/>
              <a:t>、组播）支持能力更强；</a:t>
            </a:r>
          </a:p>
          <a:p>
            <a:pPr lvl="1" eaLnBrk="1" hangingPunct="1">
              <a:lnSpc>
                <a:spcPct val="80000"/>
              </a:lnSpc>
            </a:pPr>
            <a:r>
              <a:rPr lang="zh-CN" altLang="en-US" sz="900" smtClean="0"/>
              <a:t>管理灵活，开发方便，大大缩短二次开发周期；</a:t>
            </a:r>
          </a:p>
          <a:p>
            <a:pPr lvl="1" eaLnBrk="1" hangingPunct="1">
              <a:lnSpc>
                <a:spcPct val="80000"/>
              </a:lnSpc>
            </a:pPr>
            <a:r>
              <a:rPr lang="zh-CN" altLang="en-US" sz="900" smtClean="0"/>
              <a:t>预留</a:t>
            </a:r>
            <a:r>
              <a:rPr lang="en-US" altLang="zh-CN" sz="900" smtClean="0"/>
              <a:t>IPv6</a:t>
            </a:r>
            <a:r>
              <a:rPr lang="zh-CN" altLang="en-US" sz="900" smtClean="0"/>
              <a:t>接口，可通过软件平滑升级。</a:t>
            </a:r>
          </a:p>
          <a:p>
            <a:pPr eaLnBrk="1" hangingPunct="1">
              <a:lnSpc>
                <a:spcPct val="80000"/>
              </a:lnSpc>
            </a:pPr>
            <a:r>
              <a:rPr lang="zh-CN" altLang="zh-CN" sz="900" smtClean="0">
                <a:solidFill>
                  <a:schemeClr val="accent2"/>
                </a:solidFill>
              </a:rPr>
              <a:t>采用网络处理器技术已成为网络设备的主流技术路线</a:t>
            </a:r>
            <a:endParaRPr lang="zh-CN" altLang="en-US" sz="900" smtClean="0"/>
          </a:p>
          <a:p>
            <a:pPr eaLnBrk="1" hangingPunct="1">
              <a:lnSpc>
                <a:spcPct val="80000"/>
              </a:lnSpc>
            </a:pPr>
            <a:endParaRPr lang="zh-CN" altLang="en-US" sz="900" smtClean="0">
              <a:solidFill>
                <a:schemeClr val="accent2"/>
              </a:solidFill>
            </a:endParaRPr>
          </a:p>
          <a:p>
            <a:pPr eaLnBrk="1" hangingPunct="1">
              <a:lnSpc>
                <a:spcPct val="80000"/>
              </a:lnSpc>
            </a:pPr>
            <a:r>
              <a:rPr lang="zh-CN" altLang="en-US" sz="900" smtClean="0">
                <a:solidFill>
                  <a:schemeClr val="accent2"/>
                </a:solidFill>
              </a:rPr>
              <a:t>转发性能：</a:t>
            </a:r>
            <a:r>
              <a:rPr lang="zh-CN" altLang="en-US" sz="900" smtClean="0"/>
              <a:t>出色的转发性能，单线路板</a:t>
            </a:r>
            <a:r>
              <a:rPr lang="en-US" altLang="zh-CN" sz="900" smtClean="0"/>
              <a:t>6Mpps</a:t>
            </a:r>
            <a:r>
              <a:rPr lang="zh-CN" altLang="en-US" sz="900" smtClean="0"/>
              <a:t>，整机</a:t>
            </a:r>
            <a:r>
              <a:rPr lang="en-US" altLang="zh-CN" sz="900" smtClean="0"/>
              <a:t>96Mpps</a:t>
            </a:r>
            <a:r>
              <a:rPr lang="zh-CN" altLang="en-US" sz="900" smtClean="0"/>
              <a:t>；</a:t>
            </a:r>
          </a:p>
          <a:p>
            <a:pPr eaLnBrk="1" hangingPunct="1">
              <a:lnSpc>
                <a:spcPct val="80000"/>
              </a:lnSpc>
            </a:pPr>
            <a:r>
              <a:rPr lang="zh-CN" altLang="en-US" sz="900" smtClean="0">
                <a:solidFill>
                  <a:schemeClr val="accent2"/>
                </a:solidFill>
              </a:rPr>
              <a:t>业务接口：</a:t>
            </a:r>
            <a:r>
              <a:rPr lang="zh-CN" altLang="en-US" sz="900" smtClean="0"/>
              <a:t>支持</a:t>
            </a:r>
            <a:r>
              <a:rPr lang="en-US" altLang="zh-CN" sz="900" smtClean="0"/>
              <a:t>FE</a:t>
            </a:r>
            <a:r>
              <a:rPr lang="zh-CN" altLang="en-US" sz="900" smtClean="0"/>
              <a:t>、</a:t>
            </a:r>
            <a:r>
              <a:rPr lang="en-US" altLang="zh-CN" sz="900" smtClean="0"/>
              <a:t>GE</a:t>
            </a:r>
            <a:r>
              <a:rPr lang="zh-CN" altLang="en-US" sz="900" smtClean="0"/>
              <a:t>、</a:t>
            </a:r>
            <a:r>
              <a:rPr lang="en-US" altLang="zh-CN" sz="900" smtClean="0"/>
              <a:t>OC3c</a:t>
            </a:r>
            <a:r>
              <a:rPr lang="zh-CN" altLang="en-US" sz="900" smtClean="0"/>
              <a:t>～</a:t>
            </a:r>
            <a:r>
              <a:rPr lang="en-US" altLang="zh-CN" sz="900" smtClean="0"/>
              <a:t>OC48c POS</a:t>
            </a:r>
            <a:r>
              <a:rPr lang="zh-CN" altLang="en-US" sz="900" smtClean="0"/>
              <a:t>、</a:t>
            </a:r>
            <a:r>
              <a:rPr lang="en-US" altLang="zh-CN" sz="900" smtClean="0"/>
              <a:t>OC48 RPR</a:t>
            </a:r>
          </a:p>
          <a:p>
            <a:pPr eaLnBrk="1" hangingPunct="1">
              <a:lnSpc>
                <a:spcPct val="80000"/>
              </a:lnSpc>
            </a:pPr>
            <a:r>
              <a:rPr lang="en-US" altLang="zh-CN" sz="900" smtClean="0"/>
              <a:t>            oc3c ATM</a:t>
            </a:r>
            <a:r>
              <a:rPr lang="zh-CN" altLang="en-US" sz="900" smtClean="0"/>
              <a:t>等接口的线速转发；</a:t>
            </a:r>
          </a:p>
          <a:p>
            <a:pPr eaLnBrk="1" hangingPunct="1">
              <a:lnSpc>
                <a:spcPct val="80000"/>
              </a:lnSpc>
            </a:pPr>
            <a:r>
              <a:rPr lang="zh-CN" altLang="en-US" sz="900" smtClean="0">
                <a:solidFill>
                  <a:schemeClr val="accent2"/>
                </a:solidFill>
              </a:rPr>
              <a:t>大容量路由表：</a:t>
            </a:r>
            <a:r>
              <a:rPr lang="en-US" altLang="zh-CN" sz="900" smtClean="0"/>
              <a:t>BGP</a:t>
            </a:r>
            <a:r>
              <a:rPr lang="zh-CN" altLang="en-US" sz="900" smtClean="0"/>
              <a:t>路由</a:t>
            </a:r>
            <a:r>
              <a:rPr lang="en-US" altLang="zh-CN" sz="900" smtClean="0"/>
              <a:t>170</a:t>
            </a:r>
            <a:r>
              <a:rPr lang="zh-CN" altLang="en-US" sz="900" smtClean="0"/>
              <a:t>万条，</a:t>
            </a:r>
            <a:r>
              <a:rPr lang="en-US" altLang="zh-CN" sz="900" smtClean="0"/>
              <a:t>OSPF</a:t>
            </a:r>
            <a:r>
              <a:rPr lang="zh-CN" altLang="en-US" sz="900" smtClean="0"/>
              <a:t>、</a:t>
            </a:r>
            <a:r>
              <a:rPr lang="en-US" altLang="zh-CN" sz="900" smtClean="0"/>
              <a:t>IS-IS 100</a:t>
            </a:r>
            <a:r>
              <a:rPr lang="zh-CN" altLang="en-US" sz="900" smtClean="0"/>
              <a:t>万条，每条路由</a:t>
            </a:r>
          </a:p>
          <a:p>
            <a:pPr eaLnBrk="1" hangingPunct="1">
              <a:lnSpc>
                <a:spcPct val="80000"/>
              </a:lnSpc>
            </a:pPr>
            <a:r>
              <a:rPr lang="zh-CN" altLang="en-US" sz="900" smtClean="0"/>
              <a:t>                可以有</a:t>
            </a:r>
            <a:r>
              <a:rPr lang="en-US" altLang="zh-CN" sz="900" smtClean="0"/>
              <a:t>3</a:t>
            </a:r>
            <a:r>
              <a:rPr lang="zh-CN" altLang="en-US" sz="900" smtClean="0"/>
              <a:t>个负载分担项；</a:t>
            </a:r>
            <a:endParaRPr lang="zh-CN" altLang="en-US" sz="900" smtClean="0">
              <a:solidFill>
                <a:schemeClr val="accent2"/>
              </a:solidFill>
            </a:endParaRPr>
          </a:p>
          <a:p>
            <a:pPr eaLnBrk="1" hangingPunct="1">
              <a:lnSpc>
                <a:spcPct val="80000"/>
              </a:lnSpc>
            </a:pPr>
            <a:r>
              <a:rPr lang="zh-CN" altLang="en-US" sz="900" smtClean="0">
                <a:solidFill>
                  <a:schemeClr val="accent2"/>
                </a:solidFill>
              </a:rPr>
              <a:t>完善的</a:t>
            </a:r>
            <a:r>
              <a:rPr lang="en-US" altLang="zh-CN" sz="900" smtClean="0">
                <a:solidFill>
                  <a:schemeClr val="accent2"/>
                </a:solidFill>
              </a:rPr>
              <a:t>QOS</a:t>
            </a:r>
            <a:r>
              <a:rPr lang="zh-CN" altLang="en-US" sz="900" smtClean="0">
                <a:solidFill>
                  <a:schemeClr val="accent2"/>
                </a:solidFill>
              </a:rPr>
              <a:t>支持：</a:t>
            </a:r>
          </a:p>
          <a:p>
            <a:pPr lvl="1" eaLnBrk="1" hangingPunct="1">
              <a:lnSpc>
                <a:spcPct val="80000"/>
              </a:lnSpc>
            </a:pPr>
            <a:r>
              <a:rPr lang="zh-CN" altLang="en-US" sz="900" smtClean="0"/>
              <a:t>拥塞管理：</a:t>
            </a:r>
            <a:r>
              <a:rPr lang="en-US" altLang="zh-CN" sz="900" smtClean="0"/>
              <a:t>PQ</a:t>
            </a:r>
            <a:r>
              <a:rPr lang="zh-CN" altLang="en-US" sz="900" smtClean="0"/>
              <a:t>、</a:t>
            </a:r>
            <a:r>
              <a:rPr lang="en-US" altLang="zh-CN" sz="900" smtClean="0"/>
              <a:t>CQ</a:t>
            </a:r>
            <a:r>
              <a:rPr lang="zh-CN" altLang="en-US" sz="900" smtClean="0"/>
              <a:t>、</a:t>
            </a:r>
            <a:r>
              <a:rPr lang="en-US" altLang="zh-CN" sz="900" smtClean="0"/>
              <a:t>WFQ</a:t>
            </a:r>
            <a:r>
              <a:rPr lang="zh-CN" altLang="en-US" sz="900" smtClean="0"/>
              <a:t>、</a:t>
            </a:r>
            <a:r>
              <a:rPr lang="en-US" altLang="zh-CN" sz="900" smtClean="0"/>
              <a:t>CBWFQ</a:t>
            </a:r>
            <a:r>
              <a:rPr lang="zh-CN" altLang="en-US" sz="900" smtClean="0"/>
              <a:t>，每板</a:t>
            </a:r>
            <a:r>
              <a:rPr lang="en-US" altLang="zh-CN" sz="900" smtClean="0"/>
              <a:t>1K</a:t>
            </a:r>
            <a:r>
              <a:rPr lang="zh-CN" altLang="en-US" sz="900" smtClean="0"/>
              <a:t>个流</a:t>
            </a:r>
          </a:p>
          <a:p>
            <a:pPr lvl="1" eaLnBrk="1" hangingPunct="1">
              <a:lnSpc>
                <a:spcPct val="80000"/>
              </a:lnSpc>
            </a:pPr>
            <a:r>
              <a:rPr lang="zh-CN" altLang="en-US" sz="900" smtClean="0"/>
              <a:t>流量监管：</a:t>
            </a:r>
            <a:r>
              <a:rPr lang="en-US" altLang="zh-CN" sz="900" smtClean="0"/>
              <a:t>CAR</a:t>
            </a:r>
            <a:r>
              <a:rPr lang="zh-CN" altLang="en-US" sz="900" smtClean="0"/>
              <a:t>，每板</a:t>
            </a:r>
            <a:r>
              <a:rPr lang="en-US" altLang="zh-CN" sz="900" smtClean="0"/>
              <a:t>2K</a:t>
            </a:r>
            <a:r>
              <a:rPr lang="zh-CN" altLang="en-US" sz="900" smtClean="0"/>
              <a:t>队列</a:t>
            </a:r>
          </a:p>
          <a:p>
            <a:pPr lvl="1" eaLnBrk="1" hangingPunct="1">
              <a:lnSpc>
                <a:spcPct val="80000"/>
              </a:lnSpc>
            </a:pPr>
            <a:r>
              <a:rPr lang="zh-CN" altLang="en-US" sz="900" smtClean="0"/>
              <a:t>流量整形：</a:t>
            </a:r>
            <a:r>
              <a:rPr lang="en-US" altLang="zh-CN" sz="900" smtClean="0"/>
              <a:t>GTS</a:t>
            </a:r>
            <a:r>
              <a:rPr lang="zh-CN" altLang="en-US" sz="900" smtClean="0"/>
              <a:t>，每板</a:t>
            </a:r>
            <a:r>
              <a:rPr lang="en-US" altLang="zh-CN" sz="900" smtClean="0"/>
              <a:t>2K</a:t>
            </a:r>
            <a:r>
              <a:rPr lang="zh-CN" altLang="en-US" sz="900" smtClean="0"/>
              <a:t>队列</a:t>
            </a:r>
          </a:p>
          <a:p>
            <a:pPr lvl="1" eaLnBrk="1" hangingPunct="1">
              <a:lnSpc>
                <a:spcPct val="80000"/>
              </a:lnSpc>
            </a:pPr>
            <a:r>
              <a:rPr lang="zh-CN" altLang="en-US" sz="900" smtClean="0"/>
              <a:t>拥塞避免：</a:t>
            </a:r>
            <a:r>
              <a:rPr lang="en-US" altLang="zh-CN" sz="900" smtClean="0"/>
              <a:t>RED</a:t>
            </a:r>
            <a:r>
              <a:rPr lang="zh-CN" altLang="en-US" sz="900" smtClean="0"/>
              <a:t>、</a:t>
            </a:r>
            <a:r>
              <a:rPr lang="en-US" altLang="zh-CN" sz="900" smtClean="0"/>
              <a:t>WRED</a:t>
            </a:r>
            <a:r>
              <a:rPr lang="zh-CN" altLang="en-US" sz="900" smtClean="0"/>
              <a:t>、</a:t>
            </a:r>
            <a:r>
              <a:rPr lang="en-US" altLang="zh-CN" sz="900" smtClean="0"/>
              <a:t>SARED</a:t>
            </a:r>
            <a:r>
              <a:rPr lang="zh-CN" altLang="en-US" sz="900" smtClean="0"/>
              <a:t>，每板</a:t>
            </a:r>
            <a:r>
              <a:rPr lang="en-US" altLang="zh-CN" sz="900" smtClean="0"/>
              <a:t>1K</a:t>
            </a:r>
            <a:r>
              <a:rPr lang="zh-CN" altLang="en-US" sz="900" smtClean="0"/>
              <a:t>个流</a:t>
            </a:r>
            <a:endParaRPr lang="zh-CN" altLang="en-US" sz="900" b="1" smtClean="0"/>
          </a:p>
          <a:p>
            <a:pPr eaLnBrk="1" hangingPunct="1">
              <a:lnSpc>
                <a:spcPct val="80000"/>
              </a:lnSpc>
            </a:pPr>
            <a:r>
              <a:rPr lang="zh-CN" altLang="en-US" sz="900" smtClean="0">
                <a:solidFill>
                  <a:schemeClr val="accent2"/>
                </a:solidFill>
              </a:rPr>
              <a:t>多元复杂流分类：</a:t>
            </a:r>
            <a:r>
              <a:rPr lang="zh-CN" altLang="en-US" sz="900" smtClean="0"/>
              <a:t>支持</a:t>
            </a:r>
            <a:r>
              <a:rPr lang="en-US" altLang="zh-CN" sz="900" smtClean="0"/>
              <a:t>192bits</a:t>
            </a:r>
            <a:r>
              <a:rPr lang="zh-CN" altLang="en-US" sz="900" smtClean="0"/>
              <a:t>的规则组合，每板</a:t>
            </a:r>
            <a:r>
              <a:rPr lang="en-US" altLang="zh-CN" sz="900" smtClean="0"/>
              <a:t>5K</a:t>
            </a:r>
            <a:r>
              <a:rPr lang="zh-CN" altLang="en-US" sz="900" smtClean="0"/>
              <a:t>流规则；</a:t>
            </a:r>
          </a:p>
          <a:p>
            <a:pPr eaLnBrk="1" hangingPunct="1">
              <a:lnSpc>
                <a:spcPct val="80000"/>
              </a:lnSpc>
            </a:pPr>
            <a:r>
              <a:rPr lang="zh-CN" altLang="en-US" sz="900" smtClean="0">
                <a:solidFill>
                  <a:schemeClr val="accent2"/>
                </a:solidFill>
              </a:rPr>
              <a:t>强大的计数功能：</a:t>
            </a:r>
            <a:r>
              <a:rPr lang="en-US" altLang="zh-CN" sz="900" smtClean="0"/>
              <a:t>400</a:t>
            </a:r>
            <a:r>
              <a:rPr lang="zh-CN" altLang="en-US" sz="900" smtClean="0"/>
              <a:t>多万个</a:t>
            </a:r>
            <a:r>
              <a:rPr lang="en-US" altLang="zh-CN" sz="900" smtClean="0"/>
              <a:t>64bits</a:t>
            </a:r>
            <a:r>
              <a:rPr lang="zh-CN" altLang="en-US" sz="900" smtClean="0"/>
              <a:t>计数器，提供强大统计功能；</a:t>
            </a:r>
            <a:endParaRPr lang="zh-CN" altLang="en-US" sz="900" smtClean="0">
              <a:solidFill>
                <a:schemeClr val="accent2"/>
              </a:solidFill>
            </a:endParaRPr>
          </a:p>
          <a:p>
            <a:pPr eaLnBrk="1" hangingPunct="1">
              <a:lnSpc>
                <a:spcPct val="80000"/>
              </a:lnSpc>
            </a:pPr>
            <a:r>
              <a:rPr lang="en-US" altLang="zh-CN" sz="900" smtClean="0">
                <a:solidFill>
                  <a:schemeClr val="accent2"/>
                </a:solidFill>
              </a:rPr>
              <a:t>MPLS</a:t>
            </a:r>
            <a:r>
              <a:rPr lang="zh-CN" altLang="en-US" sz="900" smtClean="0">
                <a:solidFill>
                  <a:schemeClr val="accent2"/>
                </a:solidFill>
              </a:rPr>
              <a:t>：</a:t>
            </a:r>
            <a:r>
              <a:rPr lang="zh-CN" altLang="en-US" sz="900" smtClean="0"/>
              <a:t>支持多层标签，支持</a:t>
            </a:r>
            <a:r>
              <a:rPr lang="en-US" altLang="zh-CN" sz="900" smtClean="0"/>
              <a:t>L2</a:t>
            </a:r>
            <a:r>
              <a:rPr lang="zh-CN" altLang="en-US" sz="900" smtClean="0"/>
              <a:t>、</a:t>
            </a:r>
            <a:r>
              <a:rPr lang="en-US" altLang="zh-CN" sz="900" smtClean="0"/>
              <a:t>L3 MPLS VPN</a:t>
            </a:r>
            <a:r>
              <a:rPr lang="zh-CN" altLang="en-US" sz="900" smtClean="0"/>
              <a:t>；</a:t>
            </a:r>
          </a:p>
          <a:p>
            <a:pPr eaLnBrk="1" hangingPunct="1">
              <a:lnSpc>
                <a:spcPct val="80000"/>
              </a:lnSpc>
            </a:pPr>
            <a:r>
              <a:rPr lang="zh-CN" altLang="en-US" sz="900" smtClean="0">
                <a:solidFill>
                  <a:schemeClr val="accent2"/>
                </a:solidFill>
              </a:rPr>
              <a:t>转发表</a:t>
            </a:r>
            <a:r>
              <a:rPr lang="en-US" altLang="zh-CN" sz="900" smtClean="0">
                <a:solidFill>
                  <a:schemeClr val="accent2"/>
                </a:solidFill>
              </a:rPr>
              <a:t>key</a:t>
            </a:r>
            <a:r>
              <a:rPr lang="zh-CN" altLang="en-US" sz="900" smtClean="0">
                <a:solidFill>
                  <a:schemeClr val="accent2"/>
                </a:solidFill>
              </a:rPr>
              <a:t>值：</a:t>
            </a:r>
            <a:r>
              <a:rPr lang="zh-CN" altLang="en-US" sz="900" smtClean="0"/>
              <a:t>最大</a:t>
            </a:r>
            <a:r>
              <a:rPr lang="en-US" altLang="zh-CN" sz="900" smtClean="0"/>
              <a:t>192bits</a:t>
            </a:r>
            <a:r>
              <a:rPr lang="zh-CN" altLang="en-US" sz="900" smtClean="0"/>
              <a:t>，平滑升级至</a:t>
            </a:r>
            <a:r>
              <a:rPr lang="en-US" altLang="zh-CN" sz="900" smtClean="0"/>
              <a:t>IPv6</a:t>
            </a:r>
            <a:r>
              <a:rPr lang="zh-CN" altLang="en-US" sz="900" smtClean="0"/>
              <a:t>。</a:t>
            </a:r>
          </a:p>
        </p:txBody>
      </p:sp>
    </p:spTree>
    <p:extLst>
      <p:ext uri="{BB962C8B-B14F-4D97-AF65-F5344CB8AC3E}">
        <p14:creationId xmlns:p14="http://schemas.microsoft.com/office/powerpoint/2010/main" val="101798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6626" name="Rectangle 2"/>
          <p:cNvSpPr>
            <a:spLocks noGrp="1" noChangeArrowheads="1"/>
          </p:cNvSpPr>
          <p:nvPr>
            <p:ph type="ctrTitle" sz="quarter"/>
          </p:nvPr>
        </p:nvSpPr>
        <p:spPr>
          <a:xfrm>
            <a:off x="685800" y="1676400"/>
            <a:ext cx="7772400" cy="1828800"/>
          </a:xfrm>
        </p:spPr>
        <p:txBody>
          <a:bodyPr/>
          <a:lstStyle>
            <a:lvl1pPr>
              <a:defRPr/>
            </a:lvl1pPr>
          </a:lstStyle>
          <a:p>
            <a:pPr lvl="0"/>
            <a:r>
              <a:rPr lang="zh-TW" altLang="en-US" noProof="0" smtClean="0"/>
              <a:t>按一下以編輯母片標題樣式</a:t>
            </a:r>
          </a:p>
        </p:txBody>
      </p:sp>
      <p:sp>
        <p:nvSpPr>
          <p:cNvPr id="266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zh-TW" altLang="en-US" noProof="0" smtClean="0"/>
              <a:t>按一下以編輯母片副標題樣式</a:t>
            </a:r>
          </a:p>
        </p:txBody>
      </p:sp>
      <p:sp>
        <p:nvSpPr>
          <p:cNvPr id="4" name="Rectangle 4"/>
          <p:cNvSpPr>
            <a:spLocks noGrp="1" noChangeArrowheads="1"/>
          </p:cNvSpPr>
          <p:nvPr>
            <p:ph type="dt" sz="quarter" idx="10"/>
          </p:nvPr>
        </p:nvSpPr>
        <p:spPr/>
        <p:txBody>
          <a:bodyPr/>
          <a:lstStyle>
            <a:lvl1pPr>
              <a:defRPr/>
            </a:lvl1pPr>
          </a:lstStyle>
          <a:p>
            <a:pPr>
              <a:defRPr/>
            </a:pPr>
            <a:fld id="{A3EC2C0D-3AA5-47BB-97DD-AA480E9E815E}" type="datetime1">
              <a:rPr lang="zh-TW" altLang="en-US"/>
              <a:pPr>
                <a:defRPr/>
              </a:pPr>
              <a:t>2018/3/19</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sz="1400">
                <a:solidFill>
                  <a:schemeClr val="tx1"/>
                </a:solidFill>
              </a:defRPr>
            </a:lvl1pPr>
          </a:lstStyle>
          <a:p>
            <a:pPr>
              <a:defRPr/>
            </a:pPr>
            <a:fld id="{1894E2AE-C8E4-4218-8A0F-E7608AA68C7A}" type="slidenum">
              <a:rPr lang="zh-TW" altLang="en-US"/>
              <a:pPr>
                <a:defRPr/>
              </a:pPr>
              <a:t>‹#›</a:t>
            </a:fld>
            <a:endParaRPr lang="en-US" altLang="zh-TW"/>
          </a:p>
        </p:txBody>
      </p:sp>
    </p:spTree>
    <p:extLst>
      <p:ext uri="{BB962C8B-B14F-4D97-AF65-F5344CB8AC3E}">
        <p14:creationId xmlns:p14="http://schemas.microsoft.com/office/powerpoint/2010/main" val="200844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0A1AB9D1-75F7-429A-9405-8975CC104188}" type="datetime1">
              <a:rPr lang="zh-TW" altLang="en-US"/>
              <a:pPr>
                <a:defRPr/>
              </a:pPr>
              <a:t>2018/3/19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3033F51-8B27-4B2D-85FA-387ABBB78819}" type="slidenum">
              <a:rPr lang="zh-TW" altLang="en-US"/>
              <a:pPr>
                <a:defRPr/>
              </a:pPr>
              <a:t>‹#›</a:t>
            </a:fld>
            <a:endParaRPr lang="en-US" altLang="zh-TW"/>
          </a:p>
        </p:txBody>
      </p:sp>
    </p:spTree>
    <p:extLst>
      <p:ext uri="{BB962C8B-B14F-4D97-AF65-F5344CB8AC3E}">
        <p14:creationId xmlns:p14="http://schemas.microsoft.com/office/powerpoint/2010/main" val="102021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6075" y="236538"/>
            <a:ext cx="2124075" cy="5892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236538"/>
            <a:ext cx="6219825" cy="5892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1D5F3BE-7DCA-40D9-B10A-B0945C3823DA}" type="datetime1">
              <a:rPr lang="zh-TW" altLang="en-US"/>
              <a:pPr>
                <a:defRPr/>
              </a:pPr>
              <a:t>2018/3/19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2384CEE-F1C5-4743-8FCA-3914A2E22733}" type="slidenum">
              <a:rPr lang="zh-TW" altLang="en-US"/>
              <a:pPr>
                <a:defRPr/>
              </a:pPr>
              <a:t>‹#›</a:t>
            </a:fld>
            <a:endParaRPr lang="en-US" altLang="zh-TW"/>
          </a:p>
        </p:txBody>
      </p:sp>
    </p:spTree>
    <p:extLst>
      <p:ext uri="{BB962C8B-B14F-4D97-AF65-F5344CB8AC3E}">
        <p14:creationId xmlns:p14="http://schemas.microsoft.com/office/powerpoint/2010/main" val="199115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50" y="236538"/>
            <a:ext cx="8496300" cy="9239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23850" y="1196975"/>
            <a:ext cx="4171950" cy="49323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96975"/>
            <a:ext cx="4171950" cy="49323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ECEB0F35-02B2-4D3C-9BE8-B80C3E212077}" type="datetime1">
              <a:rPr lang="zh-TW" altLang="en-US"/>
              <a:pPr>
                <a:defRPr/>
              </a:pPr>
              <a:t>2018/3/19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C459A81-446C-4E63-873A-2EDC4E7D0DFD}" type="slidenum">
              <a:rPr lang="zh-TW" altLang="en-US"/>
              <a:pPr>
                <a:defRPr/>
              </a:pPr>
              <a:t>‹#›</a:t>
            </a:fld>
            <a:endParaRPr lang="en-US" altLang="zh-TW"/>
          </a:p>
        </p:txBody>
      </p:sp>
    </p:spTree>
    <p:extLst>
      <p:ext uri="{BB962C8B-B14F-4D97-AF65-F5344CB8AC3E}">
        <p14:creationId xmlns:p14="http://schemas.microsoft.com/office/powerpoint/2010/main" val="382768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DF6131E-22FD-4FCD-92E2-0914069F0E7B}" type="datetime1">
              <a:rPr lang="zh-TW" altLang="en-US"/>
              <a:pPr>
                <a:defRPr/>
              </a:pPr>
              <a:t>2018/3/19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D384721-B678-4D6C-AE31-E36210F0D37F}" type="slidenum">
              <a:rPr lang="zh-TW" altLang="en-US"/>
              <a:pPr>
                <a:defRPr/>
              </a:pPr>
              <a:t>‹#›</a:t>
            </a:fld>
            <a:endParaRPr lang="en-US" altLang="zh-TW"/>
          </a:p>
        </p:txBody>
      </p:sp>
    </p:spTree>
    <p:extLst>
      <p:ext uri="{BB962C8B-B14F-4D97-AF65-F5344CB8AC3E}">
        <p14:creationId xmlns:p14="http://schemas.microsoft.com/office/powerpoint/2010/main" val="804376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397906E8-DC7A-4742-9DAE-655141733657}" type="datetime1">
              <a:rPr lang="zh-TW" altLang="en-US"/>
              <a:pPr>
                <a:defRPr/>
              </a:pPr>
              <a:t>2018/3/19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D158CC7-871E-4638-B321-6A5ACB86E02B}" type="slidenum">
              <a:rPr lang="zh-TW" altLang="en-US"/>
              <a:pPr>
                <a:defRPr/>
              </a:pPr>
              <a:t>‹#›</a:t>
            </a:fld>
            <a:endParaRPr lang="en-US" altLang="zh-TW"/>
          </a:p>
        </p:txBody>
      </p:sp>
    </p:spTree>
    <p:extLst>
      <p:ext uri="{BB962C8B-B14F-4D97-AF65-F5344CB8AC3E}">
        <p14:creationId xmlns:p14="http://schemas.microsoft.com/office/powerpoint/2010/main" val="55975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06D3F466-8673-461F-B8D4-2AC58681211A}" type="datetime1">
              <a:rPr lang="zh-TW" altLang="en-US"/>
              <a:pPr>
                <a:defRPr/>
              </a:pPr>
              <a:t>2018/3/19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BD1D20A-60CA-4515-96BC-4D7645046A83}" type="slidenum">
              <a:rPr lang="zh-TW" altLang="en-US"/>
              <a:pPr>
                <a:defRPr/>
              </a:pPr>
              <a:t>‹#›</a:t>
            </a:fld>
            <a:endParaRPr lang="en-US" altLang="zh-TW"/>
          </a:p>
        </p:txBody>
      </p:sp>
    </p:spTree>
    <p:extLst>
      <p:ext uri="{BB962C8B-B14F-4D97-AF65-F5344CB8AC3E}">
        <p14:creationId xmlns:p14="http://schemas.microsoft.com/office/powerpoint/2010/main" val="1647048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D51EE5B9-99E8-4FDA-B5A7-4B500A1AE7FD}" type="datetime1">
              <a:rPr lang="zh-TW" altLang="en-US"/>
              <a:pPr>
                <a:defRPr/>
              </a:pPr>
              <a:t>2018/3/19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58D3042-30C6-4ADC-B9F5-0DCE22E40E51}" type="slidenum">
              <a:rPr lang="zh-TW" altLang="en-US"/>
              <a:pPr>
                <a:defRPr/>
              </a:pPr>
              <a:t>‹#›</a:t>
            </a:fld>
            <a:endParaRPr lang="en-US" altLang="zh-TW"/>
          </a:p>
        </p:txBody>
      </p:sp>
    </p:spTree>
    <p:extLst>
      <p:ext uri="{BB962C8B-B14F-4D97-AF65-F5344CB8AC3E}">
        <p14:creationId xmlns:p14="http://schemas.microsoft.com/office/powerpoint/2010/main" val="1157749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AF43BACB-0D31-470A-8F75-C2D3BDEFB14E}" type="datetime1">
              <a:rPr lang="zh-TW" altLang="en-US"/>
              <a:pPr>
                <a:defRPr/>
              </a:pPr>
              <a:t>2018/3/19</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D0C86FE3-53BE-4821-9015-FF1709085D48}" type="slidenum">
              <a:rPr lang="zh-TW" altLang="en-US"/>
              <a:pPr>
                <a:defRPr/>
              </a:pPr>
              <a:t>‹#›</a:t>
            </a:fld>
            <a:endParaRPr lang="en-US" altLang="zh-TW"/>
          </a:p>
        </p:txBody>
      </p:sp>
    </p:spTree>
    <p:extLst>
      <p:ext uri="{BB962C8B-B14F-4D97-AF65-F5344CB8AC3E}">
        <p14:creationId xmlns:p14="http://schemas.microsoft.com/office/powerpoint/2010/main" val="2200921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A73D9307-A7CD-4410-B0F9-B2391141BF42}" type="datetime1">
              <a:rPr lang="zh-TW" altLang="en-US"/>
              <a:pPr>
                <a:defRPr/>
              </a:pPr>
              <a:t>2018/3/19</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DAD0FE3-C6B4-4E71-9075-11F2317823CC}" type="slidenum">
              <a:rPr lang="zh-TW" altLang="en-US"/>
              <a:pPr>
                <a:defRPr/>
              </a:pPr>
              <a:t>‹#›</a:t>
            </a:fld>
            <a:endParaRPr lang="en-US" altLang="zh-TW"/>
          </a:p>
        </p:txBody>
      </p:sp>
    </p:spTree>
    <p:extLst>
      <p:ext uri="{BB962C8B-B14F-4D97-AF65-F5344CB8AC3E}">
        <p14:creationId xmlns:p14="http://schemas.microsoft.com/office/powerpoint/2010/main" val="17788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47CB1E2-26FD-4B05-990C-A41082AE0ED2}" type="datetime1">
              <a:rPr lang="zh-TW" altLang="en-US"/>
              <a:pPr>
                <a:defRPr/>
              </a:pPr>
              <a:t>2018/3/19</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CA622E30-F9C7-4AA3-92F9-A2F9247C2BF2}" type="slidenum">
              <a:rPr lang="zh-TW" altLang="en-US"/>
              <a:pPr>
                <a:defRPr/>
              </a:pPr>
              <a:t>‹#›</a:t>
            </a:fld>
            <a:endParaRPr lang="en-US" altLang="zh-TW"/>
          </a:p>
        </p:txBody>
      </p:sp>
    </p:spTree>
    <p:extLst>
      <p:ext uri="{BB962C8B-B14F-4D97-AF65-F5344CB8AC3E}">
        <p14:creationId xmlns:p14="http://schemas.microsoft.com/office/powerpoint/2010/main" val="128408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AEB0E261-5599-4B6C-9D45-5E762430332E}" type="datetime1">
              <a:rPr lang="zh-TW" altLang="en-US"/>
              <a:pPr>
                <a:defRPr/>
              </a:pPr>
              <a:t>2018/3/19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D0E3118-DCAE-40A3-852A-14A3CA406FA5}" type="slidenum">
              <a:rPr lang="zh-TW" altLang="en-US"/>
              <a:pPr>
                <a:defRPr/>
              </a:pPr>
              <a:t>‹#›</a:t>
            </a:fld>
            <a:endParaRPr lang="en-US" altLang="zh-TW"/>
          </a:p>
        </p:txBody>
      </p:sp>
    </p:spTree>
    <p:extLst>
      <p:ext uri="{BB962C8B-B14F-4D97-AF65-F5344CB8AC3E}">
        <p14:creationId xmlns:p14="http://schemas.microsoft.com/office/powerpoint/2010/main" val="4003109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7AF2F071-98BE-40E1-9A11-1ED51B257986}" type="datetime1">
              <a:rPr lang="zh-TW" altLang="en-US"/>
              <a:pPr>
                <a:defRPr/>
              </a:pPr>
              <a:t>2018/3/19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1729A33-89EA-4224-9390-FB496AC43582}" type="slidenum">
              <a:rPr lang="zh-TW" altLang="en-US"/>
              <a:pPr>
                <a:defRPr/>
              </a:pPr>
              <a:t>‹#›</a:t>
            </a:fld>
            <a:endParaRPr lang="en-US" altLang="zh-TW"/>
          </a:p>
        </p:txBody>
      </p:sp>
    </p:spTree>
    <p:extLst>
      <p:ext uri="{BB962C8B-B14F-4D97-AF65-F5344CB8AC3E}">
        <p14:creationId xmlns:p14="http://schemas.microsoft.com/office/powerpoint/2010/main" val="464196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1BCBE06C-7733-465A-901D-A6FF25EEB328}" type="datetime1">
              <a:rPr lang="zh-TW" altLang="en-US"/>
              <a:pPr>
                <a:defRPr/>
              </a:pPr>
              <a:t>2018/3/19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2DC4C93-F003-41D4-9255-9A89DB841730}" type="slidenum">
              <a:rPr lang="zh-TW" altLang="en-US"/>
              <a:pPr>
                <a:defRPr/>
              </a:pPr>
              <a:t>‹#›</a:t>
            </a:fld>
            <a:endParaRPr lang="en-US" altLang="zh-TW"/>
          </a:p>
        </p:txBody>
      </p:sp>
    </p:spTree>
    <p:extLst>
      <p:ext uri="{BB962C8B-B14F-4D97-AF65-F5344CB8AC3E}">
        <p14:creationId xmlns:p14="http://schemas.microsoft.com/office/powerpoint/2010/main" val="2458701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BD5844B6-0208-4B8C-9E29-4AB5818AE6A6}" type="datetime1">
              <a:rPr lang="zh-TW" altLang="en-US"/>
              <a:pPr>
                <a:defRPr/>
              </a:pPr>
              <a:t>2018/3/19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B8E52C3-E742-4D30-9C49-E93D7501F85E}" type="slidenum">
              <a:rPr lang="zh-TW" altLang="en-US"/>
              <a:pPr>
                <a:defRPr/>
              </a:pPr>
              <a:t>‹#›</a:t>
            </a:fld>
            <a:endParaRPr lang="en-US" altLang="zh-TW"/>
          </a:p>
        </p:txBody>
      </p:sp>
    </p:spTree>
    <p:extLst>
      <p:ext uri="{BB962C8B-B14F-4D97-AF65-F5344CB8AC3E}">
        <p14:creationId xmlns:p14="http://schemas.microsoft.com/office/powerpoint/2010/main" val="1782340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9D07D199-3BB4-4911-B7DF-4A87F841FCE1}" type="datetime1">
              <a:rPr lang="zh-TW" altLang="en-US"/>
              <a:pPr>
                <a:defRPr/>
              </a:pPr>
              <a:t>2018/3/19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B8AA99D-0565-4254-A63A-43787546657F}" type="slidenum">
              <a:rPr lang="zh-TW" altLang="en-US"/>
              <a:pPr>
                <a:defRPr/>
              </a:pPr>
              <a:t>‹#›</a:t>
            </a:fld>
            <a:endParaRPr lang="en-US" altLang="zh-TW"/>
          </a:p>
        </p:txBody>
      </p:sp>
    </p:spTree>
    <p:extLst>
      <p:ext uri="{BB962C8B-B14F-4D97-AF65-F5344CB8AC3E}">
        <p14:creationId xmlns:p14="http://schemas.microsoft.com/office/powerpoint/2010/main" val="339297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47FE7A58-2C97-4E0C-BA2B-001A3976561A}" type="datetime1">
              <a:rPr lang="zh-TW" altLang="en-US"/>
              <a:pPr>
                <a:defRPr/>
              </a:pPr>
              <a:t>2018/3/19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74A5113-6DBA-420A-8ED7-A345468EBD7F}" type="slidenum">
              <a:rPr lang="zh-TW" altLang="en-US"/>
              <a:pPr>
                <a:defRPr/>
              </a:pPr>
              <a:t>‹#›</a:t>
            </a:fld>
            <a:endParaRPr lang="en-US" altLang="zh-TW"/>
          </a:p>
        </p:txBody>
      </p:sp>
    </p:spTree>
    <p:extLst>
      <p:ext uri="{BB962C8B-B14F-4D97-AF65-F5344CB8AC3E}">
        <p14:creationId xmlns:p14="http://schemas.microsoft.com/office/powerpoint/2010/main" val="131016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4171950"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96975"/>
            <a:ext cx="4171950" cy="4932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515C5E78-996A-40C1-9B1F-97D664CD2212}" type="datetime1">
              <a:rPr lang="zh-TW" altLang="en-US"/>
              <a:pPr>
                <a:defRPr/>
              </a:pPr>
              <a:t>2018/3/19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840F879-D918-457F-B155-715242B46FC4}" type="slidenum">
              <a:rPr lang="zh-TW" altLang="en-US"/>
              <a:pPr>
                <a:defRPr/>
              </a:pPr>
              <a:t>‹#›</a:t>
            </a:fld>
            <a:endParaRPr lang="en-US" altLang="zh-TW"/>
          </a:p>
        </p:txBody>
      </p:sp>
    </p:spTree>
    <p:extLst>
      <p:ext uri="{BB962C8B-B14F-4D97-AF65-F5344CB8AC3E}">
        <p14:creationId xmlns:p14="http://schemas.microsoft.com/office/powerpoint/2010/main" val="136651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33FC9A8D-3DB6-452D-90BA-FE1E2DE653D1}" type="datetime1">
              <a:rPr lang="zh-TW" altLang="en-US"/>
              <a:pPr>
                <a:defRPr/>
              </a:pPr>
              <a:t>2018/3/19</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BA23142-3E06-4BD9-8889-57093C4B4827}" type="slidenum">
              <a:rPr lang="zh-TW" altLang="en-US"/>
              <a:pPr>
                <a:defRPr/>
              </a:pPr>
              <a:t>‹#›</a:t>
            </a:fld>
            <a:endParaRPr lang="en-US" altLang="zh-TW"/>
          </a:p>
        </p:txBody>
      </p:sp>
    </p:spTree>
    <p:extLst>
      <p:ext uri="{BB962C8B-B14F-4D97-AF65-F5344CB8AC3E}">
        <p14:creationId xmlns:p14="http://schemas.microsoft.com/office/powerpoint/2010/main" val="355492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A2AAE083-F915-4317-944F-45F5D55E8EF1}" type="datetime1">
              <a:rPr lang="zh-TW" altLang="en-US"/>
              <a:pPr>
                <a:defRPr/>
              </a:pPr>
              <a:t>2018/3/19</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89BA5BD1-82E4-40BF-A459-460B8D82B60A}" type="slidenum">
              <a:rPr lang="zh-TW" altLang="en-US"/>
              <a:pPr>
                <a:defRPr/>
              </a:pPr>
              <a:t>‹#›</a:t>
            </a:fld>
            <a:endParaRPr lang="en-US" altLang="zh-TW"/>
          </a:p>
        </p:txBody>
      </p:sp>
    </p:spTree>
    <p:extLst>
      <p:ext uri="{BB962C8B-B14F-4D97-AF65-F5344CB8AC3E}">
        <p14:creationId xmlns:p14="http://schemas.microsoft.com/office/powerpoint/2010/main" val="1929073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2E8A1F8-150F-444E-8AF9-2714B4693443}" type="datetime1">
              <a:rPr lang="zh-TW" altLang="en-US"/>
              <a:pPr>
                <a:defRPr/>
              </a:pPr>
              <a:t>2018/3/19</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F188C6D-3217-4BE7-A7D3-437335FD9ED7}" type="slidenum">
              <a:rPr lang="zh-TW" altLang="en-US"/>
              <a:pPr>
                <a:defRPr/>
              </a:pPr>
              <a:t>‹#›</a:t>
            </a:fld>
            <a:endParaRPr lang="en-US" altLang="zh-TW"/>
          </a:p>
        </p:txBody>
      </p:sp>
    </p:spTree>
    <p:extLst>
      <p:ext uri="{BB962C8B-B14F-4D97-AF65-F5344CB8AC3E}">
        <p14:creationId xmlns:p14="http://schemas.microsoft.com/office/powerpoint/2010/main" val="44061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C9AFDA75-BDDE-4F05-AB5C-8C3751319C3D}" type="datetime1">
              <a:rPr lang="zh-TW" altLang="en-US"/>
              <a:pPr>
                <a:defRPr/>
              </a:pPr>
              <a:t>2018/3/19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FB070AB-2F50-476D-95E1-CDE6B2EBBC9C}" type="slidenum">
              <a:rPr lang="zh-TW" altLang="en-US"/>
              <a:pPr>
                <a:defRPr/>
              </a:pPr>
              <a:t>‹#›</a:t>
            </a:fld>
            <a:endParaRPr lang="en-US" altLang="zh-TW"/>
          </a:p>
        </p:txBody>
      </p:sp>
    </p:spTree>
    <p:extLst>
      <p:ext uri="{BB962C8B-B14F-4D97-AF65-F5344CB8AC3E}">
        <p14:creationId xmlns:p14="http://schemas.microsoft.com/office/powerpoint/2010/main" val="400578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2D8AF503-9278-4CE6-8D02-3D7DE0AF1A21}" type="datetime1">
              <a:rPr lang="zh-TW" altLang="en-US"/>
              <a:pPr>
                <a:defRPr/>
              </a:pPr>
              <a:t>2018/3/19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0350E88-5772-452E-B45B-53B455463A75}" type="slidenum">
              <a:rPr lang="zh-TW" altLang="en-US"/>
              <a:pPr>
                <a:defRPr/>
              </a:pPr>
              <a:t>‹#›</a:t>
            </a:fld>
            <a:endParaRPr lang="en-US" altLang="zh-TW"/>
          </a:p>
        </p:txBody>
      </p:sp>
    </p:spTree>
    <p:extLst>
      <p:ext uri="{BB962C8B-B14F-4D97-AF65-F5344CB8AC3E}">
        <p14:creationId xmlns:p14="http://schemas.microsoft.com/office/powerpoint/2010/main" val="207024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850" y="236538"/>
            <a:ext cx="8496300" cy="9239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5603" name="Rectangle 3"/>
          <p:cNvSpPr>
            <a:spLocks noGrp="1" noChangeArrowheads="1"/>
          </p:cNvSpPr>
          <p:nvPr>
            <p:ph type="body" idx="1"/>
          </p:nvPr>
        </p:nvSpPr>
        <p:spPr bwMode="auto">
          <a:xfrm>
            <a:off x="323850" y="1196975"/>
            <a:ext cx="8496300" cy="49323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kumimoji="0" sz="1400">
                <a:effectLst>
                  <a:outerShdw blurRad="38100" dist="38100" dir="2700000" algn="tl">
                    <a:srgbClr val="000000"/>
                  </a:outerShdw>
                </a:effectLst>
                <a:latin typeface="Arial" charset="0"/>
              </a:defRPr>
            </a:lvl1pPr>
          </a:lstStyle>
          <a:p>
            <a:pPr>
              <a:defRPr/>
            </a:pPr>
            <a:fld id="{D4BEC685-E6D6-4D12-B188-AD97ED8E41D8}" type="datetime1">
              <a:rPr lang="zh-TW" altLang="en-US"/>
              <a:pPr>
                <a:defRPr/>
              </a:pPr>
              <a:t>2018/3/19</a:t>
            </a:fld>
            <a:endParaRPr lang="en-US" altLang="zh-TW"/>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kumimoji="0" sz="1400">
                <a:effectLst>
                  <a:outerShdw blurRad="38100" dist="38100" dir="2700000" algn="tl">
                    <a:srgbClr val="000000"/>
                  </a:outerShdw>
                </a:effectLst>
                <a:latin typeface="Arial" charset="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kumimoji="0" sz="2400">
                <a:solidFill>
                  <a:schemeClr val="folHlink"/>
                </a:solidFill>
                <a:effectLst>
                  <a:outerShdw blurRad="38100" dist="38100" dir="2700000" algn="tl">
                    <a:srgbClr val="000000"/>
                  </a:outerShdw>
                </a:effectLst>
                <a:latin typeface="Arial" panose="020B0604020202020204" pitchFamily="34" charset="0"/>
              </a:defRPr>
            </a:lvl1pPr>
          </a:lstStyle>
          <a:p>
            <a:pPr>
              <a:defRPr/>
            </a:pPr>
            <a:fld id="{E6F4E0A1-3FF9-4487-99CC-4ADC037BE2CD}" type="slidenum">
              <a:rPr lang="zh-TW" altLang="en-US"/>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4105"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kumimoji="1"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8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0" sz="1400">
                <a:latin typeface="Calibri" pitchFamily="34" charset="0"/>
              </a:defRPr>
            </a:lvl1pPr>
          </a:lstStyle>
          <a:p>
            <a:pPr>
              <a:defRPr/>
            </a:pPr>
            <a:fld id="{2595C386-6A2F-45E5-AD9A-E9FD146A73AD}" type="datetime1">
              <a:rPr lang="zh-TW" altLang="en-US"/>
              <a:pPr>
                <a:defRPr/>
              </a:pPr>
              <a:t>2018/3/19</a:t>
            </a:fld>
            <a:endParaRPr lang="en-US" altLang="zh-TW"/>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0" sz="1400">
                <a:latin typeface="Calibri" pitchFamily="34" charset="0"/>
              </a:defRPr>
            </a:lvl1pPr>
          </a:lstStyle>
          <a:p>
            <a:pPr>
              <a:defRPr/>
            </a:pPr>
            <a:endParaRPr lang="en-US" altLang="zh-TW"/>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0" sz="1400">
                <a:latin typeface="Calibri" panose="020F0502020204030204" pitchFamily="34" charset="0"/>
              </a:defRPr>
            </a:lvl1pPr>
          </a:lstStyle>
          <a:p>
            <a:pPr>
              <a:defRPr/>
            </a:pPr>
            <a:fld id="{7DB9A64A-244C-4F3F-8B80-F5145FC4F129}"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e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6test.edu.cn/~lujx/linux_networking/index.html?page=0131777203_ch14lev1sec3.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n.wikipedia.org/wiki/IPv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01-Short%20description%20of%20the%20Internet%20checksum.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4E6B31E-C22A-4172-9B0D-A81AAF30AB71}" type="slidenum">
              <a:rPr kumimoji="0" lang="zh-TW" altLang="en-US" smtClean="0">
                <a:latin typeface="Arial" panose="020B0604020202020204" pitchFamily="34" charset="0"/>
              </a:rPr>
              <a:pPr>
                <a:defRPr/>
              </a:pPr>
              <a:t>1</a:t>
            </a:fld>
            <a:endParaRPr kumimoji="0" lang="en-US" altLang="zh-TW" smtClean="0">
              <a:latin typeface="Arial" panose="020B0604020202020204" pitchFamily="34" charset="0"/>
            </a:endParaRPr>
          </a:p>
        </p:txBody>
      </p:sp>
      <p:sp>
        <p:nvSpPr>
          <p:cNvPr id="31748" name="Rectangle 4"/>
          <p:cNvSpPr>
            <a:spLocks noGrp="1" noChangeArrowheads="1"/>
          </p:cNvSpPr>
          <p:nvPr>
            <p:ph type="ctrTitle"/>
          </p:nvPr>
        </p:nvSpPr>
        <p:spPr/>
        <p:txBody>
          <a:bodyPr/>
          <a:lstStyle/>
          <a:p>
            <a:pPr eaLnBrk="1" hangingPunct="1">
              <a:defRPr/>
            </a:pPr>
            <a:r>
              <a:rPr lang="en-US" altLang="zh-TW" sz="5400" smtClean="0"/>
              <a:t>Router Architecture</a:t>
            </a:r>
          </a:p>
        </p:txBody>
      </p:sp>
      <p:sp>
        <p:nvSpPr>
          <p:cNvPr id="31749" name="Rectangle 5"/>
          <p:cNvSpPr>
            <a:spLocks noGrp="1" noChangeArrowheads="1"/>
          </p:cNvSpPr>
          <p:nvPr>
            <p:ph type="subTitle" idx="1"/>
          </p:nvPr>
        </p:nvSpPr>
        <p:spPr/>
        <p:txBody>
          <a:bodyPr/>
          <a:lstStyle/>
          <a:p>
            <a:pPr eaLnBrk="1" hangingPunct="1">
              <a:defRPr/>
            </a:pPr>
            <a:r>
              <a:rPr lang="zh-TW" altLang="en-US" dirty="0" smtClean="0"/>
              <a:t>張燕光</a:t>
            </a:r>
            <a:endParaRPr lang="en-US" altLang="zh-TW" dirty="0" smtClean="0"/>
          </a:p>
          <a:p>
            <a:pPr eaLnBrk="1" hangingPunct="1">
              <a:defRPr/>
            </a:pPr>
            <a:r>
              <a:rPr lang="zh-TW" altLang="en-US" dirty="0" smtClean="0"/>
              <a:t>成大資工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78C117C-EE9A-4EA8-A36E-AA46F4072E6D}" type="slidenum">
              <a:rPr kumimoji="0" lang="zh-TW" altLang="en-US" smtClean="0">
                <a:solidFill>
                  <a:schemeClr val="folHlink"/>
                </a:solidFill>
                <a:latin typeface="Arial" panose="020B0604020202020204" pitchFamily="34" charset="0"/>
              </a:rPr>
              <a:pPr>
                <a:defRPr/>
              </a:pPr>
              <a:t>10</a:t>
            </a:fld>
            <a:endParaRPr kumimoji="0" lang="en-US" altLang="zh-TW" smtClean="0">
              <a:solidFill>
                <a:schemeClr val="folHlink"/>
              </a:solidFill>
              <a:latin typeface="Arial" panose="020B0604020202020204" pitchFamily="34" charset="0"/>
            </a:endParaRPr>
          </a:p>
        </p:txBody>
      </p:sp>
      <p:sp>
        <p:nvSpPr>
          <p:cNvPr id="44034"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4035" name="Rectangle 3"/>
          <p:cNvSpPr>
            <a:spLocks noGrp="1" noChangeArrowheads="1"/>
          </p:cNvSpPr>
          <p:nvPr>
            <p:ph type="body" idx="1"/>
          </p:nvPr>
        </p:nvSpPr>
        <p:spPr/>
        <p:txBody>
          <a:bodyPr/>
          <a:lstStyle/>
          <a:p>
            <a:pPr algn="just" eaLnBrk="1" hangingPunct="1">
              <a:lnSpc>
                <a:spcPct val="90000"/>
              </a:lnSpc>
              <a:defRPr/>
            </a:pPr>
            <a:r>
              <a:rPr lang="en-US" altLang="zh-TW" i="1" dirty="0" smtClean="0">
                <a:solidFill>
                  <a:srgbClr val="FF9966"/>
                </a:solidFill>
              </a:rPr>
              <a:t>Packet Lifetime Control</a:t>
            </a:r>
            <a:r>
              <a:rPr lang="en-US" altLang="zh-TW" i="1" dirty="0" smtClean="0"/>
              <a:t>: </a:t>
            </a:r>
            <a:r>
              <a:rPr lang="en-US" altLang="zh-TW" dirty="0" smtClean="0"/>
              <a:t>Routers must decrement the </a:t>
            </a:r>
            <a:r>
              <a:rPr lang="en-US" altLang="zh-TW" dirty="0" smtClean="0">
                <a:solidFill>
                  <a:schemeClr val="folHlink"/>
                </a:solidFill>
              </a:rPr>
              <a:t>time-to-live (TTL)</a:t>
            </a:r>
            <a:r>
              <a:rPr lang="en-US" altLang="zh-TW" dirty="0" smtClean="0"/>
              <a:t> field in the IP packet header to prevent packets from getting caught in the routing loops forever. </a:t>
            </a:r>
          </a:p>
          <a:p>
            <a:pPr algn="just" eaLnBrk="1" hangingPunct="1">
              <a:lnSpc>
                <a:spcPct val="90000"/>
              </a:lnSpc>
              <a:defRPr/>
            </a:pPr>
            <a:r>
              <a:rPr lang="en-US" altLang="zh-TW" dirty="0" smtClean="0">
                <a:solidFill>
                  <a:srgbClr val="FFFF00"/>
                </a:solidFill>
              </a:rPr>
              <a:t>If the TTL value is zero or negative, the packet is discarded; an ICMP message is generated and sent to the original sender.</a:t>
            </a:r>
            <a:endParaRPr lang="zh-TW" altLang="en-US" dirty="0" smtClean="0">
              <a:solidFill>
                <a:srgbClr val="FFFF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2B27884-432F-4AD6-BFAD-36EAFF0A74C7}" type="slidenum">
              <a:rPr kumimoji="0" lang="zh-TW" altLang="en-US" smtClean="0">
                <a:solidFill>
                  <a:schemeClr val="folHlink"/>
                </a:solidFill>
                <a:latin typeface="Arial" panose="020B0604020202020204" pitchFamily="34" charset="0"/>
              </a:rPr>
              <a:pPr>
                <a:defRPr/>
              </a:pPr>
              <a:t>100</a:t>
            </a:fld>
            <a:endParaRPr kumimoji="0" lang="en-US" altLang="zh-TW" smtClean="0">
              <a:solidFill>
                <a:schemeClr val="folHlink"/>
              </a:solidFill>
              <a:latin typeface="Arial" panose="020B0604020202020204" pitchFamily="34" charset="0"/>
            </a:endParaRPr>
          </a:p>
        </p:txBody>
      </p:sp>
      <p:sp>
        <p:nvSpPr>
          <p:cNvPr id="107523" name="Rectangle 2"/>
          <p:cNvSpPr>
            <a:spLocks noGrp="1" noChangeArrowheads="1"/>
          </p:cNvSpPr>
          <p:nvPr>
            <p:ph type="title"/>
          </p:nvPr>
        </p:nvSpPr>
        <p:spPr/>
        <p:txBody>
          <a:bodyPr/>
          <a:lstStyle/>
          <a:p>
            <a:pPr eaLnBrk="1" hangingPunct="1"/>
            <a:r>
              <a:rPr lang="en-US" altLang="zh-TW" sz="3600" smtClean="0">
                <a:effectLst/>
              </a:rPr>
              <a:t>Shared Forwarding Engine Architecture</a:t>
            </a:r>
            <a:endParaRPr lang="zh-TW" altLang="en-US" sz="3600" smtClean="0">
              <a:effectLst/>
            </a:endParaRPr>
          </a:p>
        </p:txBody>
      </p:sp>
      <p:sp>
        <p:nvSpPr>
          <p:cNvPr id="145411" name="Rectangle 3"/>
          <p:cNvSpPr>
            <a:spLocks noGrp="1" noChangeArrowheads="1"/>
          </p:cNvSpPr>
          <p:nvPr>
            <p:ph type="body" idx="1"/>
          </p:nvPr>
        </p:nvSpPr>
        <p:spPr/>
        <p:txBody>
          <a:bodyPr/>
          <a:lstStyle/>
          <a:p>
            <a:pPr algn="just" eaLnBrk="1" hangingPunct="1">
              <a:lnSpc>
                <a:spcPct val="80000"/>
              </a:lnSpc>
              <a:defRPr/>
            </a:pPr>
            <a:r>
              <a:rPr lang="en-US" altLang="zh-TW" sz="3200" dirty="0" smtClean="0">
                <a:solidFill>
                  <a:schemeClr val="folHlink"/>
                </a:solidFill>
              </a:rPr>
              <a:t>Out-of-order packets</a:t>
            </a:r>
            <a:r>
              <a:rPr lang="en-US" altLang="zh-TW" sz="3200" dirty="0" smtClean="0"/>
              <a:t>: packets that arrived later might finish their route lookup earlier. </a:t>
            </a:r>
          </a:p>
          <a:p>
            <a:pPr algn="just" eaLnBrk="1" hangingPunct="1">
              <a:lnSpc>
                <a:spcPct val="80000"/>
              </a:lnSpc>
              <a:defRPr/>
            </a:pPr>
            <a:r>
              <a:rPr lang="en-US" altLang="zh-TW" sz="3200" dirty="0" smtClean="0">
                <a:solidFill>
                  <a:srgbClr val="FFFF00"/>
                </a:solidFill>
              </a:rPr>
              <a:t>Maintain packet ordering as sequencing of packets in a TCP connection, otherwise retransmit is needed and degrade the performance of the overall network.</a:t>
            </a:r>
          </a:p>
          <a:p>
            <a:pPr algn="just" eaLnBrk="1" hangingPunct="1">
              <a:lnSpc>
                <a:spcPct val="80000"/>
              </a:lnSpc>
              <a:defRPr/>
            </a:pPr>
            <a:r>
              <a:rPr lang="en-US" altLang="zh-TW" sz="3200" dirty="0" smtClean="0">
                <a:effectLst/>
              </a:rPr>
              <a:t>To ensure packet ordering, the packet processing logic in egress interface goes round robin, guaranteeing that packets are sent out in the order in which they are received</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1A8D50F-FF70-49D1-8A79-2A2A21BAFF6A}" type="slidenum">
              <a:rPr kumimoji="0" lang="zh-TW" altLang="en-US" smtClean="0">
                <a:solidFill>
                  <a:schemeClr val="folHlink"/>
                </a:solidFill>
                <a:latin typeface="Arial" panose="020B0604020202020204" pitchFamily="34" charset="0"/>
              </a:rPr>
              <a:pPr>
                <a:defRPr/>
              </a:pPr>
              <a:t>101</a:t>
            </a:fld>
            <a:endParaRPr kumimoji="0" lang="en-US" altLang="zh-TW" smtClean="0">
              <a:solidFill>
                <a:schemeClr val="folHlink"/>
              </a:solidFill>
              <a:latin typeface="Arial" panose="020B0604020202020204" pitchFamily="34" charset="0"/>
            </a:endParaRPr>
          </a:p>
        </p:txBody>
      </p:sp>
      <p:sp>
        <p:nvSpPr>
          <p:cNvPr id="108547" name="Rectangle 2"/>
          <p:cNvSpPr>
            <a:spLocks noGrp="1" noChangeArrowheads="1"/>
          </p:cNvSpPr>
          <p:nvPr>
            <p:ph type="title"/>
          </p:nvPr>
        </p:nvSpPr>
        <p:spPr/>
        <p:txBody>
          <a:bodyPr/>
          <a:lstStyle/>
          <a:p>
            <a:pPr eaLnBrk="1" hangingPunct="1"/>
            <a:r>
              <a:rPr lang="en-US" altLang="zh-TW" sz="3600" smtClean="0">
                <a:effectLst/>
              </a:rPr>
              <a:t>Shared Forwarding Engine Architecture</a:t>
            </a:r>
            <a:endParaRPr lang="zh-TW" altLang="en-US" sz="3600" smtClean="0">
              <a:effectLst/>
            </a:endParaRPr>
          </a:p>
        </p:txBody>
      </p:sp>
      <p:sp>
        <p:nvSpPr>
          <p:cNvPr id="146435" name="Rectangle 3"/>
          <p:cNvSpPr>
            <a:spLocks noGrp="1" noChangeArrowheads="1"/>
          </p:cNvSpPr>
          <p:nvPr>
            <p:ph type="body" idx="1"/>
          </p:nvPr>
        </p:nvSpPr>
        <p:spPr>
          <a:xfrm>
            <a:off x="323850" y="1196975"/>
            <a:ext cx="8569325" cy="4932363"/>
          </a:xfrm>
        </p:spPr>
        <p:txBody>
          <a:bodyPr lIns="0" rIns="0"/>
          <a:lstStyle/>
          <a:p>
            <a:pPr eaLnBrk="1" hangingPunct="1">
              <a:lnSpc>
                <a:spcPct val="80000"/>
              </a:lnSpc>
              <a:defRPr/>
            </a:pPr>
            <a:r>
              <a:rPr lang="en-US" altLang="zh-TW" sz="2400" dirty="0" smtClean="0">
                <a:solidFill>
                  <a:srgbClr val="FFFF00"/>
                </a:solidFill>
              </a:rPr>
              <a:t>Packet process time depends on load of forwarding engine. </a:t>
            </a:r>
          </a:p>
          <a:p>
            <a:pPr eaLnBrk="1" hangingPunct="1">
              <a:lnSpc>
                <a:spcPct val="80000"/>
              </a:lnSpc>
              <a:defRPr/>
            </a:pPr>
            <a:r>
              <a:rPr lang="en-US" altLang="zh-TW" sz="2400" dirty="0" smtClean="0"/>
              <a:t>instead of round robin, need a </a:t>
            </a:r>
            <a:r>
              <a:rPr lang="en-US" altLang="zh-TW" sz="2400" dirty="0" smtClean="0">
                <a:solidFill>
                  <a:schemeClr val="folHlink"/>
                </a:solidFill>
              </a:rPr>
              <a:t>load-balancing algorithm</a:t>
            </a:r>
            <a:r>
              <a:rPr lang="en-US" altLang="zh-TW" sz="2400" dirty="0" smtClean="0"/>
              <a:t> that assigns</a:t>
            </a:r>
            <a:r>
              <a:rPr lang="en-US" altLang="zh-TW" sz="2200" dirty="0" smtClean="0"/>
              <a:t> each header to lightly loaded forwarding engine. </a:t>
            </a:r>
          </a:p>
          <a:p>
            <a:pPr lvl="1" eaLnBrk="1" hangingPunct="1">
              <a:lnSpc>
                <a:spcPct val="80000"/>
              </a:lnSpc>
              <a:defRPr/>
            </a:pPr>
            <a:r>
              <a:rPr lang="en-US" altLang="zh-TW" sz="2000" dirty="0" smtClean="0">
                <a:solidFill>
                  <a:srgbClr val="FFFF00"/>
                </a:solidFill>
              </a:rPr>
              <a:t>To maintain packet ordering in a TCP connection, all packets belonging to one connection use the same forwarding engine. </a:t>
            </a:r>
          </a:p>
          <a:p>
            <a:pPr eaLnBrk="1" hangingPunct="1">
              <a:lnSpc>
                <a:spcPct val="80000"/>
              </a:lnSpc>
              <a:defRPr/>
            </a:pPr>
            <a:r>
              <a:rPr lang="en-US" altLang="zh-TW" sz="2400" dirty="0" smtClean="0"/>
              <a:t>Rarely, once a connection is assigned to a forwarding engine, load could increase (hard to predict packet arrivals for other connections. </a:t>
            </a:r>
          </a:p>
          <a:p>
            <a:pPr lvl="1" eaLnBrk="1" hangingPunct="1">
              <a:lnSpc>
                <a:spcPct val="80000"/>
              </a:lnSpc>
              <a:defRPr/>
            </a:pPr>
            <a:r>
              <a:rPr lang="en-US" altLang="zh-TW" sz="2000" dirty="0" smtClean="0">
                <a:solidFill>
                  <a:srgbClr val="FFFF00"/>
                </a:solidFill>
              </a:rPr>
              <a:t>It could be minimized by increasing the number of forwarding engines, which increases the probability of having a free forwarding engine when a new connection arrives. </a:t>
            </a:r>
          </a:p>
          <a:p>
            <a:pPr eaLnBrk="1" hangingPunct="1">
              <a:lnSpc>
                <a:spcPct val="80000"/>
              </a:lnSpc>
              <a:defRPr/>
            </a:pPr>
            <a:r>
              <a:rPr lang="en-US" altLang="zh-TW" sz="2400" dirty="0" smtClean="0"/>
              <a:t>But this might </a:t>
            </a:r>
            <a:r>
              <a:rPr lang="en-US" altLang="zh-TW" sz="2400" dirty="0" smtClean="0">
                <a:solidFill>
                  <a:schemeClr val="folHlink"/>
                </a:solidFill>
              </a:rPr>
              <a:t>not be cost effective</a:t>
            </a:r>
            <a:r>
              <a:rPr lang="en-US" altLang="zh-TW" sz="2400" dirty="0" smtClean="0"/>
              <a:t>. Furthermore, from design perspective, the line card should have the capability to recognize the packets that signal the start and end of a TCP connection and also needs to maintain state about which forwarding engine the connection has been assigned.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0614227-B9F9-4DFC-B868-BE7C572D79A8}" type="slidenum">
              <a:rPr kumimoji="0" lang="zh-TW" altLang="en-US" smtClean="0">
                <a:solidFill>
                  <a:schemeClr val="folHlink"/>
                </a:solidFill>
                <a:latin typeface="Arial" panose="020B0604020202020204" pitchFamily="34" charset="0"/>
              </a:rPr>
              <a:pPr>
                <a:defRPr/>
              </a:pPr>
              <a:t>102</a:t>
            </a:fld>
            <a:endParaRPr kumimoji="0" lang="en-US" altLang="zh-TW" smtClean="0">
              <a:solidFill>
                <a:schemeClr val="folHlink"/>
              </a:solidFill>
              <a:latin typeface="Arial" panose="020B0604020202020204" pitchFamily="34" charset="0"/>
            </a:endParaRPr>
          </a:p>
        </p:txBody>
      </p:sp>
      <p:sp>
        <p:nvSpPr>
          <p:cNvPr id="109571" name="Rectangle 2"/>
          <p:cNvSpPr>
            <a:spLocks noGrp="1" noChangeArrowheads="1"/>
          </p:cNvSpPr>
          <p:nvPr>
            <p:ph type="title"/>
          </p:nvPr>
        </p:nvSpPr>
        <p:spPr>
          <a:xfrm>
            <a:off x="215900" y="236538"/>
            <a:ext cx="8928100" cy="923925"/>
          </a:xfrm>
        </p:spPr>
        <p:txBody>
          <a:bodyPr/>
          <a:lstStyle/>
          <a:p>
            <a:pPr eaLnBrk="1" hangingPunct="1"/>
            <a:r>
              <a:rPr lang="en-US" altLang="zh-TW" sz="3200" smtClean="0">
                <a:effectLst/>
              </a:rPr>
              <a:t>Shared Forwarding Engine with switched fabric</a:t>
            </a:r>
            <a:endParaRPr lang="zh-TW" altLang="en-US" sz="3200" smtClean="0">
              <a:effectLst/>
            </a:endParaRPr>
          </a:p>
        </p:txBody>
      </p:sp>
      <p:sp>
        <p:nvSpPr>
          <p:cNvPr id="147459" name="Rectangle 3"/>
          <p:cNvSpPr>
            <a:spLocks noGrp="1" noChangeArrowheads="1"/>
          </p:cNvSpPr>
          <p:nvPr>
            <p:ph type="body" idx="1"/>
          </p:nvPr>
        </p:nvSpPr>
        <p:spPr>
          <a:xfrm>
            <a:off x="323850" y="1196975"/>
            <a:ext cx="8569325" cy="4932363"/>
          </a:xfrm>
        </p:spPr>
        <p:txBody>
          <a:bodyPr lIns="0" rIns="0"/>
          <a:lstStyle/>
          <a:p>
            <a:pPr algn="just" eaLnBrk="1" hangingPunct="1">
              <a:lnSpc>
                <a:spcPct val="80000"/>
              </a:lnSpc>
              <a:defRPr/>
            </a:pPr>
            <a:r>
              <a:rPr lang="en-US" altLang="zh-TW" sz="2600" dirty="0" smtClean="0">
                <a:solidFill>
                  <a:srgbClr val="FFFF00"/>
                </a:solidFill>
              </a:rPr>
              <a:t>A drawback of a shared backplane that does not provide sufficient bandwidth for transmitting packets between line cards and limits the router throughput. </a:t>
            </a:r>
          </a:p>
          <a:p>
            <a:pPr algn="just" eaLnBrk="1" hangingPunct="1">
              <a:lnSpc>
                <a:spcPct val="80000"/>
              </a:lnSpc>
              <a:defRPr/>
            </a:pPr>
            <a:r>
              <a:rPr lang="en-US" altLang="zh-TW" sz="2600" dirty="0" smtClean="0"/>
              <a:t>To remove bandwidth limitation, </a:t>
            </a:r>
            <a:r>
              <a:rPr lang="en-US" altLang="zh-TW" sz="2600" dirty="0" smtClean="0">
                <a:solidFill>
                  <a:srgbClr val="FF9966"/>
                </a:solidFill>
              </a:rPr>
              <a:t>the shared backplane is replaced by a switched backplane </a:t>
            </a:r>
            <a:r>
              <a:rPr lang="en-US" altLang="zh-TW" sz="2600" dirty="0" smtClean="0"/>
              <a:t>that has higher bandwidth, the forward backplane is not required. </a:t>
            </a:r>
          </a:p>
          <a:p>
            <a:pPr algn="just" eaLnBrk="1" hangingPunct="1">
              <a:lnSpc>
                <a:spcPct val="80000"/>
              </a:lnSpc>
              <a:defRPr/>
            </a:pPr>
            <a:r>
              <a:rPr lang="en-US" altLang="zh-TW" sz="2600" dirty="0" smtClean="0">
                <a:solidFill>
                  <a:srgbClr val="FFFF00"/>
                </a:solidFill>
              </a:rPr>
              <a:t>Instead, both the line cards and forwarding engine cards are directly connected to the switched backplane, thus providing a communication path in which each line card can reach any forwarding engine. </a:t>
            </a:r>
          </a:p>
          <a:p>
            <a:pPr algn="just" eaLnBrk="1" hangingPunct="1">
              <a:lnSpc>
                <a:spcPct val="80000"/>
              </a:lnSpc>
              <a:defRPr/>
            </a:pPr>
            <a:r>
              <a:rPr lang="en-US" altLang="zh-TW" sz="2600" dirty="0" smtClean="0"/>
              <a:t>The control processor is also attached to a switched backplane, which provides a path for updating the forwarding tables in the forwarding engine cards. </a:t>
            </a:r>
          </a:p>
          <a:p>
            <a:pPr algn="just" eaLnBrk="1" hangingPunct="1">
              <a:lnSpc>
                <a:spcPct val="80000"/>
              </a:lnSpc>
              <a:defRPr/>
            </a:pPr>
            <a:r>
              <a:rPr lang="en-US" altLang="zh-TW" sz="2600" dirty="0" smtClean="0">
                <a:solidFill>
                  <a:srgbClr val="FFFF00"/>
                </a:solidFill>
              </a:rPr>
              <a:t>Such an architecture is used in the building of a </a:t>
            </a:r>
            <a:r>
              <a:rPr lang="en-US" altLang="zh-TW" sz="2600" dirty="0" err="1" smtClean="0">
                <a:solidFill>
                  <a:srgbClr val="FFFF00"/>
                </a:solidFill>
              </a:rPr>
              <a:t>multigigabit</a:t>
            </a:r>
            <a:r>
              <a:rPr lang="en-US" altLang="zh-TW" sz="2600" dirty="0" smtClean="0">
                <a:solidFill>
                  <a:srgbClr val="FFFF00"/>
                </a:solidFill>
              </a:rPr>
              <a:t> router</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投影片編號版面配置區 3"/>
          <p:cNvSpPr>
            <a:spLocks noGrp="1"/>
          </p:cNvSpPr>
          <p:nvPr>
            <p:ph type="sldNum" sz="quarter" idx="12"/>
          </p:nvPr>
        </p:nvSpPr>
        <p:spPr/>
        <p:txBody>
          <a:bodyPr/>
          <a:lstStyle>
            <a:lvl1pPr>
              <a:spcBef>
                <a:spcPct val="20000"/>
              </a:spcBef>
              <a:buClr>
                <a:schemeClr val="hlink"/>
              </a:buClr>
              <a:buSzPct val="65000"/>
              <a:buFont typeface="Wingdings" pitchFamily="2" charset="2"/>
              <a:buChar char="n"/>
              <a:defRPr kumimoji="1" sz="3600">
                <a:solidFill>
                  <a:schemeClr val="tx1"/>
                </a:solidFill>
                <a:latin typeface="Tahoma" pitchFamily="34" charset="0"/>
                <a:ea typeface="新細明體" pitchFamily="18" charset="-120"/>
              </a:defRPr>
            </a:lvl1pPr>
            <a:lvl2pPr marL="742950" indent="-285750">
              <a:spcBef>
                <a:spcPct val="20000"/>
              </a:spcBef>
              <a:buClr>
                <a:schemeClr val="folHlink"/>
              </a:buClr>
              <a:buSzPct val="65000"/>
              <a:buFont typeface="Wingdings" pitchFamily="2" charset="2"/>
              <a:buChar char="n"/>
              <a:defRPr kumimoji="1" sz="3200">
                <a:solidFill>
                  <a:schemeClr val="tx1"/>
                </a:solidFill>
                <a:latin typeface="Tahoma" pitchFamily="34" charset="0"/>
                <a:ea typeface="新細明體" pitchFamily="18" charset="-120"/>
              </a:defRPr>
            </a:lvl2pPr>
            <a:lvl3pPr marL="1143000" indent="-228600">
              <a:spcBef>
                <a:spcPct val="20000"/>
              </a:spcBef>
              <a:buClr>
                <a:schemeClr val="hlink"/>
              </a:buClr>
              <a:buSzPct val="65000"/>
              <a:buFont typeface="Wingdings" pitchFamily="2" charset="2"/>
              <a:buChar char="n"/>
              <a:defRPr kumimoji="1" sz="2800">
                <a:solidFill>
                  <a:schemeClr val="tx1"/>
                </a:solidFill>
                <a:latin typeface="Tahoma" pitchFamily="34" charset="0"/>
                <a:ea typeface="新細明體" pitchFamily="18" charset="-120"/>
              </a:defRPr>
            </a:lvl3pPr>
            <a:lvl4pPr marL="1600200" indent="-228600">
              <a:spcBef>
                <a:spcPct val="20000"/>
              </a:spcBef>
              <a:buClr>
                <a:schemeClr val="folHlink"/>
              </a:buClr>
              <a:buSzPct val="65000"/>
              <a:buFont typeface="Wingdings" pitchFamily="2" charset="2"/>
              <a:buChar char="n"/>
              <a:defRPr kumimoji="1" sz="2400">
                <a:solidFill>
                  <a:schemeClr val="tx1"/>
                </a:solidFill>
                <a:latin typeface="Tahoma" pitchFamily="34" charset="0"/>
                <a:ea typeface="新細明體" pitchFamily="18" charset="-120"/>
              </a:defRPr>
            </a:lvl4pPr>
            <a:lvl5pPr marL="2057400" indent="-228600">
              <a:spcBef>
                <a:spcPct val="20000"/>
              </a:spcBef>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defRPr/>
            </a:pPr>
            <a:fld id="{48BAFA9E-AAC9-4528-B7E1-32AED6AF51BC}" type="slidenum">
              <a:rPr kumimoji="0" lang="zh-TW" altLang="en-US" sz="2400" smtClean="0">
                <a:solidFill>
                  <a:schemeClr val="folHlink"/>
                </a:solidFill>
                <a:latin typeface="Arial" pitchFamily="34" charset="0"/>
              </a:rPr>
              <a:pPr>
                <a:spcBef>
                  <a:spcPct val="0"/>
                </a:spcBef>
                <a:buClrTx/>
                <a:buSzTx/>
                <a:buFontTx/>
                <a:buNone/>
                <a:defRPr/>
              </a:pPr>
              <a:t>103</a:t>
            </a:fld>
            <a:endParaRPr kumimoji="0" lang="en-US" altLang="zh-TW" sz="2400" smtClean="0">
              <a:solidFill>
                <a:schemeClr val="folHlink"/>
              </a:solidFill>
              <a:latin typeface="Arial" pitchFamily="34" charset="0"/>
            </a:endParaRPr>
          </a:p>
        </p:txBody>
      </p:sp>
      <p:sp>
        <p:nvSpPr>
          <p:cNvPr id="5" name="圓角矩形 4"/>
          <p:cNvSpPr/>
          <p:nvPr/>
        </p:nvSpPr>
        <p:spPr>
          <a:xfrm>
            <a:off x="558800" y="839788"/>
            <a:ext cx="2016125" cy="90011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圓角矩形 5"/>
          <p:cNvSpPr/>
          <p:nvPr/>
        </p:nvSpPr>
        <p:spPr>
          <a:xfrm>
            <a:off x="6030913" y="334963"/>
            <a:ext cx="2773362" cy="1670050"/>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612775" y="1069975"/>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1819275" y="1076325"/>
            <a:ext cx="755650" cy="4254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直線單箭頭接點 8"/>
          <p:cNvCxnSpPr>
            <a:stCxn id="7" idx="3"/>
            <a:endCxn id="8" idx="2"/>
          </p:cNvCxnSpPr>
          <p:nvPr/>
        </p:nvCxnSpPr>
        <p:spPr>
          <a:xfrm>
            <a:off x="1512888" y="1282700"/>
            <a:ext cx="306387" cy="635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01" name="文字方塊 16"/>
          <p:cNvSpPr txBox="1">
            <a:spLocks noChangeArrowheads="1"/>
          </p:cNvSpPr>
          <p:nvPr/>
        </p:nvSpPr>
        <p:spPr bwMode="auto">
          <a:xfrm>
            <a:off x="604838" y="1101725"/>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sp>
        <p:nvSpPr>
          <p:cNvPr id="110602" name="文字方塊 20"/>
          <p:cNvSpPr txBox="1">
            <a:spLocks noChangeArrowheads="1"/>
          </p:cNvSpPr>
          <p:nvPr/>
        </p:nvSpPr>
        <p:spPr bwMode="auto">
          <a:xfrm>
            <a:off x="1746250" y="1131888"/>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sp>
        <p:nvSpPr>
          <p:cNvPr id="12" name="圓角矩形 11"/>
          <p:cNvSpPr/>
          <p:nvPr/>
        </p:nvSpPr>
        <p:spPr>
          <a:xfrm>
            <a:off x="3268663" y="839788"/>
            <a:ext cx="2016125" cy="90011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3313113" y="1039813"/>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4519613" y="1041400"/>
            <a:ext cx="755650" cy="4254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5" name="直線單箭頭接點 14"/>
          <p:cNvCxnSpPr>
            <a:stCxn id="13" idx="3"/>
            <a:endCxn id="14" idx="2"/>
          </p:cNvCxnSpPr>
          <p:nvPr/>
        </p:nvCxnSpPr>
        <p:spPr>
          <a:xfrm>
            <a:off x="4213225" y="1252538"/>
            <a:ext cx="306388" cy="1587"/>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07" name="文字方塊 30"/>
          <p:cNvSpPr txBox="1">
            <a:spLocks noChangeArrowheads="1"/>
          </p:cNvSpPr>
          <p:nvPr/>
        </p:nvSpPr>
        <p:spPr bwMode="auto">
          <a:xfrm>
            <a:off x="3305175" y="1066800"/>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sp>
        <p:nvSpPr>
          <p:cNvPr id="110608" name="文字方塊 31"/>
          <p:cNvSpPr txBox="1">
            <a:spLocks noChangeArrowheads="1"/>
          </p:cNvSpPr>
          <p:nvPr/>
        </p:nvSpPr>
        <p:spPr bwMode="auto">
          <a:xfrm>
            <a:off x="4446588" y="1095375"/>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sp>
        <p:nvSpPr>
          <p:cNvPr id="18" name="矩形 17"/>
          <p:cNvSpPr/>
          <p:nvPr/>
        </p:nvSpPr>
        <p:spPr>
          <a:xfrm>
            <a:off x="6183313" y="1217613"/>
            <a:ext cx="900112" cy="701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橢圓 18"/>
          <p:cNvSpPr/>
          <p:nvPr/>
        </p:nvSpPr>
        <p:spPr>
          <a:xfrm>
            <a:off x="7910513" y="1295400"/>
            <a:ext cx="757237" cy="53498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0" name="直線單箭頭接點 19"/>
          <p:cNvCxnSpPr>
            <a:stCxn id="18" idx="3"/>
            <a:endCxn id="19" idx="2"/>
          </p:cNvCxnSpPr>
          <p:nvPr/>
        </p:nvCxnSpPr>
        <p:spPr>
          <a:xfrm flipV="1">
            <a:off x="7083425" y="1563688"/>
            <a:ext cx="827088" cy="4762"/>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12" name="文字方塊 36"/>
          <p:cNvSpPr txBox="1">
            <a:spLocks noChangeArrowheads="1"/>
          </p:cNvSpPr>
          <p:nvPr/>
        </p:nvSpPr>
        <p:spPr bwMode="auto">
          <a:xfrm>
            <a:off x="6176963" y="1295400"/>
            <a:ext cx="900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Route Control Processor</a:t>
            </a:r>
            <a:endParaRPr lang="zh-TW" altLang="en-US" sz="1000">
              <a:solidFill>
                <a:srgbClr val="000000"/>
              </a:solidFill>
            </a:endParaRPr>
          </a:p>
        </p:txBody>
      </p:sp>
      <p:sp>
        <p:nvSpPr>
          <p:cNvPr id="110613" name="文字方塊 37"/>
          <p:cNvSpPr txBox="1">
            <a:spLocks noChangeArrowheads="1"/>
          </p:cNvSpPr>
          <p:nvPr/>
        </p:nvSpPr>
        <p:spPr bwMode="auto">
          <a:xfrm>
            <a:off x="7839075" y="1362075"/>
            <a:ext cx="900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Routing Table</a:t>
            </a:r>
            <a:endParaRPr lang="zh-TW" altLang="en-US" sz="1000">
              <a:solidFill>
                <a:srgbClr val="000000"/>
              </a:solidFill>
            </a:endParaRPr>
          </a:p>
        </p:txBody>
      </p:sp>
      <p:sp>
        <p:nvSpPr>
          <p:cNvPr id="23" name="矩形 22"/>
          <p:cNvSpPr/>
          <p:nvPr/>
        </p:nvSpPr>
        <p:spPr>
          <a:xfrm>
            <a:off x="7767638" y="577850"/>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15" name="文字方塊 49"/>
          <p:cNvSpPr txBox="1">
            <a:spLocks noChangeArrowheads="1"/>
          </p:cNvSpPr>
          <p:nvPr/>
        </p:nvSpPr>
        <p:spPr bwMode="auto">
          <a:xfrm>
            <a:off x="6030913" y="423863"/>
            <a:ext cx="900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CPU</a:t>
            </a:r>
            <a:endParaRPr lang="zh-TW" altLang="en-US" sz="1400">
              <a:solidFill>
                <a:srgbClr val="000000"/>
              </a:solidFill>
            </a:endParaRPr>
          </a:p>
        </p:txBody>
      </p:sp>
      <p:sp>
        <p:nvSpPr>
          <p:cNvPr id="110616" name="文字方塊 51"/>
          <p:cNvSpPr txBox="1">
            <a:spLocks noChangeArrowheads="1"/>
          </p:cNvSpPr>
          <p:nvPr/>
        </p:nvSpPr>
        <p:spPr bwMode="auto">
          <a:xfrm>
            <a:off x="7767638" y="666750"/>
            <a:ext cx="9001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cxnSp>
        <p:nvCxnSpPr>
          <p:cNvPr id="26" name="肘形接點 25"/>
          <p:cNvCxnSpPr>
            <a:stCxn id="23" idx="1"/>
            <a:endCxn id="18" idx="0"/>
          </p:cNvCxnSpPr>
          <p:nvPr/>
        </p:nvCxnSpPr>
        <p:spPr>
          <a:xfrm rot="10800000" flipV="1">
            <a:off x="6634163" y="790575"/>
            <a:ext cx="1133475" cy="427038"/>
          </a:xfrm>
          <a:prstGeom prst="bentConnector2">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18" name="文字方塊 54"/>
          <p:cNvSpPr txBox="1">
            <a:spLocks noChangeArrowheads="1"/>
          </p:cNvSpPr>
          <p:nvPr/>
        </p:nvSpPr>
        <p:spPr bwMode="auto">
          <a:xfrm>
            <a:off x="6011863" y="11113"/>
            <a:ext cx="226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Control Plane</a:t>
            </a:r>
            <a:endParaRPr lang="zh-TW" altLang="en-US" sz="1400">
              <a:solidFill>
                <a:srgbClr val="000000"/>
              </a:solidFill>
            </a:endParaRPr>
          </a:p>
        </p:txBody>
      </p:sp>
      <p:cxnSp>
        <p:nvCxnSpPr>
          <p:cNvPr id="28" name="直線接點 27"/>
          <p:cNvCxnSpPr/>
          <p:nvPr/>
        </p:nvCxnSpPr>
        <p:spPr>
          <a:xfrm flipH="1">
            <a:off x="5616575" y="0"/>
            <a:ext cx="9525" cy="217170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5653088" y="2171700"/>
            <a:ext cx="3527425" cy="0"/>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10621" name="文字方塊 60"/>
          <p:cNvSpPr txBox="1">
            <a:spLocks noChangeArrowheads="1"/>
          </p:cNvSpPr>
          <p:nvPr/>
        </p:nvSpPr>
        <p:spPr bwMode="auto">
          <a:xfrm>
            <a:off x="1746250" y="26988"/>
            <a:ext cx="226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Data Plane</a:t>
            </a:r>
            <a:endParaRPr lang="zh-TW" altLang="en-US" sz="1400">
              <a:solidFill>
                <a:srgbClr val="000000"/>
              </a:solidFill>
            </a:endParaRPr>
          </a:p>
        </p:txBody>
      </p:sp>
      <p:sp>
        <p:nvSpPr>
          <p:cNvPr id="110622" name="文字方塊 61"/>
          <p:cNvSpPr txBox="1">
            <a:spLocks noChangeArrowheads="1"/>
          </p:cNvSpPr>
          <p:nvPr/>
        </p:nvSpPr>
        <p:spPr bwMode="auto">
          <a:xfrm>
            <a:off x="450850" y="482600"/>
            <a:ext cx="2262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Forwarding Engine Card</a:t>
            </a:r>
            <a:endParaRPr lang="zh-TW" altLang="en-US" sz="1400">
              <a:solidFill>
                <a:srgbClr val="000000"/>
              </a:solidFill>
            </a:endParaRPr>
          </a:p>
        </p:txBody>
      </p:sp>
      <p:sp>
        <p:nvSpPr>
          <p:cNvPr id="110623" name="文字方塊 62"/>
          <p:cNvSpPr txBox="1">
            <a:spLocks noChangeArrowheads="1"/>
          </p:cNvSpPr>
          <p:nvPr/>
        </p:nvSpPr>
        <p:spPr bwMode="auto">
          <a:xfrm>
            <a:off x="3235325" y="482600"/>
            <a:ext cx="2262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Forwarding Engine Card</a:t>
            </a:r>
            <a:endParaRPr lang="zh-TW" altLang="en-US" sz="1400">
              <a:solidFill>
                <a:srgbClr val="000000"/>
              </a:solidFill>
            </a:endParaRPr>
          </a:p>
        </p:txBody>
      </p:sp>
      <p:sp>
        <p:nvSpPr>
          <p:cNvPr id="33" name="矩形 32"/>
          <p:cNvSpPr/>
          <p:nvPr/>
        </p:nvSpPr>
        <p:spPr>
          <a:xfrm>
            <a:off x="0" y="2279650"/>
            <a:ext cx="9144000" cy="1260475"/>
          </a:xfrm>
          <a:prstGeom prst="rect">
            <a:avLst/>
          </a:prstGeom>
          <a:pattFill prst="pct50">
            <a:fgClr>
              <a:sysClr val="window" lastClr="FFFFFF"/>
            </a:fgClr>
            <a:bgClr>
              <a:schemeClr val="bg1">
                <a:lumMod val="60000"/>
                <a:lumOff val="40000"/>
              </a:schemeClr>
            </a:bgClr>
          </a:pattFill>
          <a:ln w="3810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4" name="圓角矩形 33"/>
          <p:cNvSpPr/>
          <p:nvPr/>
        </p:nvSpPr>
        <p:spPr>
          <a:xfrm>
            <a:off x="198438" y="3719513"/>
            <a:ext cx="2305050" cy="2727325"/>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5" name="矩形 34"/>
          <p:cNvSpPr/>
          <p:nvPr/>
        </p:nvSpPr>
        <p:spPr>
          <a:xfrm>
            <a:off x="1435100" y="3930650"/>
            <a:ext cx="900113" cy="4238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27" name="文字方塊 69"/>
          <p:cNvSpPr txBox="1">
            <a:spLocks noChangeArrowheads="1"/>
          </p:cNvSpPr>
          <p:nvPr/>
        </p:nvSpPr>
        <p:spPr bwMode="auto">
          <a:xfrm>
            <a:off x="1427163" y="3960813"/>
            <a:ext cx="9001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37" name="矩形 36"/>
          <p:cNvSpPr/>
          <p:nvPr/>
        </p:nvSpPr>
        <p:spPr>
          <a:xfrm>
            <a:off x="1458913" y="4808538"/>
            <a:ext cx="900112" cy="4238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29" name="文字方塊 71"/>
          <p:cNvSpPr txBox="1">
            <a:spLocks noChangeArrowheads="1"/>
          </p:cNvSpPr>
          <p:nvPr/>
        </p:nvSpPr>
        <p:spPr bwMode="auto">
          <a:xfrm>
            <a:off x="1498600" y="4838700"/>
            <a:ext cx="900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39" name="矩形 38"/>
          <p:cNvSpPr/>
          <p:nvPr/>
        </p:nvSpPr>
        <p:spPr>
          <a:xfrm>
            <a:off x="469900" y="4400550"/>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31" name="文字方塊 73"/>
          <p:cNvSpPr txBox="1">
            <a:spLocks noChangeArrowheads="1"/>
          </p:cNvSpPr>
          <p:nvPr/>
        </p:nvSpPr>
        <p:spPr bwMode="auto">
          <a:xfrm>
            <a:off x="461963" y="4432300"/>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41" name="矩形 40"/>
          <p:cNvSpPr/>
          <p:nvPr/>
        </p:nvSpPr>
        <p:spPr>
          <a:xfrm>
            <a:off x="323850" y="5735638"/>
            <a:ext cx="2054225" cy="5381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33" name="文字方塊 75"/>
          <p:cNvSpPr txBox="1">
            <a:spLocks noChangeArrowheads="1"/>
          </p:cNvSpPr>
          <p:nvPr/>
        </p:nvSpPr>
        <p:spPr bwMode="auto">
          <a:xfrm>
            <a:off x="363538" y="5916613"/>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43" name="直線接點 42"/>
          <p:cNvCxnSpPr/>
          <p:nvPr/>
        </p:nvCxnSpPr>
        <p:spPr>
          <a:xfrm>
            <a:off x="311150" y="5981700"/>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635" name="文字方塊 78"/>
          <p:cNvSpPr txBox="1">
            <a:spLocks noChangeArrowheads="1"/>
          </p:cNvSpPr>
          <p:nvPr/>
        </p:nvSpPr>
        <p:spPr bwMode="auto">
          <a:xfrm>
            <a:off x="381000" y="574198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sp>
        <p:nvSpPr>
          <p:cNvPr id="45" name="圓角矩形 44"/>
          <p:cNvSpPr/>
          <p:nvPr/>
        </p:nvSpPr>
        <p:spPr>
          <a:xfrm>
            <a:off x="3078163" y="3719513"/>
            <a:ext cx="2305050" cy="2727325"/>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6" name="矩形 45"/>
          <p:cNvSpPr/>
          <p:nvPr/>
        </p:nvSpPr>
        <p:spPr>
          <a:xfrm>
            <a:off x="4327525" y="3817938"/>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38" name="文字方塊 81"/>
          <p:cNvSpPr txBox="1">
            <a:spLocks noChangeArrowheads="1"/>
          </p:cNvSpPr>
          <p:nvPr/>
        </p:nvSpPr>
        <p:spPr bwMode="auto">
          <a:xfrm>
            <a:off x="4319588" y="3849688"/>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48" name="矩形 47"/>
          <p:cNvSpPr/>
          <p:nvPr/>
        </p:nvSpPr>
        <p:spPr>
          <a:xfrm>
            <a:off x="4351338" y="4695825"/>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40" name="文字方塊 83"/>
          <p:cNvSpPr txBox="1">
            <a:spLocks noChangeArrowheads="1"/>
          </p:cNvSpPr>
          <p:nvPr/>
        </p:nvSpPr>
        <p:spPr bwMode="auto">
          <a:xfrm>
            <a:off x="4391025" y="472757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50" name="矩形 49"/>
          <p:cNvSpPr/>
          <p:nvPr/>
        </p:nvSpPr>
        <p:spPr>
          <a:xfrm>
            <a:off x="3438525" y="4394200"/>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42" name="文字方塊 85"/>
          <p:cNvSpPr txBox="1">
            <a:spLocks noChangeArrowheads="1"/>
          </p:cNvSpPr>
          <p:nvPr/>
        </p:nvSpPr>
        <p:spPr bwMode="auto">
          <a:xfrm>
            <a:off x="3367088" y="4425950"/>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52" name="矩形 51"/>
          <p:cNvSpPr/>
          <p:nvPr/>
        </p:nvSpPr>
        <p:spPr>
          <a:xfrm>
            <a:off x="3216275" y="5726113"/>
            <a:ext cx="2054225" cy="5381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44" name="文字方塊 87"/>
          <p:cNvSpPr txBox="1">
            <a:spLocks noChangeArrowheads="1"/>
          </p:cNvSpPr>
          <p:nvPr/>
        </p:nvSpPr>
        <p:spPr bwMode="auto">
          <a:xfrm>
            <a:off x="3255963" y="5870575"/>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54" name="直線接點 53"/>
          <p:cNvCxnSpPr/>
          <p:nvPr/>
        </p:nvCxnSpPr>
        <p:spPr>
          <a:xfrm>
            <a:off x="3203575" y="5870575"/>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646" name="文字方塊 89"/>
          <p:cNvSpPr txBox="1">
            <a:spLocks noChangeArrowheads="1"/>
          </p:cNvSpPr>
          <p:nvPr/>
        </p:nvSpPr>
        <p:spPr bwMode="auto">
          <a:xfrm>
            <a:off x="3273425" y="5695950"/>
            <a:ext cx="2054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sp>
        <p:nvSpPr>
          <p:cNvPr id="56" name="圓角矩形 55"/>
          <p:cNvSpPr/>
          <p:nvPr/>
        </p:nvSpPr>
        <p:spPr>
          <a:xfrm>
            <a:off x="5870575" y="3765550"/>
            <a:ext cx="2305050" cy="2725738"/>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矩形 56"/>
          <p:cNvSpPr/>
          <p:nvPr/>
        </p:nvSpPr>
        <p:spPr>
          <a:xfrm>
            <a:off x="7107238" y="3902075"/>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49" name="文字方塊 92"/>
          <p:cNvSpPr txBox="1">
            <a:spLocks noChangeArrowheads="1"/>
          </p:cNvSpPr>
          <p:nvPr/>
        </p:nvSpPr>
        <p:spPr bwMode="auto">
          <a:xfrm>
            <a:off x="7099300" y="393382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59" name="矩形 58"/>
          <p:cNvSpPr/>
          <p:nvPr/>
        </p:nvSpPr>
        <p:spPr>
          <a:xfrm>
            <a:off x="7131050" y="4779963"/>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51" name="文字方塊 94"/>
          <p:cNvSpPr txBox="1">
            <a:spLocks noChangeArrowheads="1"/>
          </p:cNvSpPr>
          <p:nvPr/>
        </p:nvSpPr>
        <p:spPr bwMode="auto">
          <a:xfrm>
            <a:off x="7170738" y="4811713"/>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61" name="矩形 60"/>
          <p:cNvSpPr/>
          <p:nvPr/>
        </p:nvSpPr>
        <p:spPr>
          <a:xfrm>
            <a:off x="6138863" y="4478338"/>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53" name="文字方塊 96"/>
          <p:cNvSpPr txBox="1">
            <a:spLocks noChangeArrowheads="1"/>
          </p:cNvSpPr>
          <p:nvPr/>
        </p:nvSpPr>
        <p:spPr bwMode="auto">
          <a:xfrm>
            <a:off x="6138863" y="4510088"/>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63" name="矩形 62"/>
          <p:cNvSpPr/>
          <p:nvPr/>
        </p:nvSpPr>
        <p:spPr>
          <a:xfrm>
            <a:off x="5995988" y="5772150"/>
            <a:ext cx="2052637" cy="5381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55" name="文字方塊 98"/>
          <p:cNvSpPr txBox="1">
            <a:spLocks noChangeArrowheads="1"/>
          </p:cNvSpPr>
          <p:nvPr/>
        </p:nvSpPr>
        <p:spPr bwMode="auto">
          <a:xfrm>
            <a:off x="6035675" y="5911850"/>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65" name="直線接點 64"/>
          <p:cNvCxnSpPr/>
          <p:nvPr/>
        </p:nvCxnSpPr>
        <p:spPr>
          <a:xfrm>
            <a:off x="5983288" y="5953125"/>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657" name="文字方塊 100"/>
          <p:cNvSpPr txBox="1">
            <a:spLocks noChangeArrowheads="1"/>
          </p:cNvSpPr>
          <p:nvPr/>
        </p:nvSpPr>
        <p:spPr bwMode="auto">
          <a:xfrm>
            <a:off x="6053138" y="574198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cxnSp>
        <p:nvCxnSpPr>
          <p:cNvPr id="67" name="直線接點 66"/>
          <p:cNvCxnSpPr>
            <a:stCxn id="5" idx="2"/>
          </p:cNvCxnSpPr>
          <p:nvPr/>
        </p:nvCxnSpPr>
        <p:spPr>
          <a:xfrm>
            <a:off x="1566863" y="1739900"/>
            <a:ext cx="0" cy="53975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4010025" y="1720850"/>
            <a:ext cx="3175" cy="5588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7529513" y="1987550"/>
            <a:ext cx="0" cy="2921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endCxn id="56" idx="0"/>
          </p:cNvCxnSpPr>
          <p:nvPr/>
        </p:nvCxnSpPr>
        <p:spPr>
          <a:xfrm>
            <a:off x="7010400" y="3540125"/>
            <a:ext cx="12700" cy="225425"/>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endCxn id="45" idx="0"/>
          </p:cNvCxnSpPr>
          <p:nvPr/>
        </p:nvCxnSpPr>
        <p:spPr>
          <a:xfrm>
            <a:off x="4213225" y="3540125"/>
            <a:ext cx="17463" cy="17938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a:endCxn id="34" idx="0"/>
          </p:cNvCxnSpPr>
          <p:nvPr/>
        </p:nvCxnSpPr>
        <p:spPr>
          <a:xfrm>
            <a:off x="1344613" y="3540125"/>
            <a:ext cx="6350" cy="17938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10664" name="文字方塊 132"/>
          <p:cNvSpPr txBox="1">
            <a:spLocks noChangeArrowheads="1"/>
          </p:cNvSpPr>
          <p:nvPr/>
        </p:nvSpPr>
        <p:spPr bwMode="auto">
          <a:xfrm>
            <a:off x="400050" y="644683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sp>
        <p:nvSpPr>
          <p:cNvPr id="110665" name="文字方塊 133"/>
          <p:cNvSpPr txBox="1">
            <a:spLocks noChangeArrowheads="1"/>
          </p:cNvSpPr>
          <p:nvPr/>
        </p:nvSpPr>
        <p:spPr bwMode="auto">
          <a:xfrm>
            <a:off x="3163888" y="644683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sp>
        <p:nvSpPr>
          <p:cNvPr id="110666" name="文字方塊 134"/>
          <p:cNvSpPr txBox="1">
            <a:spLocks noChangeArrowheads="1"/>
          </p:cNvSpPr>
          <p:nvPr/>
        </p:nvSpPr>
        <p:spPr bwMode="auto">
          <a:xfrm>
            <a:off x="5976938" y="6491288"/>
            <a:ext cx="2054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cxnSp>
        <p:nvCxnSpPr>
          <p:cNvPr id="76" name="直線單箭頭接點 75"/>
          <p:cNvCxnSpPr/>
          <p:nvPr/>
        </p:nvCxnSpPr>
        <p:spPr>
          <a:xfrm flipV="1">
            <a:off x="612775" y="6273800"/>
            <a:ext cx="0" cy="46513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668" name="文字方塊 110601"/>
          <p:cNvSpPr txBox="1">
            <a:spLocks noChangeArrowheads="1"/>
          </p:cNvSpPr>
          <p:nvPr/>
        </p:nvSpPr>
        <p:spPr bwMode="auto">
          <a:xfrm>
            <a:off x="331788" y="64706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a:t>
            </a:r>
            <a:endParaRPr lang="zh-TW" altLang="en-US" sz="1000">
              <a:solidFill>
                <a:srgbClr val="000000"/>
              </a:solidFill>
            </a:endParaRPr>
          </a:p>
        </p:txBody>
      </p:sp>
      <p:sp>
        <p:nvSpPr>
          <p:cNvPr id="78" name="橢圓 77"/>
          <p:cNvSpPr/>
          <p:nvPr/>
        </p:nvSpPr>
        <p:spPr>
          <a:xfrm>
            <a:off x="342900" y="6483350"/>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9" name="直線單箭頭接點 78"/>
          <p:cNvCxnSpPr/>
          <p:nvPr/>
        </p:nvCxnSpPr>
        <p:spPr>
          <a:xfrm flipV="1">
            <a:off x="1135063" y="4819650"/>
            <a:ext cx="0" cy="8763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10671" name="文字方塊 143"/>
          <p:cNvSpPr txBox="1">
            <a:spLocks noChangeArrowheads="1"/>
          </p:cNvSpPr>
          <p:nvPr/>
        </p:nvSpPr>
        <p:spPr bwMode="auto">
          <a:xfrm>
            <a:off x="825500" y="52054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2</a:t>
            </a:r>
            <a:endParaRPr lang="zh-TW" altLang="en-US" sz="1000">
              <a:solidFill>
                <a:srgbClr val="000000"/>
              </a:solidFill>
            </a:endParaRPr>
          </a:p>
        </p:txBody>
      </p:sp>
      <p:sp>
        <p:nvSpPr>
          <p:cNvPr id="81" name="橢圓 80"/>
          <p:cNvSpPr/>
          <p:nvPr/>
        </p:nvSpPr>
        <p:spPr>
          <a:xfrm>
            <a:off x="836613" y="5227638"/>
            <a:ext cx="225425" cy="22383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2" name="直線單箭頭接點 81"/>
          <p:cNvCxnSpPr/>
          <p:nvPr/>
        </p:nvCxnSpPr>
        <p:spPr>
          <a:xfrm flipV="1">
            <a:off x="393700" y="2640013"/>
            <a:ext cx="6350" cy="3101975"/>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sp>
        <p:nvSpPr>
          <p:cNvPr id="110674" name="文字方塊 148"/>
          <p:cNvSpPr txBox="1">
            <a:spLocks noChangeArrowheads="1"/>
          </p:cNvSpPr>
          <p:nvPr/>
        </p:nvSpPr>
        <p:spPr bwMode="auto">
          <a:xfrm>
            <a:off x="55563" y="35893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3</a:t>
            </a:r>
            <a:endParaRPr lang="zh-TW" altLang="en-US" sz="1000">
              <a:solidFill>
                <a:srgbClr val="000000"/>
              </a:solidFill>
            </a:endParaRPr>
          </a:p>
        </p:txBody>
      </p:sp>
      <p:sp>
        <p:nvSpPr>
          <p:cNvPr id="84" name="橢圓 83"/>
          <p:cNvSpPr/>
          <p:nvPr/>
        </p:nvSpPr>
        <p:spPr>
          <a:xfrm>
            <a:off x="66675" y="3587750"/>
            <a:ext cx="227013"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5" name="直線接點 84"/>
          <p:cNvCxnSpPr/>
          <p:nvPr/>
        </p:nvCxnSpPr>
        <p:spPr>
          <a:xfrm>
            <a:off x="393700" y="2640013"/>
            <a:ext cx="325437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p:nvPr/>
        </p:nvCxnSpPr>
        <p:spPr>
          <a:xfrm flipV="1">
            <a:off x="3640138" y="1441450"/>
            <a:ext cx="0" cy="1198563"/>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2908300" y="-458788"/>
            <a:ext cx="3254375" cy="0"/>
          </a:xfrm>
          <a:prstGeom prst="line">
            <a:avLst/>
          </a:prstGeom>
        </p:spPr>
        <p:style>
          <a:lnRef idx="1">
            <a:schemeClr val="accent1"/>
          </a:lnRef>
          <a:fillRef idx="0">
            <a:schemeClr val="accent1"/>
          </a:fillRef>
          <a:effectRef idx="0">
            <a:schemeClr val="accent1"/>
          </a:effectRef>
          <a:fontRef idx="minor">
            <a:schemeClr val="tx1"/>
          </a:fontRef>
        </p:style>
      </p:cxnSp>
      <p:sp>
        <p:nvSpPr>
          <p:cNvPr id="110679" name="文字方塊 158"/>
          <p:cNvSpPr txBox="1">
            <a:spLocks noChangeArrowheads="1"/>
          </p:cNvSpPr>
          <p:nvPr/>
        </p:nvSpPr>
        <p:spPr bwMode="auto">
          <a:xfrm>
            <a:off x="3387725" y="18780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4</a:t>
            </a:r>
            <a:endParaRPr lang="zh-TW" altLang="en-US" sz="1000">
              <a:solidFill>
                <a:srgbClr val="000000"/>
              </a:solidFill>
            </a:endParaRPr>
          </a:p>
        </p:txBody>
      </p:sp>
      <p:sp>
        <p:nvSpPr>
          <p:cNvPr id="89" name="橢圓 88"/>
          <p:cNvSpPr/>
          <p:nvPr/>
        </p:nvSpPr>
        <p:spPr>
          <a:xfrm>
            <a:off x="3387725" y="1897063"/>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81" name="文字方塊 161"/>
          <p:cNvSpPr txBox="1">
            <a:spLocks noChangeArrowheads="1"/>
          </p:cNvSpPr>
          <p:nvPr/>
        </p:nvSpPr>
        <p:spPr bwMode="auto">
          <a:xfrm>
            <a:off x="4283075" y="1319213"/>
            <a:ext cx="25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5</a:t>
            </a:r>
            <a:endParaRPr lang="zh-TW" altLang="en-US" sz="1000">
              <a:solidFill>
                <a:srgbClr val="000000"/>
              </a:solidFill>
            </a:endParaRPr>
          </a:p>
        </p:txBody>
      </p:sp>
      <p:sp>
        <p:nvSpPr>
          <p:cNvPr id="91" name="橢圓 90"/>
          <p:cNvSpPr/>
          <p:nvPr/>
        </p:nvSpPr>
        <p:spPr>
          <a:xfrm>
            <a:off x="4292600" y="1331913"/>
            <a:ext cx="227013" cy="22383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2" name="直線單箭頭接點 91"/>
          <p:cNvCxnSpPr/>
          <p:nvPr/>
        </p:nvCxnSpPr>
        <p:spPr>
          <a:xfrm flipH="1" flipV="1">
            <a:off x="3841750" y="1455738"/>
            <a:ext cx="28575" cy="1289050"/>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a:off x="958850" y="2744788"/>
            <a:ext cx="291147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a:stCxn id="39" idx="0"/>
          </p:cNvCxnSpPr>
          <p:nvPr/>
        </p:nvCxnSpPr>
        <p:spPr>
          <a:xfrm flipV="1">
            <a:off x="919957" y="2744788"/>
            <a:ext cx="27781" cy="1655762"/>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686" name="文字方塊 177"/>
          <p:cNvSpPr txBox="1">
            <a:spLocks noChangeArrowheads="1"/>
          </p:cNvSpPr>
          <p:nvPr/>
        </p:nvSpPr>
        <p:spPr bwMode="auto">
          <a:xfrm>
            <a:off x="947738" y="35052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7</a:t>
            </a:r>
            <a:endParaRPr lang="zh-TW" altLang="en-US" sz="1000">
              <a:solidFill>
                <a:srgbClr val="000000"/>
              </a:solidFill>
            </a:endParaRPr>
          </a:p>
        </p:txBody>
      </p:sp>
      <p:sp>
        <p:nvSpPr>
          <p:cNvPr id="96" name="橢圓 95"/>
          <p:cNvSpPr/>
          <p:nvPr/>
        </p:nvSpPr>
        <p:spPr>
          <a:xfrm>
            <a:off x="958850" y="3517900"/>
            <a:ext cx="225425"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7" name="直線單箭頭接點 96"/>
          <p:cNvCxnSpPr/>
          <p:nvPr/>
        </p:nvCxnSpPr>
        <p:spPr>
          <a:xfrm flipV="1">
            <a:off x="1230313" y="3287713"/>
            <a:ext cx="0" cy="1106487"/>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a:xfrm>
            <a:off x="1230313" y="3270250"/>
            <a:ext cx="36671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p:nvPr/>
        </p:nvCxnSpPr>
        <p:spPr>
          <a:xfrm flipV="1">
            <a:off x="4895850" y="3287713"/>
            <a:ext cx="1588" cy="547687"/>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691" name="文字方塊 192"/>
          <p:cNvSpPr txBox="1">
            <a:spLocks noChangeArrowheads="1"/>
          </p:cNvSpPr>
          <p:nvPr/>
        </p:nvSpPr>
        <p:spPr bwMode="auto">
          <a:xfrm>
            <a:off x="1211263" y="3727450"/>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8</a:t>
            </a:r>
            <a:endParaRPr lang="zh-TW" altLang="en-US" sz="1000">
              <a:solidFill>
                <a:srgbClr val="000000"/>
              </a:solidFill>
            </a:endParaRPr>
          </a:p>
        </p:txBody>
      </p:sp>
      <p:sp>
        <p:nvSpPr>
          <p:cNvPr id="101" name="橢圓 100"/>
          <p:cNvSpPr/>
          <p:nvPr/>
        </p:nvSpPr>
        <p:spPr>
          <a:xfrm>
            <a:off x="1220788" y="3740150"/>
            <a:ext cx="225425"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93" name="文字方塊 195"/>
          <p:cNvSpPr txBox="1">
            <a:spLocks noChangeArrowheads="1"/>
          </p:cNvSpPr>
          <p:nvPr/>
        </p:nvSpPr>
        <p:spPr bwMode="auto">
          <a:xfrm>
            <a:off x="4948238" y="35179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9</a:t>
            </a:r>
            <a:endParaRPr lang="zh-TW" altLang="en-US" sz="1000">
              <a:solidFill>
                <a:srgbClr val="000000"/>
              </a:solidFill>
            </a:endParaRPr>
          </a:p>
        </p:txBody>
      </p:sp>
      <p:sp>
        <p:nvSpPr>
          <p:cNvPr id="103" name="橢圓 102"/>
          <p:cNvSpPr/>
          <p:nvPr/>
        </p:nvSpPr>
        <p:spPr>
          <a:xfrm>
            <a:off x="4959350" y="3530600"/>
            <a:ext cx="225425"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04" name="直線單箭頭接點 103"/>
          <p:cNvCxnSpPr/>
          <p:nvPr/>
        </p:nvCxnSpPr>
        <p:spPr>
          <a:xfrm flipH="1">
            <a:off x="4033838" y="4095750"/>
            <a:ext cx="285750" cy="26670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696" name="文字方塊 200"/>
          <p:cNvSpPr txBox="1">
            <a:spLocks noChangeArrowheads="1"/>
          </p:cNvSpPr>
          <p:nvPr/>
        </p:nvSpPr>
        <p:spPr bwMode="auto">
          <a:xfrm>
            <a:off x="3870325" y="4017963"/>
            <a:ext cx="32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10</a:t>
            </a:r>
            <a:endParaRPr lang="zh-TW" altLang="en-US" sz="1000">
              <a:solidFill>
                <a:srgbClr val="000000"/>
              </a:solidFill>
            </a:endParaRPr>
          </a:p>
        </p:txBody>
      </p:sp>
      <p:sp>
        <p:nvSpPr>
          <p:cNvPr id="106" name="橢圓 105"/>
          <p:cNvSpPr/>
          <p:nvPr/>
        </p:nvSpPr>
        <p:spPr>
          <a:xfrm>
            <a:off x="3943350" y="4030663"/>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07" name="直線單箭頭接點 106"/>
          <p:cNvCxnSpPr>
            <a:stCxn id="48" idx="0"/>
          </p:cNvCxnSpPr>
          <p:nvPr/>
        </p:nvCxnSpPr>
        <p:spPr>
          <a:xfrm flipH="1" flipV="1">
            <a:off x="4784725" y="4221163"/>
            <a:ext cx="17463" cy="474662"/>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699" name="文字方塊 206"/>
          <p:cNvSpPr txBox="1">
            <a:spLocks noChangeArrowheads="1"/>
          </p:cNvSpPr>
          <p:nvPr/>
        </p:nvSpPr>
        <p:spPr bwMode="auto">
          <a:xfrm>
            <a:off x="4806950" y="4348163"/>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11</a:t>
            </a:r>
            <a:endParaRPr lang="zh-TW" altLang="en-US" sz="1000">
              <a:solidFill>
                <a:srgbClr val="000000"/>
              </a:solidFill>
            </a:endParaRPr>
          </a:p>
        </p:txBody>
      </p:sp>
      <p:sp>
        <p:nvSpPr>
          <p:cNvPr id="109" name="橢圓 108"/>
          <p:cNvSpPr/>
          <p:nvPr/>
        </p:nvSpPr>
        <p:spPr>
          <a:xfrm>
            <a:off x="4849813" y="4362450"/>
            <a:ext cx="227012"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0" name="直線單箭頭接點 109"/>
          <p:cNvCxnSpPr/>
          <p:nvPr/>
        </p:nvCxnSpPr>
        <p:spPr>
          <a:xfrm flipH="1" flipV="1">
            <a:off x="4784725" y="5099050"/>
            <a:ext cx="7938" cy="596900"/>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702" name="文字方塊 209"/>
          <p:cNvSpPr txBox="1">
            <a:spLocks noChangeArrowheads="1"/>
          </p:cNvSpPr>
          <p:nvPr/>
        </p:nvSpPr>
        <p:spPr bwMode="auto">
          <a:xfrm>
            <a:off x="4806950" y="522763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12</a:t>
            </a:r>
            <a:endParaRPr lang="zh-TW" altLang="en-US" sz="1000">
              <a:solidFill>
                <a:srgbClr val="000000"/>
              </a:solidFill>
            </a:endParaRPr>
          </a:p>
        </p:txBody>
      </p:sp>
      <p:sp>
        <p:nvSpPr>
          <p:cNvPr id="112" name="橢圓 111"/>
          <p:cNvSpPr/>
          <p:nvPr/>
        </p:nvSpPr>
        <p:spPr>
          <a:xfrm>
            <a:off x="4849813" y="5240338"/>
            <a:ext cx="227012" cy="22383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3" name="直線單箭頭接點 112"/>
          <p:cNvCxnSpPr/>
          <p:nvPr/>
        </p:nvCxnSpPr>
        <p:spPr>
          <a:xfrm flipH="1" flipV="1">
            <a:off x="4783138" y="6272213"/>
            <a:ext cx="4762" cy="444500"/>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0705" name="文字方塊 213"/>
          <p:cNvSpPr txBox="1">
            <a:spLocks noChangeArrowheads="1"/>
          </p:cNvSpPr>
          <p:nvPr/>
        </p:nvSpPr>
        <p:spPr bwMode="auto">
          <a:xfrm>
            <a:off x="4806950" y="6461125"/>
            <a:ext cx="325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13</a:t>
            </a:r>
            <a:endParaRPr lang="zh-TW" altLang="en-US" sz="1000">
              <a:solidFill>
                <a:srgbClr val="000000"/>
              </a:solidFill>
            </a:endParaRPr>
          </a:p>
        </p:txBody>
      </p:sp>
      <p:sp>
        <p:nvSpPr>
          <p:cNvPr id="115" name="橢圓 114"/>
          <p:cNvSpPr/>
          <p:nvPr/>
        </p:nvSpPr>
        <p:spPr>
          <a:xfrm>
            <a:off x="4849813" y="6483350"/>
            <a:ext cx="227012"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6" name="直線單箭頭接點 115"/>
          <p:cNvCxnSpPr/>
          <p:nvPr/>
        </p:nvCxnSpPr>
        <p:spPr>
          <a:xfrm flipV="1">
            <a:off x="3387725" y="6264275"/>
            <a:ext cx="0" cy="463550"/>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p:nvPr/>
        </p:nvCxnSpPr>
        <p:spPr>
          <a:xfrm flipH="1" flipV="1">
            <a:off x="3367088" y="3395663"/>
            <a:ext cx="3175" cy="2339975"/>
          </a:xfrm>
          <a:prstGeom prst="straightConnector1">
            <a:avLst/>
          </a:prstGeom>
          <a:ln>
            <a:solidFill>
              <a:srgbClr val="000000"/>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a:xfrm>
            <a:off x="703263" y="3395663"/>
            <a:ext cx="2671762" cy="0"/>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p:nvPr/>
        </p:nvCxnSpPr>
        <p:spPr>
          <a:xfrm flipV="1">
            <a:off x="703263" y="1501775"/>
            <a:ext cx="0" cy="1893888"/>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a:xfrm>
            <a:off x="1082675" y="3108325"/>
            <a:ext cx="2547938" cy="0"/>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a:endCxn id="110601" idx="2"/>
          </p:cNvCxnSpPr>
          <p:nvPr/>
        </p:nvCxnSpPr>
        <p:spPr>
          <a:xfrm flipH="1" flipV="1">
            <a:off x="1054100" y="1501775"/>
            <a:ext cx="7938" cy="1606550"/>
          </a:xfrm>
          <a:prstGeom prst="straightConnector1">
            <a:avLst/>
          </a:prstGeom>
          <a:ln>
            <a:solidFill>
              <a:srgbClr val="000000"/>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p:nvPr/>
        </p:nvCxnSpPr>
        <p:spPr>
          <a:xfrm flipV="1">
            <a:off x="3613150" y="3108325"/>
            <a:ext cx="0" cy="1239838"/>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p:nvPr/>
        </p:nvCxnSpPr>
        <p:spPr>
          <a:xfrm flipH="1" flipV="1">
            <a:off x="3752850" y="3108325"/>
            <a:ext cx="1588" cy="1254125"/>
          </a:xfrm>
          <a:prstGeom prst="straightConnector1">
            <a:avLst/>
          </a:prstGeom>
          <a:ln>
            <a:solidFill>
              <a:srgbClr val="000000"/>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a:xfrm>
            <a:off x="3763963" y="3108325"/>
            <a:ext cx="3857625" cy="0"/>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a:stCxn id="57" idx="0"/>
          </p:cNvCxnSpPr>
          <p:nvPr/>
        </p:nvCxnSpPr>
        <p:spPr>
          <a:xfrm flipV="1">
            <a:off x="7556500" y="3108325"/>
            <a:ext cx="0" cy="793750"/>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6" name="直線單箭頭接點 125"/>
          <p:cNvCxnSpPr>
            <a:stCxn id="59" idx="0"/>
          </p:cNvCxnSpPr>
          <p:nvPr/>
        </p:nvCxnSpPr>
        <p:spPr>
          <a:xfrm flipH="1" flipV="1">
            <a:off x="7569200" y="4303713"/>
            <a:ext cx="11113" cy="476250"/>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p:nvPr/>
        </p:nvCxnSpPr>
        <p:spPr>
          <a:xfrm flipH="1" flipV="1">
            <a:off x="7545388" y="5159375"/>
            <a:ext cx="3175" cy="576263"/>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p:nvPr/>
        </p:nvCxnSpPr>
        <p:spPr>
          <a:xfrm flipH="1" flipV="1">
            <a:off x="7556500" y="6310313"/>
            <a:ext cx="12700" cy="382587"/>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a:stCxn id="57" idx="1"/>
            <a:endCxn id="61" idx="0"/>
          </p:cNvCxnSpPr>
          <p:nvPr/>
        </p:nvCxnSpPr>
        <p:spPr>
          <a:xfrm flipH="1">
            <a:off x="6589713" y="4114800"/>
            <a:ext cx="517525" cy="363538"/>
          </a:xfrm>
          <a:prstGeom prst="straightConnector1">
            <a:avLst/>
          </a:prstGeom>
          <a:ln>
            <a:solidFill>
              <a:srgbClr val="000000"/>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30" name="直線單箭頭接點 129"/>
          <p:cNvCxnSpPr/>
          <p:nvPr/>
        </p:nvCxnSpPr>
        <p:spPr>
          <a:xfrm flipV="1">
            <a:off x="6408738" y="1901825"/>
            <a:ext cx="11112" cy="547688"/>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1" name="直線單箭頭接點 130"/>
          <p:cNvCxnSpPr/>
          <p:nvPr/>
        </p:nvCxnSpPr>
        <p:spPr>
          <a:xfrm flipV="1">
            <a:off x="6869113" y="1919288"/>
            <a:ext cx="0" cy="720725"/>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2" name="直線接點 131"/>
          <p:cNvCxnSpPr/>
          <p:nvPr/>
        </p:nvCxnSpPr>
        <p:spPr>
          <a:xfrm>
            <a:off x="4981575" y="2640013"/>
            <a:ext cx="1895475"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3" name="直線接點 132"/>
          <p:cNvCxnSpPr/>
          <p:nvPr/>
        </p:nvCxnSpPr>
        <p:spPr>
          <a:xfrm>
            <a:off x="2197100" y="2424113"/>
            <a:ext cx="4198938" cy="2540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4" name="直線單箭頭接點 133"/>
          <p:cNvCxnSpPr/>
          <p:nvPr/>
        </p:nvCxnSpPr>
        <p:spPr>
          <a:xfrm flipV="1">
            <a:off x="4948238" y="1455738"/>
            <a:ext cx="4762" cy="1184275"/>
          </a:xfrm>
          <a:prstGeom prst="straightConnector1">
            <a:avLst/>
          </a:prstGeom>
          <a:ln>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5" name="直線單箭頭接點 134"/>
          <p:cNvCxnSpPr>
            <a:endCxn id="110602" idx="2"/>
          </p:cNvCxnSpPr>
          <p:nvPr/>
        </p:nvCxnSpPr>
        <p:spPr>
          <a:xfrm flipV="1">
            <a:off x="2197100" y="1531938"/>
            <a:ext cx="0" cy="881062"/>
          </a:xfrm>
          <a:prstGeom prst="straightConnector1">
            <a:avLst/>
          </a:prstGeom>
          <a:ln>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0727" name="文字方塊 289"/>
          <p:cNvSpPr txBox="1">
            <a:spLocks noChangeArrowheads="1"/>
          </p:cNvSpPr>
          <p:nvPr/>
        </p:nvSpPr>
        <p:spPr bwMode="auto">
          <a:xfrm>
            <a:off x="3295650" y="2744788"/>
            <a:ext cx="288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2000" b="1" dirty="0">
                <a:solidFill>
                  <a:schemeClr val="bg1">
                    <a:lumMod val="75000"/>
                  </a:schemeClr>
                </a:solidFill>
              </a:rPr>
              <a:t>Switched Backplane</a:t>
            </a:r>
            <a:endParaRPr lang="zh-TW" altLang="en-US" sz="2000" b="1"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8E93B7D-7767-4998-908A-0C51B6DB0794}" type="slidenum">
              <a:rPr kumimoji="0" lang="zh-TW" altLang="en-US" smtClean="0">
                <a:solidFill>
                  <a:schemeClr val="folHlink"/>
                </a:solidFill>
                <a:latin typeface="Arial" panose="020B0604020202020204" pitchFamily="34" charset="0"/>
              </a:rPr>
              <a:pPr>
                <a:defRPr/>
              </a:pPr>
              <a:t>104</a:t>
            </a:fld>
            <a:endParaRPr kumimoji="0" lang="en-US" altLang="zh-TW" smtClean="0">
              <a:solidFill>
                <a:schemeClr val="folHlink"/>
              </a:solidFill>
              <a:latin typeface="Arial" panose="020B0604020202020204" pitchFamily="34" charset="0"/>
            </a:endParaRPr>
          </a:p>
        </p:txBody>
      </p:sp>
      <p:sp>
        <p:nvSpPr>
          <p:cNvPr id="111619" name="Rectangle 2"/>
          <p:cNvSpPr>
            <a:spLocks noGrp="1" noChangeArrowheads="1"/>
          </p:cNvSpPr>
          <p:nvPr>
            <p:ph type="title"/>
          </p:nvPr>
        </p:nvSpPr>
        <p:spPr>
          <a:xfrm>
            <a:off x="215900" y="236538"/>
            <a:ext cx="8928100" cy="923925"/>
          </a:xfrm>
        </p:spPr>
        <p:txBody>
          <a:bodyPr/>
          <a:lstStyle/>
          <a:p>
            <a:pPr eaLnBrk="1" hangingPunct="1"/>
            <a:r>
              <a:rPr lang="en-US" altLang="en-US" sz="4000" smtClean="0">
                <a:effectLst/>
              </a:rPr>
              <a:t>Shared Nothing Architectures</a:t>
            </a:r>
            <a:endParaRPr lang="zh-TW" altLang="en-US" sz="4000" smtClean="0">
              <a:effectLst/>
            </a:endParaRPr>
          </a:p>
        </p:txBody>
      </p:sp>
      <p:sp>
        <p:nvSpPr>
          <p:cNvPr id="148483" name="Rectangle 3"/>
          <p:cNvSpPr>
            <a:spLocks noGrp="1" noChangeArrowheads="1"/>
          </p:cNvSpPr>
          <p:nvPr>
            <p:ph type="body" idx="1"/>
          </p:nvPr>
        </p:nvSpPr>
        <p:spPr>
          <a:xfrm>
            <a:off x="71438" y="1089025"/>
            <a:ext cx="8820150" cy="4932363"/>
          </a:xfrm>
        </p:spPr>
        <p:txBody>
          <a:bodyPr lIns="0" rIns="0"/>
          <a:lstStyle/>
          <a:p>
            <a:pPr marL="381000" indent="-381000" algn="just" eaLnBrk="1" hangingPunct="1">
              <a:lnSpc>
                <a:spcPct val="80000"/>
              </a:lnSpc>
              <a:defRPr/>
            </a:pPr>
            <a:r>
              <a:rPr lang="en-US" altLang="zh-TW" sz="2800" dirty="0" smtClean="0"/>
              <a:t>With </a:t>
            </a:r>
            <a:r>
              <a:rPr lang="en-US" altLang="zh-TW" sz="2800" dirty="0" smtClean="0">
                <a:solidFill>
                  <a:schemeClr val="folHlink"/>
                </a:solidFill>
              </a:rPr>
              <a:t>increasing link speeds</a:t>
            </a:r>
            <a:r>
              <a:rPr lang="en-US" altLang="zh-TW" sz="2800" dirty="0" smtClean="0"/>
              <a:t>, two limits.</a:t>
            </a:r>
          </a:p>
          <a:p>
            <a:pPr marL="800100" lvl="1" indent="-342900" algn="just" eaLnBrk="1" hangingPunct="1">
              <a:lnSpc>
                <a:spcPct val="80000"/>
              </a:lnSpc>
              <a:buFont typeface="Wingdings" panose="05000000000000000000" pitchFamily="2" charset="2"/>
              <a:buAutoNum type="arabicPeriod"/>
              <a:defRPr/>
            </a:pPr>
            <a:r>
              <a:rPr lang="en-US" altLang="zh-TW" sz="2400" dirty="0" smtClean="0">
                <a:solidFill>
                  <a:srgbClr val="FFFF00"/>
                </a:solidFill>
              </a:rPr>
              <a:t>In shared forwarding engine architecture, forwarding a packet requires traversing backplane twice, whether using two shared backplanes or a single switched backplane. </a:t>
            </a:r>
          </a:p>
          <a:p>
            <a:pPr marL="800100" lvl="1" indent="-342900" algn="just" eaLnBrk="1" hangingPunct="1">
              <a:lnSpc>
                <a:spcPct val="80000"/>
              </a:lnSpc>
              <a:buFont typeface="Wingdings" panose="05000000000000000000" pitchFamily="2" charset="2"/>
              <a:buAutoNum type="arabicPeriod"/>
              <a:defRPr/>
            </a:pPr>
            <a:r>
              <a:rPr lang="en-US" altLang="zh-TW" sz="2400" dirty="0" smtClean="0"/>
              <a:t>The use of CPUs in forwarding engine cards further limits the number of packets that can be processed.</a:t>
            </a:r>
          </a:p>
          <a:p>
            <a:pPr marL="381000" indent="-381000" algn="just" eaLnBrk="1" hangingPunct="1">
              <a:lnSpc>
                <a:spcPct val="80000"/>
              </a:lnSpc>
              <a:defRPr/>
            </a:pPr>
            <a:r>
              <a:rPr lang="en-US" altLang="zh-TW" sz="2800" dirty="0" smtClean="0">
                <a:solidFill>
                  <a:srgbClr val="FFFF00"/>
                </a:solidFill>
              </a:rPr>
              <a:t>Extra hop through the backplane can be eliminated if forwarding engine is incorporated into line card.</a:t>
            </a:r>
          </a:p>
          <a:p>
            <a:pPr marL="381000" indent="-381000" algn="just" eaLnBrk="1" hangingPunct="1">
              <a:lnSpc>
                <a:spcPct val="80000"/>
              </a:lnSpc>
              <a:defRPr/>
            </a:pPr>
            <a:r>
              <a:rPr lang="en-US" altLang="zh-TW" sz="2800" dirty="0" smtClean="0"/>
              <a:t>More processing power can be added by implementing each function  in hardware such as high speed FPGA or ASIC. To achieve high performance, these components are interconnected by high-speed links embedded in the line card.</a:t>
            </a:r>
          </a:p>
          <a:p>
            <a:pPr marL="381000" indent="-381000" algn="just" eaLnBrk="1" hangingPunct="1">
              <a:lnSpc>
                <a:spcPct val="80000"/>
              </a:lnSpc>
              <a:defRPr/>
            </a:pPr>
            <a:r>
              <a:rPr lang="en-US" altLang="zh-TW" sz="2800" dirty="0" smtClean="0">
                <a:solidFill>
                  <a:srgbClr val="FF9966"/>
                </a:solidFill>
              </a:rPr>
              <a:t>Solution</a:t>
            </a:r>
            <a:r>
              <a:rPr lang="en-US" altLang="zh-TW" sz="2800" dirty="0" smtClean="0"/>
              <a:t>: </a:t>
            </a:r>
            <a:r>
              <a:rPr lang="en-US" altLang="zh-TW" sz="2800" dirty="0" smtClean="0">
                <a:solidFill>
                  <a:srgbClr val="FFCC00"/>
                </a:solidFill>
              </a:rPr>
              <a:t>shared nothing router architecture</a:t>
            </a:r>
            <a:r>
              <a:rPr lang="en-US" altLang="zh-TW" sz="2800" dirty="0" smtClean="0"/>
              <a:t> offloads all the packet forwarding functions to the line cards.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投影片編號版面配置區 3"/>
          <p:cNvSpPr>
            <a:spLocks noGrp="1"/>
          </p:cNvSpPr>
          <p:nvPr>
            <p:ph type="sldNum" sz="quarter" idx="12"/>
          </p:nvPr>
        </p:nvSpPr>
        <p:spPr>
          <a:xfrm>
            <a:off x="6661150" y="6103938"/>
            <a:ext cx="2133600" cy="476250"/>
          </a:xfrm>
        </p:spPr>
        <p:txBody>
          <a:bodyPr/>
          <a:lstStyle>
            <a:lvl1pPr>
              <a:spcBef>
                <a:spcPct val="20000"/>
              </a:spcBef>
              <a:buClr>
                <a:schemeClr val="hlink"/>
              </a:buClr>
              <a:buSzPct val="65000"/>
              <a:buFont typeface="Wingdings" pitchFamily="2" charset="2"/>
              <a:buChar char="n"/>
              <a:defRPr kumimoji="1" sz="3600">
                <a:solidFill>
                  <a:schemeClr val="tx1"/>
                </a:solidFill>
                <a:latin typeface="Tahoma" pitchFamily="34" charset="0"/>
                <a:ea typeface="新細明體" pitchFamily="18" charset="-120"/>
              </a:defRPr>
            </a:lvl1pPr>
            <a:lvl2pPr marL="742950" indent="-285750">
              <a:spcBef>
                <a:spcPct val="20000"/>
              </a:spcBef>
              <a:buClr>
                <a:schemeClr val="folHlink"/>
              </a:buClr>
              <a:buSzPct val="65000"/>
              <a:buFont typeface="Wingdings" pitchFamily="2" charset="2"/>
              <a:buChar char="n"/>
              <a:defRPr kumimoji="1" sz="3200">
                <a:solidFill>
                  <a:schemeClr val="tx1"/>
                </a:solidFill>
                <a:latin typeface="Tahoma" pitchFamily="34" charset="0"/>
                <a:ea typeface="新細明體" pitchFamily="18" charset="-120"/>
              </a:defRPr>
            </a:lvl2pPr>
            <a:lvl3pPr marL="1143000" indent="-228600">
              <a:spcBef>
                <a:spcPct val="20000"/>
              </a:spcBef>
              <a:buClr>
                <a:schemeClr val="hlink"/>
              </a:buClr>
              <a:buSzPct val="65000"/>
              <a:buFont typeface="Wingdings" pitchFamily="2" charset="2"/>
              <a:buChar char="n"/>
              <a:defRPr kumimoji="1" sz="2800">
                <a:solidFill>
                  <a:schemeClr val="tx1"/>
                </a:solidFill>
                <a:latin typeface="Tahoma" pitchFamily="34" charset="0"/>
                <a:ea typeface="新細明體" pitchFamily="18" charset="-120"/>
              </a:defRPr>
            </a:lvl3pPr>
            <a:lvl4pPr marL="1600200" indent="-228600">
              <a:spcBef>
                <a:spcPct val="20000"/>
              </a:spcBef>
              <a:buClr>
                <a:schemeClr val="folHlink"/>
              </a:buClr>
              <a:buSzPct val="65000"/>
              <a:buFont typeface="Wingdings" pitchFamily="2" charset="2"/>
              <a:buChar char="n"/>
              <a:defRPr kumimoji="1" sz="2400">
                <a:solidFill>
                  <a:schemeClr val="tx1"/>
                </a:solidFill>
                <a:latin typeface="Tahoma" pitchFamily="34" charset="0"/>
                <a:ea typeface="新細明體" pitchFamily="18" charset="-120"/>
              </a:defRPr>
            </a:lvl4pPr>
            <a:lvl5pPr marL="2057400" indent="-228600">
              <a:spcBef>
                <a:spcPct val="20000"/>
              </a:spcBef>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latin typeface="Tahoma" pitchFamily="34" charset="0"/>
                <a:ea typeface="新細明體" pitchFamily="18" charset="-120"/>
              </a:defRPr>
            </a:lvl9pPr>
          </a:lstStyle>
          <a:p>
            <a:pPr>
              <a:spcBef>
                <a:spcPct val="0"/>
              </a:spcBef>
              <a:buClrTx/>
              <a:buSzTx/>
              <a:buFontTx/>
              <a:buNone/>
              <a:defRPr/>
            </a:pPr>
            <a:fld id="{DB211694-C857-4B81-AC5A-F30383DBFBCD}" type="slidenum">
              <a:rPr kumimoji="0" lang="zh-TW" altLang="en-US" sz="2400" smtClean="0">
                <a:solidFill>
                  <a:schemeClr val="folHlink"/>
                </a:solidFill>
                <a:latin typeface="Arial" pitchFamily="34" charset="0"/>
              </a:rPr>
              <a:pPr>
                <a:spcBef>
                  <a:spcPct val="0"/>
                </a:spcBef>
                <a:buClrTx/>
                <a:buSzTx/>
                <a:buFontTx/>
                <a:buNone/>
                <a:defRPr/>
              </a:pPr>
              <a:t>105</a:t>
            </a:fld>
            <a:endParaRPr kumimoji="0" lang="en-US" altLang="zh-TW" sz="2400" smtClean="0">
              <a:solidFill>
                <a:schemeClr val="folHlink"/>
              </a:solidFill>
              <a:latin typeface="Arial" pitchFamily="34" charset="0"/>
            </a:endParaRPr>
          </a:p>
        </p:txBody>
      </p:sp>
      <p:sp>
        <p:nvSpPr>
          <p:cNvPr id="5" name="圓角矩形 4"/>
          <p:cNvSpPr/>
          <p:nvPr/>
        </p:nvSpPr>
        <p:spPr>
          <a:xfrm>
            <a:off x="2051050" y="332656"/>
            <a:ext cx="4552950" cy="1198562"/>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2487613" y="621581"/>
            <a:ext cx="900112" cy="701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橢圓 6"/>
          <p:cNvSpPr/>
          <p:nvPr/>
        </p:nvSpPr>
        <p:spPr>
          <a:xfrm>
            <a:off x="3835400" y="842243"/>
            <a:ext cx="755650" cy="53498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 name="直線單箭頭接點 7"/>
          <p:cNvCxnSpPr/>
          <p:nvPr/>
        </p:nvCxnSpPr>
        <p:spPr>
          <a:xfrm>
            <a:off x="3378200" y="1123231"/>
            <a:ext cx="447675" cy="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2648" name="文字方塊 36"/>
          <p:cNvSpPr txBox="1">
            <a:spLocks noChangeArrowheads="1"/>
          </p:cNvSpPr>
          <p:nvPr/>
        </p:nvSpPr>
        <p:spPr bwMode="auto">
          <a:xfrm>
            <a:off x="2481263" y="699368"/>
            <a:ext cx="9001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Route Control Processor</a:t>
            </a:r>
            <a:endParaRPr lang="zh-TW" altLang="en-US" sz="1000">
              <a:solidFill>
                <a:srgbClr val="000000"/>
              </a:solidFill>
            </a:endParaRPr>
          </a:p>
        </p:txBody>
      </p:sp>
      <p:sp>
        <p:nvSpPr>
          <p:cNvPr id="112649" name="文字方塊 37"/>
          <p:cNvSpPr txBox="1">
            <a:spLocks noChangeArrowheads="1"/>
          </p:cNvSpPr>
          <p:nvPr/>
        </p:nvSpPr>
        <p:spPr bwMode="auto">
          <a:xfrm>
            <a:off x="3762375" y="910506"/>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Routing Table</a:t>
            </a:r>
            <a:endParaRPr lang="zh-TW" altLang="en-US" sz="1000">
              <a:solidFill>
                <a:srgbClr val="000000"/>
              </a:solidFill>
            </a:endParaRPr>
          </a:p>
        </p:txBody>
      </p:sp>
      <p:sp>
        <p:nvSpPr>
          <p:cNvPr id="112650" name="文字方塊 54"/>
          <p:cNvSpPr txBox="1">
            <a:spLocks noChangeArrowheads="1"/>
          </p:cNvSpPr>
          <p:nvPr/>
        </p:nvSpPr>
        <p:spPr bwMode="auto">
          <a:xfrm>
            <a:off x="160338" y="1223243"/>
            <a:ext cx="226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Control Plane</a:t>
            </a:r>
            <a:endParaRPr lang="zh-TW" altLang="en-US" sz="1400">
              <a:solidFill>
                <a:srgbClr val="000000"/>
              </a:solidFill>
            </a:endParaRPr>
          </a:p>
        </p:txBody>
      </p:sp>
      <p:sp>
        <p:nvSpPr>
          <p:cNvPr id="12" name="矩形 11"/>
          <p:cNvSpPr/>
          <p:nvPr/>
        </p:nvSpPr>
        <p:spPr>
          <a:xfrm>
            <a:off x="0" y="2279651"/>
            <a:ext cx="9144000" cy="1005334"/>
          </a:xfrm>
          <a:prstGeom prst="rect">
            <a:avLst/>
          </a:prstGeom>
          <a:pattFill prst="pct50">
            <a:fgClr>
              <a:schemeClr val="tx1"/>
            </a:fgClr>
            <a:bgClr>
              <a:schemeClr val="bg1">
                <a:lumMod val="60000"/>
                <a:lumOff val="40000"/>
              </a:schemeClr>
            </a:bgClr>
          </a:patt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圓角矩形 12"/>
          <p:cNvSpPr/>
          <p:nvPr/>
        </p:nvSpPr>
        <p:spPr>
          <a:xfrm>
            <a:off x="287338" y="3719513"/>
            <a:ext cx="2305050" cy="2727325"/>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1524000" y="3930650"/>
            <a:ext cx="900113" cy="4238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54" name="文字方塊 69"/>
          <p:cNvSpPr txBox="1">
            <a:spLocks noChangeArrowheads="1"/>
          </p:cNvSpPr>
          <p:nvPr/>
        </p:nvSpPr>
        <p:spPr bwMode="auto">
          <a:xfrm>
            <a:off x="1516063" y="3960813"/>
            <a:ext cx="9001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16" name="矩形 15"/>
          <p:cNvSpPr/>
          <p:nvPr/>
        </p:nvSpPr>
        <p:spPr>
          <a:xfrm>
            <a:off x="1547813" y="4808538"/>
            <a:ext cx="900112" cy="4238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56" name="文字方塊 71"/>
          <p:cNvSpPr txBox="1">
            <a:spLocks noChangeArrowheads="1"/>
          </p:cNvSpPr>
          <p:nvPr/>
        </p:nvSpPr>
        <p:spPr bwMode="auto">
          <a:xfrm>
            <a:off x="1587500" y="4838700"/>
            <a:ext cx="900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18" name="矩形 17"/>
          <p:cNvSpPr/>
          <p:nvPr/>
        </p:nvSpPr>
        <p:spPr>
          <a:xfrm>
            <a:off x="558800" y="4400550"/>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58" name="文字方塊 73"/>
          <p:cNvSpPr txBox="1">
            <a:spLocks noChangeArrowheads="1"/>
          </p:cNvSpPr>
          <p:nvPr/>
        </p:nvSpPr>
        <p:spPr bwMode="auto">
          <a:xfrm>
            <a:off x="550863" y="4432300"/>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20" name="矩形 19"/>
          <p:cNvSpPr/>
          <p:nvPr/>
        </p:nvSpPr>
        <p:spPr>
          <a:xfrm>
            <a:off x="412750" y="5735638"/>
            <a:ext cx="2054225" cy="5381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60" name="文字方塊 75"/>
          <p:cNvSpPr txBox="1">
            <a:spLocks noChangeArrowheads="1"/>
          </p:cNvSpPr>
          <p:nvPr/>
        </p:nvSpPr>
        <p:spPr bwMode="auto">
          <a:xfrm>
            <a:off x="452438" y="5916613"/>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22" name="直線接點 21"/>
          <p:cNvCxnSpPr/>
          <p:nvPr/>
        </p:nvCxnSpPr>
        <p:spPr>
          <a:xfrm>
            <a:off x="400050" y="5876925"/>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2662" name="文字方塊 78"/>
          <p:cNvSpPr txBox="1">
            <a:spLocks noChangeArrowheads="1"/>
          </p:cNvSpPr>
          <p:nvPr/>
        </p:nvSpPr>
        <p:spPr bwMode="auto">
          <a:xfrm>
            <a:off x="395288" y="5661025"/>
            <a:ext cx="2054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sp>
        <p:nvSpPr>
          <p:cNvPr id="24" name="圓角矩形 23"/>
          <p:cNvSpPr/>
          <p:nvPr/>
        </p:nvSpPr>
        <p:spPr>
          <a:xfrm>
            <a:off x="3167063" y="3719513"/>
            <a:ext cx="2305050" cy="2727325"/>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矩形 24"/>
          <p:cNvSpPr/>
          <p:nvPr/>
        </p:nvSpPr>
        <p:spPr>
          <a:xfrm>
            <a:off x="4427538" y="3817938"/>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65" name="文字方塊 81"/>
          <p:cNvSpPr txBox="1">
            <a:spLocks noChangeArrowheads="1"/>
          </p:cNvSpPr>
          <p:nvPr/>
        </p:nvSpPr>
        <p:spPr bwMode="auto">
          <a:xfrm>
            <a:off x="4408488" y="3849688"/>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27" name="矩形 26"/>
          <p:cNvSpPr/>
          <p:nvPr/>
        </p:nvSpPr>
        <p:spPr>
          <a:xfrm>
            <a:off x="4440238" y="4695825"/>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67" name="文字方塊 83"/>
          <p:cNvSpPr txBox="1">
            <a:spLocks noChangeArrowheads="1"/>
          </p:cNvSpPr>
          <p:nvPr/>
        </p:nvSpPr>
        <p:spPr bwMode="auto">
          <a:xfrm>
            <a:off x="4479925" y="472757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29" name="矩形 28"/>
          <p:cNvSpPr/>
          <p:nvPr/>
        </p:nvSpPr>
        <p:spPr>
          <a:xfrm>
            <a:off x="3527425" y="4394200"/>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69" name="文字方塊 85"/>
          <p:cNvSpPr txBox="1">
            <a:spLocks noChangeArrowheads="1"/>
          </p:cNvSpPr>
          <p:nvPr/>
        </p:nvSpPr>
        <p:spPr bwMode="auto">
          <a:xfrm>
            <a:off x="3455988" y="4425950"/>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31" name="矩形 30"/>
          <p:cNvSpPr/>
          <p:nvPr/>
        </p:nvSpPr>
        <p:spPr>
          <a:xfrm>
            <a:off x="3305175" y="5726113"/>
            <a:ext cx="2054225" cy="53816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71" name="文字方塊 87"/>
          <p:cNvSpPr txBox="1">
            <a:spLocks noChangeArrowheads="1"/>
          </p:cNvSpPr>
          <p:nvPr/>
        </p:nvSpPr>
        <p:spPr bwMode="auto">
          <a:xfrm>
            <a:off x="3344863" y="5870575"/>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33" name="直線接點 32"/>
          <p:cNvCxnSpPr/>
          <p:nvPr/>
        </p:nvCxnSpPr>
        <p:spPr>
          <a:xfrm>
            <a:off x="3292475" y="5870575"/>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2673" name="文字方塊 89"/>
          <p:cNvSpPr txBox="1">
            <a:spLocks noChangeArrowheads="1"/>
          </p:cNvSpPr>
          <p:nvPr/>
        </p:nvSpPr>
        <p:spPr bwMode="auto">
          <a:xfrm>
            <a:off x="3276600" y="5661025"/>
            <a:ext cx="2054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sp>
        <p:nvSpPr>
          <p:cNvPr id="35" name="圓角矩形 34"/>
          <p:cNvSpPr/>
          <p:nvPr/>
        </p:nvSpPr>
        <p:spPr>
          <a:xfrm>
            <a:off x="5959475" y="3765550"/>
            <a:ext cx="2305050" cy="2725738"/>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6" name="矩形 35"/>
          <p:cNvSpPr/>
          <p:nvPr/>
        </p:nvSpPr>
        <p:spPr>
          <a:xfrm>
            <a:off x="7196138" y="3902075"/>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76" name="文字方塊 92"/>
          <p:cNvSpPr txBox="1">
            <a:spLocks noChangeArrowheads="1"/>
          </p:cNvSpPr>
          <p:nvPr/>
        </p:nvSpPr>
        <p:spPr bwMode="auto">
          <a:xfrm>
            <a:off x="7188200" y="393382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Queue</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38" name="矩形 37"/>
          <p:cNvSpPr/>
          <p:nvPr/>
        </p:nvSpPr>
        <p:spPr>
          <a:xfrm>
            <a:off x="7219950" y="4779963"/>
            <a:ext cx="900113"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78" name="文字方塊 94"/>
          <p:cNvSpPr txBox="1">
            <a:spLocks noChangeArrowheads="1"/>
          </p:cNvSpPr>
          <p:nvPr/>
        </p:nvSpPr>
        <p:spPr bwMode="auto">
          <a:xfrm>
            <a:off x="7259638" y="4811713"/>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Traffic</a:t>
            </a:r>
          </a:p>
          <a:p>
            <a:pPr algn="ctr">
              <a:spcBef>
                <a:spcPct val="0"/>
              </a:spcBef>
              <a:buClrTx/>
              <a:buSzTx/>
              <a:buFontTx/>
              <a:buNone/>
            </a:pPr>
            <a:r>
              <a:rPr lang="en-US" altLang="zh-TW" sz="1000">
                <a:solidFill>
                  <a:srgbClr val="000000"/>
                </a:solidFill>
              </a:rPr>
              <a:t>Manager</a:t>
            </a:r>
            <a:endParaRPr lang="zh-TW" altLang="en-US" sz="1000">
              <a:solidFill>
                <a:srgbClr val="000000"/>
              </a:solidFill>
            </a:endParaRPr>
          </a:p>
        </p:txBody>
      </p:sp>
      <p:sp>
        <p:nvSpPr>
          <p:cNvPr id="40" name="矩形 39"/>
          <p:cNvSpPr/>
          <p:nvPr/>
        </p:nvSpPr>
        <p:spPr>
          <a:xfrm>
            <a:off x="6227763" y="4478338"/>
            <a:ext cx="900112"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80" name="文字方塊 96"/>
          <p:cNvSpPr txBox="1">
            <a:spLocks noChangeArrowheads="1"/>
          </p:cNvSpPr>
          <p:nvPr/>
        </p:nvSpPr>
        <p:spPr bwMode="auto">
          <a:xfrm>
            <a:off x="6227763" y="4510088"/>
            <a:ext cx="90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Buffer</a:t>
            </a:r>
          </a:p>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sp>
        <p:nvSpPr>
          <p:cNvPr id="42" name="矩形 41"/>
          <p:cNvSpPr/>
          <p:nvPr/>
        </p:nvSpPr>
        <p:spPr>
          <a:xfrm>
            <a:off x="6084888" y="5772150"/>
            <a:ext cx="2052637" cy="5381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682" name="文字方塊 98"/>
          <p:cNvSpPr txBox="1">
            <a:spLocks noChangeArrowheads="1"/>
          </p:cNvSpPr>
          <p:nvPr/>
        </p:nvSpPr>
        <p:spPr bwMode="auto">
          <a:xfrm>
            <a:off x="6124575" y="5911850"/>
            <a:ext cx="205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Network</a:t>
            </a:r>
          </a:p>
          <a:p>
            <a:pPr algn="ctr">
              <a:spcBef>
                <a:spcPct val="0"/>
              </a:spcBef>
              <a:buClrTx/>
              <a:buSzTx/>
              <a:buFontTx/>
              <a:buNone/>
            </a:pPr>
            <a:r>
              <a:rPr lang="en-US" altLang="zh-TW" sz="1000">
                <a:solidFill>
                  <a:srgbClr val="000000"/>
                </a:solidFill>
              </a:rPr>
              <a:t>Interface</a:t>
            </a:r>
            <a:endParaRPr lang="zh-TW" altLang="en-US" sz="1000">
              <a:solidFill>
                <a:srgbClr val="000000"/>
              </a:solidFill>
            </a:endParaRPr>
          </a:p>
        </p:txBody>
      </p:sp>
      <p:cxnSp>
        <p:nvCxnSpPr>
          <p:cNvPr id="44" name="直線接點 43"/>
          <p:cNvCxnSpPr/>
          <p:nvPr/>
        </p:nvCxnSpPr>
        <p:spPr>
          <a:xfrm>
            <a:off x="6072188" y="5949950"/>
            <a:ext cx="20542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2684" name="文字方塊 100"/>
          <p:cNvSpPr txBox="1">
            <a:spLocks noChangeArrowheads="1"/>
          </p:cNvSpPr>
          <p:nvPr/>
        </p:nvSpPr>
        <p:spPr bwMode="auto">
          <a:xfrm>
            <a:off x="6084888" y="570388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L2/L3</a:t>
            </a:r>
          </a:p>
        </p:txBody>
      </p:sp>
      <p:cxnSp>
        <p:nvCxnSpPr>
          <p:cNvPr id="46" name="直線接點 45"/>
          <p:cNvCxnSpPr>
            <a:endCxn id="35" idx="0"/>
          </p:cNvCxnSpPr>
          <p:nvPr/>
        </p:nvCxnSpPr>
        <p:spPr>
          <a:xfrm flipH="1">
            <a:off x="7112000" y="3284536"/>
            <a:ext cx="15875" cy="48101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24" idx="0"/>
          </p:cNvCxnSpPr>
          <p:nvPr/>
        </p:nvCxnSpPr>
        <p:spPr>
          <a:xfrm flipH="1">
            <a:off x="4319588" y="3269556"/>
            <a:ext cx="36512" cy="44995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13" idx="0"/>
          </p:cNvCxnSpPr>
          <p:nvPr/>
        </p:nvCxnSpPr>
        <p:spPr>
          <a:xfrm flipH="1">
            <a:off x="1439863" y="3271144"/>
            <a:ext cx="11112" cy="44836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12688" name="文字方塊 132"/>
          <p:cNvSpPr txBox="1">
            <a:spLocks noChangeArrowheads="1"/>
          </p:cNvSpPr>
          <p:nvPr/>
        </p:nvSpPr>
        <p:spPr bwMode="auto">
          <a:xfrm>
            <a:off x="488950" y="644683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sp>
        <p:nvSpPr>
          <p:cNvPr id="112689" name="文字方塊 133"/>
          <p:cNvSpPr txBox="1">
            <a:spLocks noChangeArrowheads="1"/>
          </p:cNvSpPr>
          <p:nvPr/>
        </p:nvSpPr>
        <p:spPr bwMode="auto">
          <a:xfrm>
            <a:off x="3252788" y="6446838"/>
            <a:ext cx="205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sp>
        <p:nvSpPr>
          <p:cNvPr id="112690" name="文字方塊 134"/>
          <p:cNvSpPr txBox="1">
            <a:spLocks noChangeArrowheads="1"/>
          </p:cNvSpPr>
          <p:nvPr/>
        </p:nvSpPr>
        <p:spPr bwMode="auto">
          <a:xfrm>
            <a:off x="6065838" y="6491288"/>
            <a:ext cx="2054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Line Card</a:t>
            </a:r>
          </a:p>
        </p:txBody>
      </p:sp>
      <p:cxnSp>
        <p:nvCxnSpPr>
          <p:cNvPr id="52" name="直線單箭頭接點 51"/>
          <p:cNvCxnSpPr/>
          <p:nvPr/>
        </p:nvCxnSpPr>
        <p:spPr>
          <a:xfrm flipV="1">
            <a:off x="676275" y="6270625"/>
            <a:ext cx="0" cy="46831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692" name="文字方塊 110601"/>
          <p:cNvSpPr txBox="1">
            <a:spLocks noChangeArrowheads="1"/>
          </p:cNvSpPr>
          <p:nvPr/>
        </p:nvSpPr>
        <p:spPr bwMode="auto">
          <a:xfrm>
            <a:off x="420688" y="64706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a:t>
            </a:r>
            <a:endParaRPr lang="zh-TW" altLang="en-US" sz="1000">
              <a:solidFill>
                <a:srgbClr val="000000"/>
              </a:solidFill>
            </a:endParaRPr>
          </a:p>
        </p:txBody>
      </p:sp>
      <p:sp>
        <p:nvSpPr>
          <p:cNvPr id="54" name="橢圓 53"/>
          <p:cNvSpPr/>
          <p:nvPr/>
        </p:nvSpPr>
        <p:spPr>
          <a:xfrm>
            <a:off x="431800" y="6483350"/>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5" name="直線單箭頭接點 54"/>
          <p:cNvCxnSpPr/>
          <p:nvPr/>
        </p:nvCxnSpPr>
        <p:spPr>
          <a:xfrm flipV="1">
            <a:off x="1223963" y="4819650"/>
            <a:ext cx="0" cy="8763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12695" name="文字方塊 143"/>
          <p:cNvSpPr txBox="1">
            <a:spLocks noChangeArrowheads="1"/>
          </p:cNvSpPr>
          <p:nvPr/>
        </p:nvSpPr>
        <p:spPr bwMode="auto">
          <a:xfrm>
            <a:off x="1258888" y="5400675"/>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2</a:t>
            </a:r>
            <a:endParaRPr lang="zh-TW" altLang="en-US" sz="1000">
              <a:solidFill>
                <a:srgbClr val="000000"/>
              </a:solidFill>
            </a:endParaRPr>
          </a:p>
        </p:txBody>
      </p:sp>
      <p:sp>
        <p:nvSpPr>
          <p:cNvPr id="57" name="橢圓 56"/>
          <p:cNvSpPr/>
          <p:nvPr/>
        </p:nvSpPr>
        <p:spPr>
          <a:xfrm>
            <a:off x="1273175" y="5422900"/>
            <a:ext cx="227013"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59" name="直線單箭頭接點 58"/>
          <p:cNvCxnSpPr/>
          <p:nvPr/>
        </p:nvCxnSpPr>
        <p:spPr>
          <a:xfrm flipV="1">
            <a:off x="1319213" y="3140968"/>
            <a:ext cx="0" cy="1253233"/>
          </a:xfrm>
          <a:prstGeom prst="straightConnector1">
            <a:avLst/>
          </a:prstGeom>
          <a:ln>
            <a:solidFill>
              <a:srgbClr val="000000"/>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1319213" y="3140968"/>
            <a:ext cx="36671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flipV="1">
            <a:off x="4983163" y="3140968"/>
            <a:ext cx="3175" cy="708721"/>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2700" name="文字方塊 192"/>
          <p:cNvSpPr txBox="1">
            <a:spLocks noChangeArrowheads="1"/>
          </p:cNvSpPr>
          <p:nvPr/>
        </p:nvSpPr>
        <p:spPr bwMode="auto">
          <a:xfrm>
            <a:off x="1009650" y="3505200"/>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6</a:t>
            </a:r>
            <a:endParaRPr lang="zh-TW" altLang="en-US" sz="1000">
              <a:solidFill>
                <a:srgbClr val="000000"/>
              </a:solidFill>
            </a:endParaRPr>
          </a:p>
        </p:txBody>
      </p:sp>
      <p:sp>
        <p:nvSpPr>
          <p:cNvPr id="63" name="橢圓 62"/>
          <p:cNvSpPr/>
          <p:nvPr/>
        </p:nvSpPr>
        <p:spPr>
          <a:xfrm>
            <a:off x="1038225" y="3517900"/>
            <a:ext cx="227013"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02" name="文字方塊 195"/>
          <p:cNvSpPr txBox="1">
            <a:spLocks noChangeArrowheads="1"/>
          </p:cNvSpPr>
          <p:nvPr/>
        </p:nvSpPr>
        <p:spPr bwMode="auto">
          <a:xfrm>
            <a:off x="5037138" y="35179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7</a:t>
            </a:r>
            <a:endParaRPr lang="zh-TW" altLang="en-US" sz="1000">
              <a:solidFill>
                <a:srgbClr val="000000"/>
              </a:solidFill>
            </a:endParaRPr>
          </a:p>
        </p:txBody>
      </p:sp>
      <p:sp>
        <p:nvSpPr>
          <p:cNvPr id="65" name="橢圓 64"/>
          <p:cNvSpPr/>
          <p:nvPr/>
        </p:nvSpPr>
        <p:spPr>
          <a:xfrm>
            <a:off x="5048250" y="3530600"/>
            <a:ext cx="225425"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6" name="直線單箭頭接點 65"/>
          <p:cNvCxnSpPr/>
          <p:nvPr/>
        </p:nvCxnSpPr>
        <p:spPr>
          <a:xfrm flipH="1">
            <a:off x="4122738" y="4095750"/>
            <a:ext cx="285750" cy="26670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2705" name="文字方塊 200"/>
          <p:cNvSpPr txBox="1">
            <a:spLocks noChangeArrowheads="1"/>
          </p:cNvSpPr>
          <p:nvPr/>
        </p:nvSpPr>
        <p:spPr bwMode="auto">
          <a:xfrm>
            <a:off x="4244975" y="4194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8</a:t>
            </a:r>
            <a:endParaRPr lang="zh-TW" altLang="en-US" sz="1000">
              <a:solidFill>
                <a:srgbClr val="000000"/>
              </a:solidFill>
            </a:endParaRPr>
          </a:p>
        </p:txBody>
      </p:sp>
      <p:sp>
        <p:nvSpPr>
          <p:cNvPr id="68" name="橢圓 67"/>
          <p:cNvSpPr/>
          <p:nvPr/>
        </p:nvSpPr>
        <p:spPr>
          <a:xfrm>
            <a:off x="4273550" y="4214813"/>
            <a:ext cx="227013"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9" name="直線單箭頭接點 68"/>
          <p:cNvCxnSpPr>
            <a:stCxn id="27" idx="0"/>
          </p:cNvCxnSpPr>
          <p:nvPr/>
        </p:nvCxnSpPr>
        <p:spPr>
          <a:xfrm flipH="1" flipV="1">
            <a:off x="4873625" y="4221163"/>
            <a:ext cx="17463" cy="474662"/>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2708" name="文字方塊 206"/>
          <p:cNvSpPr txBox="1">
            <a:spLocks noChangeArrowheads="1"/>
          </p:cNvSpPr>
          <p:nvPr/>
        </p:nvSpPr>
        <p:spPr bwMode="auto">
          <a:xfrm>
            <a:off x="4929188" y="43481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9</a:t>
            </a:r>
            <a:endParaRPr lang="zh-TW" altLang="en-US" sz="1000">
              <a:solidFill>
                <a:srgbClr val="000000"/>
              </a:solidFill>
            </a:endParaRPr>
          </a:p>
        </p:txBody>
      </p:sp>
      <p:sp>
        <p:nvSpPr>
          <p:cNvPr id="71" name="橢圓 70"/>
          <p:cNvSpPr/>
          <p:nvPr/>
        </p:nvSpPr>
        <p:spPr>
          <a:xfrm>
            <a:off x="4938713" y="4362450"/>
            <a:ext cx="227012"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2" name="直線單箭頭接點 71"/>
          <p:cNvCxnSpPr/>
          <p:nvPr/>
        </p:nvCxnSpPr>
        <p:spPr>
          <a:xfrm flipH="1" flipV="1">
            <a:off x="4873625" y="5099050"/>
            <a:ext cx="7938" cy="596900"/>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2711" name="文字方塊 209"/>
          <p:cNvSpPr txBox="1">
            <a:spLocks noChangeArrowheads="1"/>
          </p:cNvSpPr>
          <p:nvPr/>
        </p:nvSpPr>
        <p:spPr bwMode="auto">
          <a:xfrm>
            <a:off x="4895850" y="522763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10</a:t>
            </a:r>
            <a:endParaRPr lang="zh-TW" altLang="en-US" sz="1000">
              <a:solidFill>
                <a:srgbClr val="000000"/>
              </a:solidFill>
            </a:endParaRPr>
          </a:p>
        </p:txBody>
      </p:sp>
      <p:sp>
        <p:nvSpPr>
          <p:cNvPr id="74" name="橢圓 73"/>
          <p:cNvSpPr/>
          <p:nvPr/>
        </p:nvSpPr>
        <p:spPr>
          <a:xfrm>
            <a:off x="4938713" y="5240338"/>
            <a:ext cx="227012" cy="223837"/>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5" name="直線單箭頭接點 74"/>
          <p:cNvCxnSpPr/>
          <p:nvPr/>
        </p:nvCxnSpPr>
        <p:spPr>
          <a:xfrm flipH="1" flipV="1">
            <a:off x="4860925" y="6273800"/>
            <a:ext cx="15875" cy="442913"/>
          </a:xfrm>
          <a:prstGeom prst="straightConnector1">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12714" name="文字方塊 213"/>
          <p:cNvSpPr txBox="1">
            <a:spLocks noChangeArrowheads="1"/>
          </p:cNvSpPr>
          <p:nvPr/>
        </p:nvSpPr>
        <p:spPr bwMode="auto">
          <a:xfrm>
            <a:off x="4895850" y="6461125"/>
            <a:ext cx="3254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11</a:t>
            </a:r>
            <a:endParaRPr lang="zh-TW" altLang="en-US" sz="1000">
              <a:solidFill>
                <a:srgbClr val="000000"/>
              </a:solidFill>
            </a:endParaRPr>
          </a:p>
        </p:txBody>
      </p:sp>
      <p:sp>
        <p:nvSpPr>
          <p:cNvPr id="77" name="橢圓 76"/>
          <p:cNvSpPr/>
          <p:nvPr/>
        </p:nvSpPr>
        <p:spPr>
          <a:xfrm>
            <a:off x="4938713" y="6483350"/>
            <a:ext cx="227012"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8" name="直線單箭頭接點 77"/>
          <p:cNvCxnSpPr/>
          <p:nvPr/>
        </p:nvCxnSpPr>
        <p:spPr>
          <a:xfrm flipV="1">
            <a:off x="3476625" y="6264275"/>
            <a:ext cx="0" cy="463550"/>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stCxn id="38" idx="0"/>
          </p:cNvCxnSpPr>
          <p:nvPr/>
        </p:nvCxnSpPr>
        <p:spPr>
          <a:xfrm flipH="1" flipV="1">
            <a:off x="7658100" y="4303713"/>
            <a:ext cx="11113" cy="476250"/>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7618413" y="5211763"/>
            <a:ext cx="0" cy="530225"/>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V="1">
            <a:off x="7658100" y="6310313"/>
            <a:ext cx="6350" cy="382587"/>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36" idx="1"/>
            <a:endCxn id="40" idx="0"/>
          </p:cNvCxnSpPr>
          <p:nvPr/>
        </p:nvCxnSpPr>
        <p:spPr>
          <a:xfrm flipH="1">
            <a:off x="6678613" y="4114800"/>
            <a:ext cx="517525" cy="363538"/>
          </a:xfrm>
          <a:prstGeom prst="straightConnector1">
            <a:avLst/>
          </a:prstGeom>
          <a:ln>
            <a:solidFill>
              <a:srgbClr val="000000"/>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sp>
        <p:nvSpPr>
          <p:cNvPr id="112721" name="文字方塊 289"/>
          <p:cNvSpPr txBox="1">
            <a:spLocks noChangeArrowheads="1"/>
          </p:cNvSpPr>
          <p:nvPr/>
        </p:nvSpPr>
        <p:spPr bwMode="auto">
          <a:xfrm>
            <a:off x="2896394" y="2562324"/>
            <a:ext cx="2882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2000" dirty="0">
                <a:solidFill>
                  <a:srgbClr val="C00000"/>
                </a:solidFill>
              </a:rPr>
              <a:t>Switch </a:t>
            </a:r>
            <a:r>
              <a:rPr lang="en-US" altLang="zh-TW" sz="2000" dirty="0" smtClean="0">
                <a:solidFill>
                  <a:srgbClr val="C00000"/>
                </a:solidFill>
              </a:rPr>
              <a:t>Backplane</a:t>
            </a:r>
            <a:endParaRPr lang="zh-TW" altLang="en-US" sz="2000" dirty="0">
              <a:solidFill>
                <a:srgbClr val="C00000"/>
              </a:solidFill>
            </a:endParaRPr>
          </a:p>
        </p:txBody>
      </p:sp>
      <p:sp>
        <p:nvSpPr>
          <p:cNvPr id="84" name="矩形 83"/>
          <p:cNvSpPr/>
          <p:nvPr/>
        </p:nvSpPr>
        <p:spPr>
          <a:xfrm>
            <a:off x="382588" y="5041900"/>
            <a:ext cx="782637"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23" name="文字方塊 136"/>
          <p:cNvSpPr txBox="1">
            <a:spLocks noChangeArrowheads="1"/>
          </p:cNvSpPr>
          <p:nvPr/>
        </p:nvSpPr>
        <p:spPr bwMode="auto">
          <a:xfrm>
            <a:off x="323850" y="5073650"/>
            <a:ext cx="858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sp>
        <p:nvSpPr>
          <p:cNvPr id="86" name="矩形 85"/>
          <p:cNvSpPr/>
          <p:nvPr/>
        </p:nvSpPr>
        <p:spPr>
          <a:xfrm>
            <a:off x="3292475" y="5045075"/>
            <a:ext cx="782638"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25" name="文字方塊 138"/>
          <p:cNvSpPr txBox="1">
            <a:spLocks noChangeArrowheads="1"/>
          </p:cNvSpPr>
          <p:nvPr/>
        </p:nvSpPr>
        <p:spPr bwMode="auto">
          <a:xfrm>
            <a:off x="3233738" y="5083175"/>
            <a:ext cx="86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sp>
        <p:nvSpPr>
          <p:cNvPr id="88" name="矩形 87"/>
          <p:cNvSpPr/>
          <p:nvPr/>
        </p:nvSpPr>
        <p:spPr>
          <a:xfrm>
            <a:off x="6164263" y="5041900"/>
            <a:ext cx="782637" cy="42545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27" name="文字方塊 140"/>
          <p:cNvSpPr txBox="1">
            <a:spLocks noChangeArrowheads="1"/>
          </p:cNvSpPr>
          <p:nvPr/>
        </p:nvSpPr>
        <p:spPr bwMode="auto">
          <a:xfrm>
            <a:off x="6105525" y="5073650"/>
            <a:ext cx="860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Engine</a:t>
            </a:r>
            <a:endParaRPr lang="zh-TW" altLang="en-US" sz="1000">
              <a:solidFill>
                <a:srgbClr val="000000"/>
              </a:solidFill>
            </a:endParaRPr>
          </a:p>
        </p:txBody>
      </p:sp>
      <p:cxnSp>
        <p:nvCxnSpPr>
          <p:cNvPr id="90" name="直線單箭頭接點 89"/>
          <p:cNvCxnSpPr/>
          <p:nvPr/>
        </p:nvCxnSpPr>
        <p:spPr>
          <a:xfrm flipV="1">
            <a:off x="863600" y="5457825"/>
            <a:ext cx="0" cy="28416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729" name="文字方塊 145"/>
          <p:cNvSpPr txBox="1">
            <a:spLocks noChangeArrowheads="1"/>
          </p:cNvSpPr>
          <p:nvPr/>
        </p:nvSpPr>
        <p:spPr bwMode="auto">
          <a:xfrm>
            <a:off x="519113" y="5483225"/>
            <a:ext cx="25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3</a:t>
            </a:r>
            <a:endParaRPr lang="zh-TW" altLang="en-US" sz="1000">
              <a:solidFill>
                <a:srgbClr val="000000"/>
              </a:solidFill>
            </a:endParaRPr>
          </a:p>
        </p:txBody>
      </p:sp>
      <p:sp>
        <p:nvSpPr>
          <p:cNvPr id="92" name="橢圓 91"/>
          <p:cNvSpPr/>
          <p:nvPr/>
        </p:nvSpPr>
        <p:spPr>
          <a:xfrm>
            <a:off x="528638" y="5495925"/>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3" name="直線單箭頭接點 92"/>
          <p:cNvCxnSpPr/>
          <p:nvPr/>
        </p:nvCxnSpPr>
        <p:spPr>
          <a:xfrm flipV="1">
            <a:off x="1020763" y="4827588"/>
            <a:ext cx="0" cy="20161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732" name="文字方塊 151"/>
          <p:cNvSpPr txBox="1">
            <a:spLocks noChangeArrowheads="1"/>
          </p:cNvSpPr>
          <p:nvPr/>
        </p:nvSpPr>
        <p:spPr bwMode="auto">
          <a:xfrm>
            <a:off x="752475" y="48069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5</a:t>
            </a:r>
            <a:endParaRPr lang="zh-TW" altLang="en-US" sz="1000">
              <a:solidFill>
                <a:srgbClr val="000000"/>
              </a:solidFill>
            </a:endParaRPr>
          </a:p>
        </p:txBody>
      </p:sp>
      <p:sp>
        <p:nvSpPr>
          <p:cNvPr id="95" name="橢圓 94"/>
          <p:cNvSpPr/>
          <p:nvPr/>
        </p:nvSpPr>
        <p:spPr>
          <a:xfrm>
            <a:off x="755650" y="4819650"/>
            <a:ext cx="225425" cy="225425"/>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6" name="橢圓 95"/>
          <p:cNvSpPr/>
          <p:nvPr/>
        </p:nvSpPr>
        <p:spPr>
          <a:xfrm>
            <a:off x="323850" y="3868738"/>
            <a:ext cx="755650" cy="42386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35" name="文字方塊 157"/>
          <p:cNvSpPr txBox="1">
            <a:spLocks noChangeArrowheads="1"/>
          </p:cNvSpPr>
          <p:nvPr/>
        </p:nvSpPr>
        <p:spPr bwMode="auto">
          <a:xfrm>
            <a:off x="250825" y="3900488"/>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cxnSp>
        <p:nvCxnSpPr>
          <p:cNvPr id="98" name="直線單箭頭接點 97"/>
          <p:cNvCxnSpPr/>
          <p:nvPr/>
        </p:nvCxnSpPr>
        <p:spPr>
          <a:xfrm flipH="1">
            <a:off x="469900" y="4264025"/>
            <a:ext cx="12700" cy="77470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2737" name="文字方塊 163"/>
          <p:cNvSpPr txBox="1">
            <a:spLocks noChangeArrowheads="1"/>
          </p:cNvSpPr>
          <p:nvPr/>
        </p:nvSpPr>
        <p:spPr bwMode="auto">
          <a:xfrm>
            <a:off x="284163" y="4506913"/>
            <a:ext cx="255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000">
                <a:solidFill>
                  <a:srgbClr val="000000"/>
                </a:solidFill>
              </a:rPr>
              <a:t>4</a:t>
            </a:r>
            <a:endParaRPr lang="zh-TW" altLang="en-US" sz="1000">
              <a:solidFill>
                <a:srgbClr val="000000"/>
              </a:solidFill>
            </a:endParaRPr>
          </a:p>
        </p:txBody>
      </p:sp>
      <p:sp>
        <p:nvSpPr>
          <p:cNvPr id="100" name="橢圓 99"/>
          <p:cNvSpPr/>
          <p:nvPr/>
        </p:nvSpPr>
        <p:spPr>
          <a:xfrm>
            <a:off x="293688" y="4521200"/>
            <a:ext cx="227012" cy="223838"/>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1" name="橢圓 100"/>
          <p:cNvSpPr/>
          <p:nvPr/>
        </p:nvSpPr>
        <p:spPr>
          <a:xfrm>
            <a:off x="3224213" y="3832225"/>
            <a:ext cx="755650" cy="42545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40" name="文字方塊 167"/>
          <p:cNvSpPr txBox="1">
            <a:spLocks noChangeArrowheads="1"/>
          </p:cNvSpPr>
          <p:nvPr/>
        </p:nvSpPr>
        <p:spPr bwMode="auto">
          <a:xfrm>
            <a:off x="3152775" y="3863975"/>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sp>
        <p:nvSpPr>
          <p:cNvPr id="103" name="橢圓 102"/>
          <p:cNvSpPr/>
          <p:nvPr/>
        </p:nvSpPr>
        <p:spPr>
          <a:xfrm>
            <a:off x="6062663" y="3868738"/>
            <a:ext cx="757237" cy="423862"/>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42" name="文字方塊 170"/>
          <p:cNvSpPr txBox="1">
            <a:spLocks noChangeArrowheads="1"/>
          </p:cNvSpPr>
          <p:nvPr/>
        </p:nvSpPr>
        <p:spPr bwMode="auto">
          <a:xfrm>
            <a:off x="5991225" y="3900488"/>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Forwarding Table</a:t>
            </a:r>
            <a:endParaRPr lang="zh-TW" altLang="en-US" sz="1000">
              <a:solidFill>
                <a:srgbClr val="000000"/>
              </a:solidFill>
            </a:endParaRPr>
          </a:p>
        </p:txBody>
      </p:sp>
      <p:cxnSp>
        <p:nvCxnSpPr>
          <p:cNvPr id="105" name="直線單箭頭接點 104"/>
          <p:cNvCxnSpPr/>
          <p:nvPr/>
        </p:nvCxnSpPr>
        <p:spPr>
          <a:xfrm flipH="1" flipV="1">
            <a:off x="3508375" y="5457825"/>
            <a:ext cx="19050" cy="271463"/>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p:nvPr/>
        </p:nvCxnSpPr>
        <p:spPr>
          <a:xfrm>
            <a:off x="3455988" y="4264025"/>
            <a:ext cx="0" cy="765175"/>
          </a:xfrm>
          <a:prstGeom prst="straightConnector1">
            <a:avLst/>
          </a:prstGeom>
          <a:ln>
            <a:solidFill>
              <a:srgbClr val="000000"/>
            </a:solidFill>
            <a:prstDash val="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stCxn id="86" idx="0"/>
          </p:cNvCxnSpPr>
          <p:nvPr/>
        </p:nvCxnSpPr>
        <p:spPr>
          <a:xfrm flipV="1">
            <a:off x="3684588" y="4792663"/>
            <a:ext cx="0" cy="252412"/>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p:nvPr/>
        </p:nvCxnSpPr>
        <p:spPr>
          <a:xfrm flipH="1" flipV="1">
            <a:off x="4244975" y="4819650"/>
            <a:ext cx="9525" cy="922338"/>
          </a:xfrm>
          <a:prstGeom prst="straightConnector1">
            <a:avLst/>
          </a:prstGeom>
          <a:ln>
            <a:solidFill>
              <a:srgbClr val="0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p:nvPr/>
        </p:nvCxnSpPr>
        <p:spPr>
          <a:xfrm flipH="1" flipV="1">
            <a:off x="4052888" y="2909888"/>
            <a:ext cx="1587" cy="1452562"/>
          </a:xfrm>
          <a:prstGeom prst="straightConnector1">
            <a:avLst/>
          </a:prstGeom>
          <a:ln>
            <a:solidFill>
              <a:srgbClr val="000000"/>
            </a:solidFill>
            <a:prstDash val="dashDot"/>
            <a:tailEnd type="none"/>
          </a:ln>
        </p:spPr>
        <p:style>
          <a:lnRef idx="1">
            <a:schemeClr val="accent1"/>
          </a:lnRef>
          <a:fillRef idx="0">
            <a:schemeClr val="accent1"/>
          </a:fillRef>
          <a:effectRef idx="0">
            <a:schemeClr val="accent1"/>
          </a:effectRef>
          <a:fontRef idx="minor">
            <a:schemeClr val="tx1"/>
          </a:fontRef>
        </p:style>
      </p:cxnSp>
      <p:cxnSp>
        <p:nvCxnSpPr>
          <p:cNvPr id="110" name="直線單箭頭接點 109"/>
          <p:cNvCxnSpPr/>
          <p:nvPr/>
        </p:nvCxnSpPr>
        <p:spPr>
          <a:xfrm flipV="1">
            <a:off x="7658100" y="2909888"/>
            <a:ext cx="12700" cy="968375"/>
          </a:xfrm>
          <a:prstGeom prst="straightConnector1">
            <a:avLst/>
          </a:prstGeom>
          <a:ln>
            <a:solidFill>
              <a:srgbClr val="000000"/>
            </a:solidFill>
            <a:prstDash val="dashDot"/>
            <a:headEnd type="stealth"/>
            <a:tailEnd type="none"/>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a:off x="4062413" y="2911475"/>
            <a:ext cx="3606800" cy="0"/>
          </a:xfrm>
          <a:prstGeom prst="line">
            <a:avLst/>
          </a:prstGeom>
          <a:ln>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12" name="直線單箭頭接點 111"/>
          <p:cNvCxnSpPr/>
          <p:nvPr/>
        </p:nvCxnSpPr>
        <p:spPr>
          <a:xfrm flipV="1">
            <a:off x="2601913" y="1520788"/>
            <a:ext cx="0" cy="972000"/>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3" name="直線接點 112"/>
          <p:cNvCxnSpPr/>
          <p:nvPr/>
        </p:nvCxnSpPr>
        <p:spPr>
          <a:xfrm>
            <a:off x="701675" y="2505075"/>
            <a:ext cx="1890713"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5172075" y="621581"/>
            <a:ext cx="900113" cy="701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53" name="文字方塊 197"/>
          <p:cNvSpPr txBox="1">
            <a:spLocks noChangeArrowheads="1"/>
          </p:cNvSpPr>
          <p:nvPr/>
        </p:nvSpPr>
        <p:spPr bwMode="auto">
          <a:xfrm>
            <a:off x="5146675" y="875581"/>
            <a:ext cx="900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000">
                <a:solidFill>
                  <a:srgbClr val="000000"/>
                </a:solidFill>
              </a:rPr>
              <a:t>Memory</a:t>
            </a:r>
            <a:endParaRPr lang="zh-TW" altLang="en-US" sz="1000">
              <a:solidFill>
                <a:srgbClr val="000000"/>
              </a:solidFill>
            </a:endParaRPr>
          </a:p>
        </p:txBody>
      </p:sp>
      <p:cxnSp>
        <p:nvCxnSpPr>
          <p:cNvPr id="116" name="直線單箭頭接點 115"/>
          <p:cNvCxnSpPr/>
          <p:nvPr/>
        </p:nvCxnSpPr>
        <p:spPr>
          <a:xfrm>
            <a:off x="3378200" y="767631"/>
            <a:ext cx="1806575" cy="14287"/>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a:xfrm>
            <a:off x="2381" y="1772816"/>
            <a:ext cx="9177338" cy="0"/>
          </a:xfrm>
          <a:prstGeom prst="line">
            <a:avLst/>
          </a:prstGeom>
          <a:ln w="15875">
            <a:solidFill>
              <a:srgbClr val="000000">
                <a:alpha val="90000"/>
              </a:srgbClr>
            </a:solidFill>
            <a:prstDash val="sysDash"/>
          </a:ln>
        </p:spPr>
        <p:style>
          <a:lnRef idx="1">
            <a:schemeClr val="accent1"/>
          </a:lnRef>
          <a:fillRef idx="0">
            <a:schemeClr val="accent1"/>
          </a:fillRef>
          <a:effectRef idx="0">
            <a:schemeClr val="accent1"/>
          </a:effectRef>
          <a:fontRef idx="minor">
            <a:schemeClr val="tx1"/>
          </a:fontRef>
        </p:style>
      </p:cxnSp>
      <p:sp>
        <p:nvSpPr>
          <p:cNvPr id="112756" name="文字方塊 203"/>
          <p:cNvSpPr txBox="1">
            <a:spLocks noChangeArrowheads="1"/>
          </p:cNvSpPr>
          <p:nvPr/>
        </p:nvSpPr>
        <p:spPr bwMode="auto">
          <a:xfrm>
            <a:off x="142875" y="1933575"/>
            <a:ext cx="226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Date Plane</a:t>
            </a:r>
            <a:endParaRPr lang="zh-TW" altLang="en-US" sz="1400">
              <a:solidFill>
                <a:srgbClr val="000000"/>
              </a:solidFill>
            </a:endParaRPr>
          </a:p>
        </p:txBody>
      </p:sp>
      <p:cxnSp>
        <p:nvCxnSpPr>
          <p:cNvPr id="119" name="直線單箭頭接點 118"/>
          <p:cNvCxnSpPr>
            <a:stCxn id="96" idx="0"/>
          </p:cNvCxnSpPr>
          <p:nvPr/>
        </p:nvCxnSpPr>
        <p:spPr>
          <a:xfrm flipH="1" flipV="1">
            <a:off x="700088" y="2509838"/>
            <a:ext cx="1587" cy="1358900"/>
          </a:xfrm>
          <a:prstGeom prst="straightConnector1">
            <a:avLst/>
          </a:prstGeom>
          <a:ln>
            <a:solidFill>
              <a:srgbClr val="00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p:nvPr/>
        </p:nvCxnSpPr>
        <p:spPr>
          <a:xfrm flipV="1">
            <a:off x="3603625" y="2911475"/>
            <a:ext cx="0" cy="920750"/>
          </a:xfrm>
          <a:prstGeom prst="straightConnector1">
            <a:avLst/>
          </a:prstGeom>
          <a:ln>
            <a:solidFill>
              <a:srgbClr val="00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p:nvPr/>
        </p:nvCxnSpPr>
        <p:spPr>
          <a:xfrm flipV="1">
            <a:off x="6454775" y="2505075"/>
            <a:ext cx="0" cy="1363663"/>
          </a:xfrm>
          <a:prstGeom prst="straightConnector1">
            <a:avLst/>
          </a:prstGeom>
          <a:ln>
            <a:solidFill>
              <a:srgbClr val="000000"/>
            </a:solidFill>
            <a:prstDash val="sys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a:off x="3252788" y="2509838"/>
            <a:ext cx="3214687"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a:xfrm>
            <a:off x="2997200" y="2911475"/>
            <a:ext cx="606425" cy="0"/>
          </a:xfrm>
          <a:prstGeom prst="line">
            <a:avLst/>
          </a:prstGeom>
          <a:ln>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p:nvPr/>
        </p:nvCxnSpPr>
        <p:spPr>
          <a:xfrm flipH="1" flipV="1">
            <a:off x="3252788" y="1520788"/>
            <a:ext cx="15875" cy="989051"/>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p:nvPr/>
        </p:nvCxnSpPr>
        <p:spPr>
          <a:xfrm flipV="1">
            <a:off x="2997200" y="1520788"/>
            <a:ext cx="0" cy="1381163"/>
          </a:xfrm>
          <a:prstGeom prst="straightConnector1">
            <a:avLst/>
          </a:prstGeom>
          <a:ln>
            <a:solidFill>
              <a:srgbClr val="00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31" name="直線接點 130"/>
          <p:cNvCxnSpPr/>
          <p:nvPr/>
        </p:nvCxnSpPr>
        <p:spPr>
          <a:xfrm>
            <a:off x="4265612" y="1544112"/>
            <a:ext cx="14288" cy="71966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33" name="文字方塊 289"/>
          <p:cNvSpPr txBox="1">
            <a:spLocks noChangeArrowheads="1"/>
          </p:cNvSpPr>
          <p:nvPr/>
        </p:nvSpPr>
        <p:spPr bwMode="auto">
          <a:xfrm>
            <a:off x="6629400" y="260276"/>
            <a:ext cx="25217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2400" b="1" dirty="0" smtClean="0">
                <a:solidFill>
                  <a:srgbClr val="C00000"/>
                </a:solidFill>
              </a:rPr>
              <a:t>Share Nothing</a:t>
            </a:r>
          </a:p>
          <a:p>
            <a:pPr algn="ctr">
              <a:spcBef>
                <a:spcPct val="0"/>
              </a:spcBef>
              <a:buClrTx/>
              <a:buSzTx/>
              <a:buFontTx/>
              <a:buNone/>
            </a:pPr>
            <a:r>
              <a:rPr lang="en-US" altLang="zh-TW" sz="2400" b="1" dirty="0" smtClean="0">
                <a:solidFill>
                  <a:srgbClr val="C00000"/>
                </a:solidFill>
              </a:rPr>
              <a:t>Architecture</a:t>
            </a:r>
            <a:endParaRPr lang="zh-TW" altLang="en-US" sz="2400" b="1" dirty="0">
              <a:solidFill>
                <a:srgbClr val="C0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8417E5C-1789-4A84-80B1-033EC2F9AFAC}" type="slidenum">
              <a:rPr kumimoji="0" lang="zh-TW" altLang="en-US" smtClean="0">
                <a:solidFill>
                  <a:schemeClr val="folHlink"/>
                </a:solidFill>
                <a:latin typeface="Arial" panose="020B0604020202020204" pitchFamily="34" charset="0"/>
              </a:rPr>
              <a:pPr>
                <a:defRPr/>
              </a:pPr>
              <a:t>106</a:t>
            </a:fld>
            <a:endParaRPr kumimoji="0" lang="en-US" altLang="zh-TW" smtClean="0">
              <a:solidFill>
                <a:schemeClr val="folHlink"/>
              </a:solidFill>
              <a:latin typeface="Arial" panose="020B0604020202020204" pitchFamily="34" charset="0"/>
            </a:endParaRPr>
          </a:p>
        </p:txBody>
      </p:sp>
      <p:sp>
        <p:nvSpPr>
          <p:cNvPr id="113667" name="Rectangle 2"/>
          <p:cNvSpPr>
            <a:spLocks noGrp="1" noChangeArrowheads="1"/>
          </p:cNvSpPr>
          <p:nvPr>
            <p:ph type="title"/>
          </p:nvPr>
        </p:nvSpPr>
        <p:spPr/>
        <p:txBody>
          <a:bodyPr/>
          <a:lstStyle/>
          <a:p>
            <a:pPr eaLnBrk="1" hangingPunct="1"/>
            <a:r>
              <a:rPr lang="en-US" altLang="zh-TW" b="1" smtClean="0">
                <a:effectLst/>
              </a:rPr>
              <a:t>Clustered Architectures</a:t>
            </a:r>
            <a:endParaRPr lang="zh-TW" altLang="en-US" b="1" smtClean="0">
              <a:effectLst/>
            </a:endParaRPr>
          </a:p>
        </p:txBody>
      </p:sp>
      <p:sp>
        <p:nvSpPr>
          <p:cNvPr id="149507" name="Rectangle 3"/>
          <p:cNvSpPr>
            <a:spLocks noGrp="1" noChangeArrowheads="1"/>
          </p:cNvSpPr>
          <p:nvPr>
            <p:ph type="body" idx="1"/>
          </p:nvPr>
        </p:nvSpPr>
        <p:spPr/>
        <p:txBody>
          <a:bodyPr/>
          <a:lstStyle/>
          <a:p>
            <a:pPr eaLnBrk="1" hangingPunct="1">
              <a:lnSpc>
                <a:spcPct val="80000"/>
              </a:lnSpc>
              <a:defRPr/>
            </a:pPr>
            <a:r>
              <a:rPr lang="en-US" altLang="zh-TW" sz="2800" dirty="0" smtClean="0"/>
              <a:t>One major limitation of routers using shared nothing architecture is the number of line cards that can be supported in a single chassis. </a:t>
            </a:r>
            <a:r>
              <a:rPr lang="en-US" altLang="zh-TW" sz="2800" dirty="0" smtClean="0">
                <a:solidFill>
                  <a:srgbClr val="C00000"/>
                </a:solidFill>
              </a:rPr>
              <a:t>Two factors</a:t>
            </a:r>
            <a:r>
              <a:rPr lang="en-US" altLang="zh-TW" sz="2800" dirty="0" smtClean="0"/>
              <a:t> for the limitation. </a:t>
            </a:r>
          </a:p>
          <a:p>
            <a:pPr eaLnBrk="1" hangingPunct="1">
              <a:lnSpc>
                <a:spcPct val="80000"/>
              </a:lnSpc>
              <a:defRPr/>
            </a:pPr>
            <a:r>
              <a:rPr lang="en-US" altLang="zh-TW" sz="2800" dirty="0" smtClean="0">
                <a:solidFill>
                  <a:srgbClr val="FF9966"/>
                </a:solidFill>
              </a:rPr>
              <a:t>First</a:t>
            </a:r>
            <a:r>
              <a:rPr lang="en-US" altLang="zh-TW" sz="2800" dirty="0" smtClean="0"/>
              <a:t>, </a:t>
            </a:r>
            <a:r>
              <a:rPr lang="en-US" altLang="zh-TW" sz="2800" dirty="0" smtClean="0">
                <a:solidFill>
                  <a:srgbClr val="FFFF00"/>
                </a:solidFill>
              </a:rPr>
              <a:t>such routers are used in the core and at higher layers of aggregation where the number of links required is small but the bandwidth per link increases</a:t>
            </a:r>
            <a:r>
              <a:rPr lang="en-US" altLang="zh-TW" sz="2800" dirty="0" smtClean="0"/>
              <a:t>. </a:t>
            </a:r>
          </a:p>
          <a:p>
            <a:pPr eaLnBrk="1" hangingPunct="1">
              <a:lnSpc>
                <a:spcPct val="80000"/>
              </a:lnSpc>
              <a:defRPr/>
            </a:pPr>
            <a:r>
              <a:rPr lang="en-US" altLang="zh-TW" sz="2800" dirty="0" smtClean="0">
                <a:solidFill>
                  <a:srgbClr val="FF9966"/>
                </a:solidFill>
              </a:rPr>
              <a:t>Second</a:t>
            </a:r>
            <a:r>
              <a:rPr lang="en-US" altLang="zh-TW" sz="2800" dirty="0" smtClean="0"/>
              <a:t>, packaging density possible within racks used in central offices is limited to 19 inches (NEBS standards). </a:t>
            </a:r>
          </a:p>
          <a:p>
            <a:pPr eaLnBrk="1" hangingPunct="1">
              <a:lnSpc>
                <a:spcPct val="80000"/>
              </a:lnSpc>
              <a:defRPr/>
            </a:pPr>
            <a:r>
              <a:rPr lang="en-US" altLang="zh-TW" sz="2800" dirty="0" smtClean="0">
                <a:solidFill>
                  <a:srgbClr val="FFFF00"/>
                </a:solidFill>
              </a:rPr>
              <a:t>In addition, a spacing of 1 inch is needed between line cards for air flow that limits the number of line cards to 16, assuming the line cards are being arranged vertically.</a:t>
            </a:r>
            <a:endParaRPr lang="zh-TW" altLang="en-US" sz="2800" dirty="0" smtClean="0">
              <a:solidFill>
                <a:srgbClr val="FFFF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C4E01BE-B257-41D9-8B5F-09217ACC537E}" type="slidenum">
              <a:rPr kumimoji="0" lang="zh-TW" altLang="en-US" smtClean="0">
                <a:solidFill>
                  <a:schemeClr val="folHlink"/>
                </a:solidFill>
                <a:latin typeface="Arial" panose="020B0604020202020204" pitchFamily="34" charset="0"/>
              </a:rPr>
              <a:pPr>
                <a:defRPr/>
              </a:pPr>
              <a:t>107</a:t>
            </a:fld>
            <a:endParaRPr kumimoji="0" lang="en-US" altLang="zh-TW" smtClean="0">
              <a:solidFill>
                <a:schemeClr val="folHlink"/>
              </a:solidFill>
              <a:latin typeface="Arial" panose="020B0604020202020204" pitchFamily="34" charset="0"/>
            </a:endParaRPr>
          </a:p>
        </p:txBody>
      </p:sp>
      <p:sp>
        <p:nvSpPr>
          <p:cNvPr id="114691" name="Rectangle 2"/>
          <p:cNvSpPr>
            <a:spLocks noGrp="1" noChangeArrowheads="1"/>
          </p:cNvSpPr>
          <p:nvPr>
            <p:ph type="title"/>
          </p:nvPr>
        </p:nvSpPr>
        <p:spPr/>
        <p:txBody>
          <a:bodyPr/>
          <a:lstStyle/>
          <a:p>
            <a:pPr eaLnBrk="1" hangingPunct="1"/>
            <a:r>
              <a:rPr lang="en-US" altLang="zh-TW" b="1" smtClean="0">
                <a:effectLst/>
              </a:rPr>
              <a:t>Clustered Architectures</a:t>
            </a:r>
            <a:endParaRPr lang="zh-TW" altLang="en-US" b="1" smtClean="0">
              <a:effectLst/>
            </a:endParaRPr>
          </a:p>
        </p:txBody>
      </p:sp>
      <p:sp>
        <p:nvSpPr>
          <p:cNvPr id="150531" name="Rectangle 3"/>
          <p:cNvSpPr>
            <a:spLocks noGrp="1" noChangeArrowheads="1"/>
          </p:cNvSpPr>
          <p:nvPr>
            <p:ph type="body" idx="1"/>
          </p:nvPr>
        </p:nvSpPr>
        <p:spPr/>
        <p:txBody>
          <a:bodyPr/>
          <a:lstStyle/>
          <a:p>
            <a:pPr eaLnBrk="1" hangingPunct="1">
              <a:lnSpc>
                <a:spcPct val="80000"/>
              </a:lnSpc>
              <a:defRPr/>
            </a:pPr>
            <a:r>
              <a:rPr lang="en-US" altLang="zh-TW" sz="2800" dirty="0" smtClean="0">
                <a:solidFill>
                  <a:srgbClr val="FFFF00"/>
                </a:solidFill>
              </a:rPr>
              <a:t>With the advent of dense wave-division multiplexing (DWDM) technology, each fiber can now contain many independent channels. </a:t>
            </a:r>
          </a:p>
          <a:p>
            <a:pPr eaLnBrk="1" hangingPunct="1">
              <a:lnSpc>
                <a:spcPct val="80000"/>
              </a:lnSpc>
              <a:defRPr/>
            </a:pPr>
            <a:r>
              <a:rPr lang="en-US" altLang="zh-TW" sz="2800" dirty="0" smtClean="0"/>
              <a:t>The data rate on each channel can be as high as OC-48 and OC-768/STM-256 higher. These channels are separated and terminated by the router with one port per channel. </a:t>
            </a:r>
          </a:p>
          <a:p>
            <a:pPr eaLnBrk="1" hangingPunct="1">
              <a:lnSpc>
                <a:spcPct val="80000"/>
              </a:lnSpc>
              <a:defRPr/>
            </a:pPr>
            <a:r>
              <a:rPr lang="en-US" altLang="zh-TW" sz="2800" dirty="0" smtClean="0">
                <a:solidFill>
                  <a:srgbClr val="FFFF00"/>
                </a:solidFill>
              </a:rPr>
              <a:t>Hence, support for a large number of ports is required. With each line card carrying only a fixed number of ports, a router needs to support large number of line cards.</a:t>
            </a:r>
          </a:p>
          <a:p>
            <a:pPr eaLnBrk="1" hangingPunct="1">
              <a:lnSpc>
                <a:spcPct val="80000"/>
              </a:lnSpc>
              <a:defRPr/>
            </a:pPr>
            <a:r>
              <a:rPr lang="en-US" altLang="zh-TW" sz="2800" dirty="0" smtClean="0"/>
              <a:t>For increasing the number of line cards and the aggregate system throughput, major vendors use a </a:t>
            </a:r>
            <a:r>
              <a:rPr lang="en-US" altLang="zh-TW" sz="2800" dirty="0" smtClean="0">
                <a:solidFill>
                  <a:srgbClr val="FFCC00"/>
                </a:solidFill>
              </a:rPr>
              <a:t>clustering approach</a:t>
            </a:r>
            <a:r>
              <a:rPr lang="en-US" altLang="zh-TW" sz="2800" dirty="0" smtClean="0"/>
              <a:t>.</a:t>
            </a:r>
            <a:endParaRPr lang="zh-TW" altLang="en-US" sz="28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290E49B-F3B9-420A-BCE6-8E1AD196F6E3}" type="slidenum">
              <a:rPr kumimoji="0" lang="zh-TW" altLang="en-US" smtClean="0">
                <a:solidFill>
                  <a:schemeClr val="folHlink"/>
                </a:solidFill>
                <a:latin typeface="Arial" panose="020B0604020202020204" pitchFamily="34" charset="0"/>
              </a:rPr>
              <a:pPr>
                <a:defRPr/>
              </a:pPr>
              <a:t>108</a:t>
            </a:fld>
            <a:endParaRPr kumimoji="0" lang="en-US" altLang="zh-TW" smtClean="0">
              <a:solidFill>
                <a:schemeClr val="folHlink"/>
              </a:solidFill>
              <a:latin typeface="Arial" panose="020B0604020202020204" pitchFamily="34" charset="0"/>
            </a:endParaRPr>
          </a:p>
        </p:txBody>
      </p:sp>
      <p:sp>
        <p:nvSpPr>
          <p:cNvPr id="115715" name="Rectangle 2"/>
          <p:cNvSpPr>
            <a:spLocks noGrp="1" noChangeArrowheads="1"/>
          </p:cNvSpPr>
          <p:nvPr>
            <p:ph type="title"/>
          </p:nvPr>
        </p:nvSpPr>
        <p:spPr/>
        <p:txBody>
          <a:bodyPr/>
          <a:lstStyle/>
          <a:p>
            <a:pPr eaLnBrk="1" hangingPunct="1"/>
            <a:r>
              <a:rPr lang="en-US" altLang="zh-TW" b="1" smtClean="0">
                <a:effectLst/>
              </a:rPr>
              <a:t>Clustered Architectures</a:t>
            </a:r>
            <a:endParaRPr lang="zh-TW" altLang="en-US" b="1" smtClean="0">
              <a:effectLst/>
            </a:endParaRPr>
          </a:p>
        </p:txBody>
      </p:sp>
      <p:sp>
        <p:nvSpPr>
          <p:cNvPr id="152579" name="Rectangle 3"/>
          <p:cNvSpPr>
            <a:spLocks noGrp="1" noChangeArrowheads="1"/>
          </p:cNvSpPr>
          <p:nvPr>
            <p:ph type="body" idx="1"/>
          </p:nvPr>
        </p:nvSpPr>
        <p:spPr/>
        <p:txBody>
          <a:bodyPr/>
          <a:lstStyle/>
          <a:p>
            <a:pPr eaLnBrk="1" hangingPunct="1">
              <a:lnSpc>
                <a:spcPct val="80000"/>
              </a:lnSpc>
              <a:defRPr/>
            </a:pPr>
            <a:r>
              <a:rPr lang="en-US" altLang="zh-TW" sz="2800" dirty="0" smtClean="0"/>
              <a:t>Clustering shelves of </a:t>
            </a:r>
            <a:r>
              <a:rPr lang="en-US" altLang="zh-TW" sz="2800" dirty="0" err="1" smtClean="0"/>
              <a:t>Linecards</a:t>
            </a:r>
            <a:r>
              <a:rPr lang="en-US" altLang="zh-TW" sz="2800" dirty="0" smtClean="0"/>
              <a:t> around a </a:t>
            </a:r>
            <a:r>
              <a:rPr lang="en-US" altLang="zh-TW" sz="2800" dirty="0" smtClean="0">
                <a:solidFill>
                  <a:srgbClr val="FFCC00"/>
                </a:solidFill>
              </a:rPr>
              <a:t>Switch Core</a:t>
            </a:r>
            <a:r>
              <a:rPr lang="en-US" altLang="zh-TW" sz="2800" dirty="0" smtClean="0"/>
              <a:t>:</a:t>
            </a:r>
          </a:p>
          <a:p>
            <a:pPr eaLnBrk="1" hangingPunct="1">
              <a:lnSpc>
                <a:spcPct val="80000"/>
              </a:lnSpc>
              <a:defRPr/>
            </a:pPr>
            <a:r>
              <a:rPr lang="en-US" altLang="zh-TW" sz="2800" dirty="0" smtClean="0">
                <a:solidFill>
                  <a:srgbClr val="FFCC00"/>
                </a:solidFill>
              </a:rPr>
              <a:t>Chassis</a:t>
            </a:r>
            <a:r>
              <a:rPr lang="en-US" altLang="zh-TW" sz="2800" dirty="0" smtClean="0"/>
              <a:t> containing line cards are connected to the switch core using very-high-speed </a:t>
            </a:r>
            <a:r>
              <a:rPr lang="en-US" altLang="zh-TW" sz="2800" dirty="0" smtClean="0">
                <a:solidFill>
                  <a:srgbClr val="FFCC00"/>
                </a:solidFill>
              </a:rPr>
              <a:t>optical</a:t>
            </a:r>
            <a:r>
              <a:rPr lang="en-US" altLang="zh-TW" sz="2800" dirty="0" smtClean="0"/>
              <a:t> links.</a:t>
            </a:r>
          </a:p>
          <a:p>
            <a:pPr eaLnBrk="1" hangingPunct="1">
              <a:lnSpc>
                <a:spcPct val="80000"/>
              </a:lnSpc>
              <a:defRPr/>
            </a:pPr>
            <a:r>
              <a:rPr lang="en-US" altLang="zh-TW" sz="2800" dirty="0" smtClean="0">
                <a:solidFill>
                  <a:srgbClr val="FFFF00"/>
                </a:solidFill>
              </a:rPr>
              <a:t>A packet entering a network interface in a line card, depending on the result of route lookup, can be destined to a line card in the same chassis or a line card in a different chassis. </a:t>
            </a:r>
          </a:p>
          <a:p>
            <a:pPr eaLnBrk="1" hangingPunct="1">
              <a:lnSpc>
                <a:spcPct val="80000"/>
              </a:lnSpc>
              <a:defRPr/>
            </a:pPr>
            <a:r>
              <a:rPr lang="en-US" altLang="zh-TW" sz="2800" dirty="0" smtClean="0"/>
              <a:t>In the latter case, the packet has to be forwarded through the switch core that sends it to the correct chassis. Once the packet reaches the chassis, it is forwarded through the appropriate egress line card.</a:t>
            </a:r>
            <a:endParaRPr lang="zh-TW" altLang="en-US" sz="2800"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9FAD0D7-F8CE-42F8-B12F-1E01AC1B405F}" type="slidenum">
              <a:rPr kumimoji="0" lang="zh-TW" altLang="en-US" smtClean="0">
                <a:solidFill>
                  <a:schemeClr val="folHlink"/>
                </a:solidFill>
                <a:latin typeface="Arial" panose="020B0604020202020204" pitchFamily="34" charset="0"/>
              </a:rPr>
              <a:pPr>
                <a:defRPr/>
              </a:pPr>
              <a:t>109</a:t>
            </a:fld>
            <a:endParaRPr kumimoji="0" lang="en-US" altLang="zh-TW" smtClean="0">
              <a:solidFill>
                <a:schemeClr val="folHlink"/>
              </a:solidFill>
              <a:latin typeface="Arial" panose="020B0604020202020204" pitchFamily="34" charset="0"/>
            </a:endParaRPr>
          </a:p>
        </p:txBody>
      </p:sp>
      <p:sp>
        <p:nvSpPr>
          <p:cNvPr id="116739" name="Rectangle 2"/>
          <p:cNvSpPr>
            <a:spLocks noGrp="1" noChangeArrowheads="1"/>
          </p:cNvSpPr>
          <p:nvPr>
            <p:ph type="title"/>
          </p:nvPr>
        </p:nvSpPr>
        <p:spPr/>
        <p:txBody>
          <a:bodyPr/>
          <a:lstStyle/>
          <a:p>
            <a:pPr eaLnBrk="1" hangingPunct="1"/>
            <a:r>
              <a:rPr lang="en-US" altLang="zh-TW" b="1" smtClean="0">
                <a:effectLst/>
              </a:rPr>
              <a:t>Clustered Architectures</a:t>
            </a:r>
            <a:endParaRPr lang="zh-TW" altLang="en-US" b="1" smtClean="0">
              <a:effectLst/>
            </a:endParaRPr>
          </a:p>
        </p:txBody>
      </p:sp>
      <p:sp>
        <p:nvSpPr>
          <p:cNvPr id="151555" name="Rectangle 3"/>
          <p:cNvSpPr>
            <a:spLocks noGrp="1" noChangeArrowheads="1"/>
          </p:cNvSpPr>
          <p:nvPr>
            <p:ph type="body" idx="1"/>
          </p:nvPr>
        </p:nvSpPr>
        <p:spPr/>
        <p:txBody>
          <a:bodyPr/>
          <a:lstStyle/>
          <a:p>
            <a:pPr eaLnBrk="1" hangingPunct="1">
              <a:lnSpc>
                <a:spcPct val="80000"/>
              </a:lnSpc>
              <a:defRPr/>
            </a:pPr>
            <a:r>
              <a:rPr lang="en-US" altLang="zh-TW" sz="2400" dirty="0" smtClean="0">
                <a:solidFill>
                  <a:srgbClr val="FFFF00"/>
                </a:solidFill>
              </a:rPr>
              <a:t>Three attractive reasons for this approach</a:t>
            </a:r>
          </a:p>
          <a:p>
            <a:pPr eaLnBrk="1" hangingPunct="1">
              <a:lnSpc>
                <a:spcPct val="80000"/>
              </a:lnSpc>
              <a:defRPr/>
            </a:pPr>
            <a:r>
              <a:rPr lang="en-US" altLang="zh-TW" sz="2400" b="1" dirty="0" smtClean="0">
                <a:solidFill>
                  <a:srgbClr val="C00000"/>
                </a:solidFill>
              </a:rPr>
              <a:t>Large # of </a:t>
            </a:r>
            <a:r>
              <a:rPr lang="en-US" altLang="zh-TW" sz="2400" b="1" dirty="0" err="1" smtClean="0">
                <a:solidFill>
                  <a:srgbClr val="C00000"/>
                </a:solidFill>
              </a:rPr>
              <a:t>Linecards</a:t>
            </a:r>
            <a:r>
              <a:rPr lang="en-US" altLang="zh-TW" sz="2400" b="1" dirty="0" smtClean="0"/>
              <a:t>: </a:t>
            </a:r>
            <a:r>
              <a:rPr lang="en-US" altLang="zh-TW" sz="2400" dirty="0" smtClean="0"/>
              <a:t>By removing physical packaging constraint of arranging multiple </a:t>
            </a:r>
            <a:r>
              <a:rPr lang="en-US" altLang="zh-TW" sz="2400" dirty="0" err="1" smtClean="0"/>
              <a:t>Linecards</a:t>
            </a:r>
            <a:r>
              <a:rPr lang="en-US" altLang="zh-TW" sz="2400" dirty="0" smtClean="0"/>
              <a:t> around a Switch Core on a single rack, the system is easier to package/cool, and most importantly can allow a larger # of </a:t>
            </a:r>
            <a:r>
              <a:rPr lang="en-US" altLang="zh-TW" sz="2400" dirty="0" err="1" smtClean="0"/>
              <a:t>Linecards</a:t>
            </a:r>
            <a:r>
              <a:rPr lang="en-US" altLang="zh-TW" sz="2400" dirty="0" smtClean="0"/>
              <a:t> to be interconnected in a single packet-switch.</a:t>
            </a:r>
          </a:p>
          <a:p>
            <a:pPr eaLnBrk="1" hangingPunct="1">
              <a:lnSpc>
                <a:spcPct val="80000"/>
              </a:lnSpc>
              <a:defRPr/>
            </a:pPr>
            <a:r>
              <a:rPr lang="en-US" altLang="zh-TW" sz="2400" b="1" dirty="0" smtClean="0">
                <a:solidFill>
                  <a:srgbClr val="C00000"/>
                </a:solidFill>
              </a:rPr>
              <a:t>Fault-tolerance</a:t>
            </a:r>
            <a:r>
              <a:rPr lang="en-US" altLang="zh-TW" sz="2400" b="1" dirty="0" smtClean="0">
                <a:solidFill>
                  <a:srgbClr val="FFFF00"/>
                </a:solidFill>
              </a:rPr>
              <a:t>: </a:t>
            </a:r>
            <a:r>
              <a:rPr lang="en-US" altLang="zh-TW" sz="2400" dirty="0" smtClean="0">
                <a:solidFill>
                  <a:srgbClr val="FFFF00"/>
                </a:solidFill>
              </a:rPr>
              <a:t>A single shared Switch Core is a single point of system failure. For high-availability, a second Switch Core can be used to provide simple fault-tolerance.</a:t>
            </a:r>
          </a:p>
          <a:p>
            <a:pPr eaLnBrk="1" hangingPunct="1">
              <a:lnSpc>
                <a:spcPct val="80000"/>
              </a:lnSpc>
              <a:defRPr/>
            </a:pPr>
            <a:r>
              <a:rPr lang="en-US" altLang="zh-TW" sz="2400" b="1" dirty="0" smtClean="0">
                <a:solidFill>
                  <a:srgbClr val="C00000"/>
                </a:solidFill>
              </a:rPr>
              <a:t>Upgrade path with backward compatibility</a:t>
            </a:r>
            <a:r>
              <a:rPr lang="en-US" altLang="zh-TW" sz="2400" b="1" dirty="0" smtClean="0"/>
              <a:t>: </a:t>
            </a:r>
            <a:r>
              <a:rPr lang="en-US" altLang="zh-TW" sz="2400" dirty="0" smtClean="0"/>
              <a:t>A clean separation of </a:t>
            </a:r>
            <a:r>
              <a:rPr lang="en-US" altLang="zh-TW" sz="2400" dirty="0" err="1" smtClean="0"/>
              <a:t>Linecards</a:t>
            </a:r>
            <a:r>
              <a:rPr lang="en-US" altLang="zh-TW" sz="2400" dirty="0" smtClean="0"/>
              <a:t> and Switch Core separates their development. A </a:t>
            </a:r>
            <a:r>
              <a:rPr lang="en-US" altLang="zh-TW" sz="2400" dirty="0" err="1" smtClean="0"/>
              <a:t>Linecard</a:t>
            </a:r>
            <a:r>
              <a:rPr lang="en-US" altLang="zh-TW" sz="2400" dirty="0" smtClean="0"/>
              <a:t> developed today can potentially connect to Switch Cores in the future with larger numbers of ports, or with new features.</a:t>
            </a:r>
          </a:p>
          <a:p>
            <a:pPr eaLnBrk="1" hangingPunct="1">
              <a:lnSpc>
                <a:spcPct val="80000"/>
              </a:lnSpc>
              <a:defRPr/>
            </a:pPr>
            <a:r>
              <a:rPr lang="en-US" altLang="zh-TW" sz="2400" dirty="0" smtClean="0">
                <a:solidFill>
                  <a:srgbClr val="FFFF00"/>
                </a:solidFill>
              </a:rPr>
              <a:t>If fault-tolerance is implemented, it is possible to upgrade a whole Switch Core without interrupting service.</a:t>
            </a:r>
            <a:endParaRPr lang="zh-TW" altLang="en-US" sz="2400" dirty="0" smtClean="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BB0D632-E11D-4963-B0F5-53A729158354}" type="slidenum">
              <a:rPr kumimoji="0" lang="zh-TW" altLang="en-US" smtClean="0">
                <a:solidFill>
                  <a:schemeClr val="folHlink"/>
                </a:solidFill>
                <a:latin typeface="Arial" panose="020B0604020202020204" pitchFamily="34" charset="0"/>
              </a:rPr>
              <a:pPr>
                <a:defRPr/>
              </a:pPr>
              <a:t>11</a:t>
            </a:fld>
            <a:endParaRPr kumimoji="0" lang="en-US" altLang="zh-TW" smtClean="0">
              <a:solidFill>
                <a:schemeClr val="folHlink"/>
              </a:solidFill>
              <a:latin typeface="Arial" panose="020B0604020202020204" pitchFamily="34" charset="0"/>
            </a:endParaRPr>
          </a:p>
        </p:txBody>
      </p:sp>
      <p:sp>
        <p:nvSpPr>
          <p:cNvPr id="45058"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5059" name="Rectangle 3"/>
          <p:cNvSpPr>
            <a:spLocks noGrp="1" noChangeArrowheads="1"/>
          </p:cNvSpPr>
          <p:nvPr>
            <p:ph type="body" idx="1"/>
          </p:nvPr>
        </p:nvSpPr>
        <p:spPr/>
        <p:txBody>
          <a:bodyPr/>
          <a:lstStyle/>
          <a:p>
            <a:pPr algn="just" eaLnBrk="1" hangingPunct="1">
              <a:defRPr/>
            </a:pPr>
            <a:r>
              <a:rPr lang="en-US" altLang="zh-TW" i="1" dirty="0" smtClean="0">
                <a:solidFill>
                  <a:srgbClr val="FF9966"/>
                </a:solidFill>
              </a:rPr>
              <a:t>Checksum Recalculation</a:t>
            </a:r>
            <a:r>
              <a:rPr lang="en-US" altLang="zh-TW" i="1" dirty="0" smtClean="0"/>
              <a:t>: </a:t>
            </a:r>
            <a:r>
              <a:rPr lang="en-US" altLang="zh-TW" dirty="0" smtClean="0"/>
              <a:t>Since the value of the TTL is modified, the header checksum needs to be updated. </a:t>
            </a:r>
          </a:p>
          <a:p>
            <a:pPr algn="just" eaLnBrk="1" hangingPunct="1">
              <a:defRPr/>
            </a:pPr>
            <a:r>
              <a:rPr lang="en-US" altLang="zh-TW" dirty="0" smtClean="0"/>
              <a:t>Instead of computing the entire header checksum again, it is more efficient to compute it incrementally; after all, the TTL value is always decremented by 1.</a:t>
            </a:r>
            <a:endParaRPr lang="zh-TW" altLang="en-US"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3586736-E3E5-4320-8CFA-7D09C61DD300}" type="slidenum">
              <a:rPr kumimoji="0" lang="zh-TW" altLang="en-US" smtClean="0">
                <a:solidFill>
                  <a:schemeClr val="folHlink"/>
                </a:solidFill>
                <a:latin typeface="Arial" panose="020B0604020202020204" pitchFamily="34" charset="0"/>
              </a:rPr>
              <a:pPr>
                <a:defRPr/>
              </a:pPr>
              <a:t>110</a:t>
            </a:fld>
            <a:endParaRPr kumimoji="0" lang="en-US" altLang="zh-TW" smtClean="0">
              <a:solidFill>
                <a:schemeClr val="folHlink"/>
              </a:solidFill>
              <a:latin typeface="Arial" panose="020B0604020202020204" pitchFamily="34" charset="0"/>
            </a:endParaRPr>
          </a:p>
        </p:txBody>
      </p:sp>
      <p:pic>
        <p:nvPicPr>
          <p:cNvPr id="1177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9720263"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p:cNvSpPr txBox="1">
            <a:spLocks noChangeArrowheads="1"/>
          </p:cNvSpPr>
          <p:nvPr/>
        </p:nvSpPr>
        <p:spPr bwMode="auto">
          <a:xfrm>
            <a:off x="0" y="6021388"/>
            <a:ext cx="1835150" cy="366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50000"/>
              </a:spcBef>
              <a:buClrTx/>
              <a:buSzTx/>
              <a:buFontTx/>
              <a:buNone/>
            </a:pPr>
            <a:endParaRPr lang="zh-TW" altLang="en-US" sz="180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D39ACB1-26EB-4BD2-AC25-523C20B2779C}" type="slidenum">
              <a:rPr kumimoji="0" lang="zh-TW" altLang="en-US" smtClean="0">
                <a:solidFill>
                  <a:schemeClr val="folHlink"/>
                </a:solidFill>
                <a:latin typeface="Arial" panose="020B0604020202020204" pitchFamily="34" charset="0"/>
              </a:rPr>
              <a:pPr>
                <a:defRPr/>
              </a:pPr>
              <a:t>111</a:t>
            </a:fld>
            <a:endParaRPr kumimoji="0" lang="en-US" altLang="zh-TW" smtClean="0">
              <a:solidFill>
                <a:schemeClr val="folHlink"/>
              </a:solidFill>
              <a:latin typeface="Arial" panose="020B0604020202020204" pitchFamily="34" charset="0"/>
            </a:endParaRPr>
          </a:p>
        </p:txBody>
      </p:sp>
      <p:sp>
        <p:nvSpPr>
          <p:cNvPr id="153602" name="Rectangle 2"/>
          <p:cNvSpPr>
            <a:spLocks noGrp="1" noChangeArrowheads="1"/>
          </p:cNvSpPr>
          <p:nvPr>
            <p:ph type="title"/>
          </p:nvPr>
        </p:nvSpPr>
        <p:spPr/>
        <p:txBody>
          <a:bodyPr/>
          <a:lstStyle/>
          <a:p>
            <a:pPr eaLnBrk="1" hangingPunct="1">
              <a:defRPr/>
            </a:pPr>
            <a:r>
              <a:rPr lang="en-US" altLang="zh-TW" smtClean="0"/>
              <a:t>Slotted Chassis</a:t>
            </a:r>
          </a:p>
        </p:txBody>
      </p:sp>
      <p:sp>
        <p:nvSpPr>
          <p:cNvPr id="153603" name="Rectangle 3"/>
          <p:cNvSpPr>
            <a:spLocks noGrp="1" noChangeArrowheads="1"/>
          </p:cNvSpPr>
          <p:nvPr>
            <p:ph type="body" idx="1"/>
          </p:nvPr>
        </p:nvSpPr>
        <p:spPr>
          <a:xfrm>
            <a:off x="381000" y="4267200"/>
            <a:ext cx="8229600" cy="1839913"/>
          </a:xfrm>
        </p:spPr>
        <p:txBody>
          <a:bodyPr/>
          <a:lstStyle/>
          <a:p>
            <a:pPr eaLnBrk="1" hangingPunct="1">
              <a:defRPr/>
            </a:pPr>
            <a:r>
              <a:rPr lang="en-US" altLang="zh-TW" sz="2800" smtClean="0"/>
              <a:t>Large routers are built as a </a:t>
            </a:r>
            <a:r>
              <a:rPr lang="en-US" altLang="zh-TW" sz="2800" smtClean="0">
                <a:solidFill>
                  <a:srgbClr val="FFCC00"/>
                </a:solidFill>
              </a:rPr>
              <a:t>slotted chassis</a:t>
            </a:r>
          </a:p>
          <a:p>
            <a:pPr lvl="1" eaLnBrk="1" hangingPunct="1">
              <a:defRPr/>
            </a:pPr>
            <a:r>
              <a:rPr lang="en-US" altLang="zh-TW" sz="2800" smtClean="0"/>
              <a:t>Interface cards are inserted in the slots</a:t>
            </a:r>
          </a:p>
          <a:p>
            <a:pPr lvl="1" eaLnBrk="1" hangingPunct="1">
              <a:defRPr/>
            </a:pPr>
            <a:r>
              <a:rPr lang="en-US" altLang="zh-TW" sz="2800" smtClean="0"/>
              <a:t>Route processor is also inserted as a slot</a:t>
            </a:r>
          </a:p>
          <a:p>
            <a:pPr eaLnBrk="1" hangingPunct="1">
              <a:defRPr/>
            </a:pPr>
            <a:r>
              <a:rPr lang="en-US" altLang="zh-TW" sz="2800" smtClean="0"/>
              <a:t>Simplify repairs and upgrades of components</a:t>
            </a:r>
          </a:p>
        </p:txBody>
      </p:sp>
      <p:graphicFrame>
        <p:nvGraphicFramePr>
          <p:cNvPr id="118789" name="Object 4"/>
          <p:cNvGraphicFramePr>
            <a:graphicFrameLocks noGrp="1" noChangeAspect="1"/>
          </p:cNvGraphicFramePr>
          <p:nvPr>
            <p:ph sz="half" idx="4294967295"/>
          </p:nvPr>
        </p:nvGraphicFramePr>
        <p:xfrm>
          <a:off x="152400" y="1371600"/>
          <a:ext cx="3568700" cy="2700338"/>
        </p:xfrm>
        <a:graphic>
          <a:graphicData uri="http://schemas.openxmlformats.org/presentationml/2006/ole">
            <mc:AlternateContent xmlns:mc="http://schemas.openxmlformats.org/markup-compatibility/2006">
              <mc:Choice xmlns:v="urn:schemas-microsoft-com:vml" Requires="v">
                <p:oleObj spid="_x0000_s118840" name="Visio" r:id="rId3" imgW="4355211" imgH="3295091" progId="Visio.Drawing.6">
                  <p:embed/>
                </p:oleObj>
              </mc:Choice>
              <mc:Fallback>
                <p:oleObj name="Visio" r:id="rId3" imgW="4355211" imgH="3295091"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3568700" cy="270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8790" name="Picture 5" descr="MANFRNT_With_Lots_O_Interfaces"/>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389438" y="1274763"/>
            <a:ext cx="1601787" cy="2695575"/>
          </a:xfrm>
          <a:noFill/>
          <a:extLst>
            <a:ext uri="{909E8E84-426E-40DD-AFC4-6F175D3DCCD1}">
              <a14:hiddenFill xmlns:a14="http://schemas.microsoft.com/office/drawing/2010/main">
                <a:solidFill>
                  <a:srgbClr val="FFFFFF"/>
                </a:solidFill>
              </a14:hiddenFill>
            </a:ext>
          </a:extLst>
        </p:spPr>
      </p:pic>
      <p:pic>
        <p:nvPicPr>
          <p:cNvPr id="118791" name="Picture 6" descr="FPC2OC48-01"/>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6394450" y="1981200"/>
            <a:ext cx="2749550" cy="16827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8B01D18-D720-4421-BCC3-FE689C37E92A}" type="slidenum">
              <a:rPr kumimoji="0" lang="zh-TW" altLang="en-US" smtClean="0">
                <a:solidFill>
                  <a:schemeClr val="folHlink"/>
                </a:solidFill>
                <a:latin typeface="Arial" panose="020B0604020202020204" pitchFamily="34" charset="0"/>
              </a:rPr>
              <a:pPr>
                <a:defRPr/>
              </a:pPr>
              <a:t>112</a:t>
            </a:fld>
            <a:endParaRPr kumimoji="0" lang="en-US" altLang="zh-TW" smtClean="0">
              <a:solidFill>
                <a:schemeClr val="folHlink"/>
              </a:solidFill>
              <a:latin typeface="Arial" panose="020B0604020202020204" pitchFamily="34" charset="0"/>
            </a:endParaRPr>
          </a:p>
        </p:txBody>
      </p:sp>
      <p:sp>
        <p:nvSpPr>
          <p:cNvPr id="154626" name="Text Box 2"/>
          <p:cNvSpPr txBox="1">
            <a:spLocks noChangeArrowheads="1"/>
          </p:cNvSpPr>
          <p:nvPr/>
        </p:nvSpPr>
        <p:spPr bwMode="auto">
          <a:xfrm>
            <a:off x="5943600" y="4495800"/>
            <a:ext cx="0" cy="433388"/>
          </a:xfrm>
          <a:prstGeom prst="rect">
            <a:avLst/>
          </a:prstGeom>
          <a:solidFill>
            <a:schemeClr val="hlink"/>
          </a:solidFill>
          <a:ln>
            <a:noFill/>
          </a:ln>
          <a:effectLst>
            <a:outerShdw dist="107763" dir="2700000" algn="ctr" rotWithShape="0">
              <a:schemeClr val="bg2"/>
            </a:outerShdw>
          </a:effectLst>
          <a:extLst/>
        </p:spPr>
        <p:txBody>
          <a:bodyPr wrap="none" lIns="0" tIns="0" rIns="0" bIns="0">
            <a:spAutoFit/>
          </a:bodyPr>
          <a:lstStyle>
            <a:lvl1pPr defTabSz="1077913">
              <a:defRPr>
                <a:solidFill>
                  <a:schemeClr val="tx1"/>
                </a:solidFill>
                <a:latin typeface="Calibri" pitchFamily="34" charset="0"/>
                <a:ea typeface="新細明體" pitchFamily="18" charset="-120"/>
              </a:defRPr>
            </a:lvl1pPr>
            <a:lvl2pPr marL="538163" defTabSz="1077913">
              <a:defRPr>
                <a:solidFill>
                  <a:schemeClr val="tx1"/>
                </a:solidFill>
                <a:latin typeface="Calibri" pitchFamily="34" charset="0"/>
                <a:ea typeface="新細明體" pitchFamily="18" charset="-120"/>
              </a:defRPr>
            </a:lvl2pPr>
            <a:lvl3pPr marL="1077913" defTabSz="1077913">
              <a:defRPr>
                <a:solidFill>
                  <a:schemeClr val="tx1"/>
                </a:solidFill>
                <a:latin typeface="Calibri" pitchFamily="34" charset="0"/>
                <a:ea typeface="新細明體" pitchFamily="18" charset="-120"/>
              </a:defRPr>
            </a:lvl3pPr>
            <a:lvl4pPr marL="1616075" defTabSz="1077913">
              <a:defRPr>
                <a:solidFill>
                  <a:schemeClr val="tx1"/>
                </a:solidFill>
                <a:latin typeface="Calibri" pitchFamily="34" charset="0"/>
                <a:ea typeface="新細明體" pitchFamily="18" charset="-120"/>
              </a:defRPr>
            </a:lvl4pPr>
            <a:lvl5pPr marL="2155825" defTabSz="1077913">
              <a:defRPr>
                <a:solidFill>
                  <a:schemeClr val="tx1"/>
                </a:solidFill>
                <a:latin typeface="Calibri" pitchFamily="34" charset="0"/>
                <a:ea typeface="新細明體" pitchFamily="18" charset="-120"/>
              </a:defRPr>
            </a:lvl5pPr>
            <a:lvl6pPr marL="2613025" defTabSz="1077913" fontAlgn="base">
              <a:spcBef>
                <a:spcPct val="0"/>
              </a:spcBef>
              <a:spcAft>
                <a:spcPct val="0"/>
              </a:spcAft>
              <a:defRPr>
                <a:solidFill>
                  <a:schemeClr val="tx1"/>
                </a:solidFill>
                <a:latin typeface="Calibri" pitchFamily="34" charset="0"/>
                <a:ea typeface="新細明體" pitchFamily="18" charset="-120"/>
              </a:defRPr>
            </a:lvl6pPr>
            <a:lvl7pPr marL="3070225" defTabSz="1077913" fontAlgn="base">
              <a:spcBef>
                <a:spcPct val="0"/>
              </a:spcBef>
              <a:spcAft>
                <a:spcPct val="0"/>
              </a:spcAft>
              <a:defRPr>
                <a:solidFill>
                  <a:schemeClr val="tx1"/>
                </a:solidFill>
                <a:latin typeface="Calibri" pitchFamily="34" charset="0"/>
                <a:ea typeface="新細明體" pitchFamily="18" charset="-120"/>
              </a:defRPr>
            </a:lvl7pPr>
            <a:lvl8pPr marL="3527425" defTabSz="1077913" fontAlgn="base">
              <a:spcBef>
                <a:spcPct val="0"/>
              </a:spcBef>
              <a:spcAft>
                <a:spcPct val="0"/>
              </a:spcAft>
              <a:defRPr>
                <a:solidFill>
                  <a:schemeClr val="tx1"/>
                </a:solidFill>
                <a:latin typeface="Calibri" pitchFamily="34" charset="0"/>
                <a:ea typeface="新細明體" pitchFamily="18" charset="-120"/>
              </a:defRPr>
            </a:lvl8pPr>
            <a:lvl9pPr marL="3984625" defTabSz="1077913" fontAlgn="base">
              <a:spcBef>
                <a:spcPct val="0"/>
              </a:spcBef>
              <a:spcAft>
                <a:spcPct val="0"/>
              </a:spcAft>
              <a:defRPr>
                <a:solidFill>
                  <a:schemeClr val="tx1"/>
                </a:solidFill>
                <a:latin typeface="Calibri" pitchFamily="34" charset="0"/>
                <a:ea typeface="新細明體" pitchFamily="18" charset="-120"/>
              </a:defRPr>
            </a:lvl9pPr>
          </a:lstStyle>
          <a:p>
            <a:pPr>
              <a:lnSpc>
                <a:spcPct val="150000"/>
              </a:lnSpc>
              <a:buClr>
                <a:srgbClr val="CC0000"/>
              </a:buClr>
              <a:buSzPct val="50000"/>
              <a:buFont typeface="Monotype Sorts" pitchFamily="2" charset="2"/>
              <a:buNone/>
              <a:defRPr/>
            </a:pPr>
            <a:endParaRPr lang="zh-TW" altLang="en-US" sz="1900" b="1" smtClean="0">
              <a:solidFill>
                <a:srgbClr val="CC0000"/>
              </a:solidFill>
              <a:effectLst>
                <a:outerShdw blurRad="38100" dist="38100" dir="2700000" algn="tl">
                  <a:srgbClr val="000000"/>
                </a:outerShdw>
              </a:effectLst>
              <a:latin typeface="Times New Roman" pitchFamily="18" charset="0"/>
              <a:ea typeface="黑体" pitchFamily="2" charset="-122"/>
            </a:endParaRPr>
          </a:p>
        </p:txBody>
      </p:sp>
      <p:sp>
        <p:nvSpPr>
          <p:cNvPr id="119812" name="Text Box 3"/>
          <p:cNvSpPr txBox="1">
            <a:spLocks noChangeArrowheads="1"/>
          </p:cNvSpPr>
          <p:nvPr/>
        </p:nvSpPr>
        <p:spPr bwMode="auto">
          <a:xfrm>
            <a:off x="250825" y="971550"/>
            <a:ext cx="4270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20000"/>
              </a:lnSpc>
              <a:spcBef>
                <a:spcPct val="0"/>
              </a:spcBef>
              <a:buClrTx/>
              <a:buSzTx/>
              <a:buFont typeface="Wingdings" panose="05000000000000000000" pitchFamily="2" charset="2"/>
              <a:buChar char="Ø"/>
            </a:pPr>
            <a:endParaRPr lang="zh-TW" altLang="en-US" sz="2400">
              <a:latin typeface="Times New Roman" panose="02020603050405020304" pitchFamily="18" charset="0"/>
              <a:ea typeface="宋体" panose="02010600030101010101" pitchFamily="2" charset="-122"/>
            </a:endParaRPr>
          </a:p>
        </p:txBody>
      </p:sp>
      <p:sp>
        <p:nvSpPr>
          <p:cNvPr id="119813" name="Rectangle 4"/>
          <p:cNvSpPr>
            <a:spLocks noChangeArrowheads="1"/>
          </p:cNvSpPr>
          <p:nvPr/>
        </p:nvSpPr>
        <p:spPr bwMode="auto">
          <a:xfrm>
            <a:off x="503238" y="4545013"/>
            <a:ext cx="1309687" cy="1492250"/>
          </a:xfrm>
          <a:prstGeom prst="rect">
            <a:avLst/>
          </a:prstGeom>
          <a:solidFill>
            <a:srgbClr val="E1EDFF"/>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4" name="Rectangle 5"/>
          <p:cNvSpPr>
            <a:spLocks noChangeArrowheads="1"/>
          </p:cNvSpPr>
          <p:nvPr/>
        </p:nvSpPr>
        <p:spPr bwMode="auto">
          <a:xfrm>
            <a:off x="620713" y="5218113"/>
            <a:ext cx="1073150" cy="804862"/>
          </a:xfrm>
          <a:prstGeom prst="rect">
            <a:avLst/>
          </a:prstGeom>
          <a:solidFill>
            <a:srgbClr val="9999FF"/>
          </a:solidFill>
          <a:ln w="9525">
            <a:solidFill>
              <a:schemeClr val="tx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5" name="Rectangle 6"/>
          <p:cNvSpPr>
            <a:spLocks noChangeArrowheads="1"/>
          </p:cNvSpPr>
          <p:nvPr/>
        </p:nvSpPr>
        <p:spPr bwMode="auto">
          <a:xfrm>
            <a:off x="796925" y="5099050"/>
            <a:ext cx="101600" cy="219075"/>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6" name="Rectangle 7"/>
          <p:cNvSpPr>
            <a:spLocks noChangeArrowheads="1"/>
          </p:cNvSpPr>
          <p:nvPr/>
        </p:nvSpPr>
        <p:spPr bwMode="auto">
          <a:xfrm>
            <a:off x="1101725" y="4976813"/>
            <a:ext cx="101600" cy="352425"/>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7" name="Rectangle 8"/>
          <p:cNvSpPr>
            <a:spLocks noChangeArrowheads="1"/>
          </p:cNvSpPr>
          <p:nvPr/>
        </p:nvSpPr>
        <p:spPr bwMode="auto">
          <a:xfrm>
            <a:off x="1430338" y="5110163"/>
            <a:ext cx="101600" cy="219075"/>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18" name="Rectangle 9"/>
          <p:cNvSpPr>
            <a:spLocks noChangeArrowheads="1"/>
          </p:cNvSpPr>
          <p:nvPr/>
        </p:nvSpPr>
        <p:spPr bwMode="auto">
          <a:xfrm>
            <a:off x="795338" y="4594225"/>
            <a:ext cx="669925" cy="415925"/>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19819" name="Group 10"/>
          <p:cNvGrpSpPr>
            <a:grpSpLocks/>
          </p:cNvGrpSpPr>
          <p:nvPr/>
        </p:nvGrpSpPr>
        <p:grpSpPr bwMode="auto">
          <a:xfrm>
            <a:off x="912813" y="4784725"/>
            <a:ext cx="457200" cy="198438"/>
            <a:chOff x="2785" y="1154"/>
            <a:chExt cx="526" cy="363"/>
          </a:xfrm>
        </p:grpSpPr>
        <p:sp>
          <p:nvSpPr>
            <p:cNvPr id="120024" name="Freeform 11"/>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25" name="Freeform 12"/>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26" name="Freeform 13"/>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27" name="Freeform 14"/>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19820" name="Group 15"/>
          <p:cNvGrpSpPr>
            <a:grpSpLocks/>
          </p:cNvGrpSpPr>
          <p:nvPr/>
        </p:nvGrpSpPr>
        <p:grpSpPr bwMode="auto">
          <a:xfrm>
            <a:off x="668338" y="5235575"/>
            <a:ext cx="341312" cy="739775"/>
            <a:chOff x="1659" y="3566"/>
            <a:chExt cx="215" cy="466"/>
          </a:xfrm>
        </p:grpSpPr>
        <p:sp>
          <p:nvSpPr>
            <p:cNvPr id="120022" name="Rectangle 16"/>
            <p:cNvSpPr>
              <a:spLocks noChangeArrowheads="1"/>
            </p:cNvSpPr>
            <p:nvPr/>
          </p:nvSpPr>
          <p:spPr bwMode="auto">
            <a:xfrm>
              <a:off x="1659" y="3579"/>
              <a:ext cx="215" cy="453"/>
            </a:xfrm>
            <a:prstGeom prst="rect">
              <a:avLst/>
            </a:prstGeom>
            <a:solidFill>
              <a:srgbClr val="6600CC"/>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23" name="Rectangle 17"/>
            <p:cNvSpPr>
              <a:spLocks noChangeArrowheads="1"/>
            </p:cNvSpPr>
            <p:nvPr/>
          </p:nvSpPr>
          <p:spPr bwMode="auto">
            <a:xfrm rot="-5400000">
              <a:off x="1527" y="37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grpSp>
        <p:nvGrpSpPr>
          <p:cNvPr id="119821" name="Group 18"/>
          <p:cNvGrpSpPr>
            <a:grpSpLocks/>
          </p:cNvGrpSpPr>
          <p:nvPr/>
        </p:nvGrpSpPr>
        <p:grpSpPr bwMode="auto">
          <a:xfrm>
            <a:off x="996950" y="5235575"/>
            <a:ext cx="341313" cy="739775"/>
            <a:chOff x="1659" y="3566"/>
            <a:chExt cx="215" cy="466"/>
          </a:xfrm>
        </p:grpSpPr>
        <p:sp>
          <p:nvSpPr>
            <p:cNvPr id="120020" name="Rectangle 19"/>
            <p:cNvSpPr>
              <a:spLocks noChangeArrowheads="1"/>
            </p:cNvSpPr>
            <p:nvPr/>
          </p:nvSpPr>
          <p:spPr bwMode="auto">
            <a:xfrm>
              <a:off x="1659" y="3579"/>
              <a:ext cx="215" cy="453"/>
            </a:xfrm>
            <a:prstGeom prst="rect">
              <a:avLst/>
            </a:prstGeom>
            <a:solidFill>
              <a:srgbClr val="6600CC"/>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21" name="Rectangle 20"/>
            <p:cNvSpPr>
              <a:spLocks noChangeArrowheads="1"/>
            </p:cNvSpPr>
            <p:nvPr/>
          </p:nvSpPr>
          <p:spPr bwMode="auto">
            <a:xfrm rot="-5400000">
              <a:off x="1527" y="37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grpSp>
        <p:nvGrpSpPr>
          <p:cNvPr id="119822" name="Group 21"/>
          <p:cNvGrpSpPr>
            <a:grpSpLocks/>
          </p:cNvGrpSpPr>
          <p:nvPr/>
        </p:nvGrpSpPr>
        <p:grpSpPr bwMode="auto">
          <a:xfrm>
            <a:off x="1312863" y="5235575"/>
            <a:ext cx="341312" cy="730250"/>
            <a:chOff x="1659" y="3566"/>
            <a:chExt cx="215" cy="460"/>
          </a:xfrm>
        </p:grpSpPr>
        <p:sp>
          <p:nvSpPr>
            <p:cNvPr id="120018" name="Rectangle 22"/>
            <p:cNvSpPr>
              <a:spLocks noChangeArrowheads="1"/>
            </p:cNvSpPr>
            <p:nvPr/>
          </p:nvSpPr>
          <p:spPr bwMode="auto">
            <a:xfrm>
              <a:off x="1659" y="3670"/>
              <a:ext cx="215" cy="270"/>
            </a:xfrm>
            <a:prstGeom prst="rect">
              <a:avLst/>
            </a:prstGeom>
            <a:solidFill>
              <a:srgbClr val="6600CC"/>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endParaRPr lang="zh-TW" altLang="en-US" sz="2500" b="1">
                <a:solidFill>
                  <a:srgbClr val="006699"/>
                </a:solidFill>
                <a:latin typeface="Times New Roman" panose="02020603050405020304" pitchFamily="18" charset="0"/>
                <a:ea typeface="黑体" panose="02010609060101010101" pitchFamily="49" charset="-122"/>
              </a:endParaRPr>
            </a:p>
          </p:txBody>
        </p:sp>
        <p:sp>
          <p:nvSpPr>
            <p:cNvPr id="120019" name="Rectangle 23"/>
            <p:cNvSpPr>
              <a:spLocks noChangeArrowheads="1"/>
            </p:cNvSpPr>
            <p:nvPr/>
          </p:nvSpPr>
          <p:spPr bwMode="auto">
            <a:xfrm rot="-5400000">
              <a:off x="1527" y="37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sp>
        <p:nvSpPr>
          <p:cNvPr id="119823" name="Rectangle 24"/>
          <p:cNvSpPr>
            <a:spLocks noChangeArrowheads="1"/>
          </p:cNvSpPr>
          <p:nvPr/>
        </p:nvSpPr>
        <p:spPr bwMode="auto">
          <a:xfrm>
            <a:off x="574675" y="5080000"/>
            <a:ext cx="1169988" cy="87313"/>
          </a:xfrm>
          <a:prstGeom prst="rect">
            <a:avLst/>
          </a:prstGeom>
          <a:gradFill rotWithShape="0">
            <a:gsLst>
              <a:gs pos="0">
                <a:srgbClr val="474747"/>
              </a:gs>
              <a:gs pos="50000">
                <a:srgbClr val="A3A3A3"/>
              </a:gs>
              <a:gs pos="100000">
                <a:srgbClr val="4747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24" name="Text Box 25"/>
          <p:cNvSpPr txBox="1">
            <a:spLocks noChangeArrowheads="1"/>
          </p:cNvSpPr>
          <p:nvPr/>
        </p:nvSpPr>
        <p:spPr bwMode="auto">
          <a:xfrm>
            <a:off x="936625" y="4578350"/>
            <a:ext cx="368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nvGrpSpPr>
          <p:cNvPr id="119825" name="Group 26"/>
          <p:cNvGrpSpPr>
            <a:grpSpLocks/>
          </p:cNvGrpSpPr>
          <p:nvPr/>
        </p:nvGrpSpPr>
        <p:grpSpPr bwMode="auto">
          <a:xfrm>
            <a:off x="1763713" y="4235450"/>
            <a:ext cx="1358900" cy="1492250"/>
            <a:chOff x="1393" y="2668"/>
            <a:chExt cx="856" cy="940"/>
          </a:xfrm>
        </p:grpSpPr>
        <p:sp>
          <p:nvSpPr>
            <p:cNvPr id="119997" name="Rectangle 27"/>
            <p:cNvSpPr>
              <a:spLocks noChangeArrowheads="1"/>
            </p:cNvSpPr>
            <p:nvPr/>
          </p:nvSpPr>
          <p:spPr bwMode="auto">
            <a:xfrm>
              <a:off x="1393" y="2668"/>
              <a:ext cx="856" cy="940"/>
            </a:xfrm>
            <a:prstGeom prst="rect">
              <a:avLst/>
            </a:prstGeom>
            <a:solidFill>
              <a:srgbClr val="B9D5FF"/>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98" name="Rectangle 28"/>
            <p:cNvSpPr>
              <a:spLocks noChangeArrowheads="1"/>
            </p:cNvSpPr>
            <p:nvPr/>
          </p:nvSpPr>
          <p:spPr bwMode="auto">
            <a:xfrm>
              <a:off x="1514" y="3017"/>
              <a:ext cx="64" cy="138"/>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99" name="Rectangle 29"/>
            <p:cNvSpPr>
              <a:spLocks noChangeArrowheads="1"/>
            </p:cNvSpPr>
            <p:nvPr/>
          </p:nvSpPr>
          <p:spPr bwMode="auto">
            <a:xfrm>
              <a:off x="1770" y="2940"/>
              <a:ext cx="64" cy="222"/>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00" name="Rectangle 30"/>
            <p:cNvSpPr>
              <a:spLocks noChangeArrowheads="1"/>
            </p:cNvSpPr>
            <p:nvPr/>
          </p:nvSpPr>
          <p:spPr bwMode="auto">
            <a:xfrm>
              <a:off x="2049" y="3024"/>
              <a:ext cx="64" cy="138"/>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01" name="Rectangle 31"/>
            <p:cNvSpPr>
              <a:spLocks noChangeArrowheads="1"/>
            </p:cNvSpPr>
            <p:nvPr/>
          </p:nvSpPr>
          <p:spPr bwMode="auto">
            <a:xfrm>
              <a:off x="1577" y="2699"/>
              <a:ext cx="422"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20002" name="Group 32"/>
            <p:cNvGrpSpPr>
              <a:grpSpLocks/>
            </p:cNvGrpSpPr>
            <p:nvPr/>
          </p:nvGrpSpPr>
          <p:grpSpPr bwMode="auto">
            <a:xfrm>
              <a:off x="1651" y="2819"/>
              <a:ext cx="288" cy="125"/>
              <a:chOff x="2785" y="1154"/>
              <a:chExt cx="526" cy="363"/>
            </a:xfrm>
          </p:grpSpPr>
          <p:sp>
            <p:nvSpPr>
              <p:cNvPr id="120014" name="Freeform 33"/>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15" name="Freeform 34"/>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16" name="Freeform 35"/>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017" name="Freeform 36"/>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20003" name="Group 37"/>
            <p:cNvGrpSpPr>
              <a:grpSpLocks/>
            </p:cNvGrpSpPr>
            <p:nvPr/>
          </p:nvGrpSpPr>
          <p:grpSpPr bwMode="auto">
            <a:xfrm>
              <a:off x="1444" y="3117"/>
              <a:ext cx="200" cy="476"/>
              <a:chOff x="1797" y="3356"/>
              <a:chExt cx="200" cy="476"/>
            </a:xfrm>
          </p:grpSpPr>
          <p:sp>
            <p:nvSpPr>
              <p:cNvPr id="120012" name="Rectangle 38"/>
              <p:cNvSpPr>
                <a:spLocks noChangeArrowheads="1"/>
              </p:cNvSpPr>
              <p:nvPr/>
            </p:nvSpPr>
            <p:spPr bwMode="auto">
              <a:xfrm>
                <a:off x="1797" y="3356"/>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13" name="Rectangle 39"/>
              <p:cNvSpPr>
                <a:spLocks noChangeArrowheads="1"/>
              </p:cNvSpPr>
              <p:nvPr/>
            </p:nvSpPr>
            <p:spPr bwMode="auto">
              <a:xfrm rot="-5400000">
                <a:off x="1646" y="35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sp>
          <p:nvSpPr>
            <p:cNvPr id="120004" name="Rectangle 40"/>
            <p:cNvSpPr>
              <a:spLocks noChangeArrowheads="1"/>
            </p:cNvSpPr>
            <p:nvPr/>
          </p:nvSpPr>
          <p:spPr bwMode="auto">
            <a:xfrm>
              <a:off x="1438" y="3005"/>
              <a:ext cx="737" cy="55"/>
            </a:xfrm>
            <a:prstGeom prst="rect">
              <a:avLst/>
            </a:prstGeom>
            <a:gradFill rotWithShape="0">
              <a:gsLst>
                <a:gs pos="0">
                  <a:srgbClr val="474747"/>
                </a:gs>
                <a:gs pos="50000">
                  <a:srgbClr val="A3A3A3"/>
                </a:gs>
                <a:gs pos="100000">
                  <a:srgbClr val="4747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05" name="Text Box 41"/>
            <p:cNvSpPr txBox="1">
              <a:spLocks noChangeArrowheads="1"/>
            </p:cNvSpPr>
            <p:nvPr/>
          </p:nvSpPr>
          <p:spPr bwMode="auto">
            <a:xfrm>
              <a:off x="1666" y="2689"/>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nvGrpSpPr>
            <p:cNvPr id="120006" name="Group 42"/>
            <p:cNvGrpSpPr>
              <a:grpSpLocks/>
            </p:cNvGrpSpPr>
            <p:nvPr/>
          </p:nvGrpSpPr>
          <p:grpSpPr bwMode="auto">
            <a:xfrm>
              <a:off x="1720" y="3117"/>
              <a:ext cx="200" cy="476"/>
              <a:chOff x="1797" y="3356"/>
              <a:chExt cx="200" cy="476"/>
            </a:xfrm>
          </p:grpSpPr>
          <p:sp>
            <p:nvSpPr>
              <p:cNvPr id="120010" name="Rectangle 43"/>
              <p:cNvSpPr>
                <a:spLocks noChangeArrowheads="1"/>
              </p:cNvSpPr>
              <p:nvPr/>
            </p:nvSpPr>
            <p:spPr bwMode="auto">
              <a:xfrm>
                <a:off x="1797" y="3356"/>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11" name="Rectangle 44"/>
              <p:cNvSpPr>
                <a:spLocks noChangeArrowheads="1"/>
              </p:cNvSpPr>
              <p:nvPr/>
            </p:nvSpPr>
            <p:spPr bwMode="auto">
              <a:xfrm rot="-5400000">
                <a:off x="1646" y="35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grpSp>
          <p:nvGrpSpPr>
            <p:cNvPr id="120007" name="Group 45"/>
            <p:cNvGrpSpPr>
              <a:grpSpLocks/>
            </p:cNvGrpSpPr>
            <p:nvPr/>
          </p:nvGrpSpPr>
          <p:grpSpPr bwMode="auto">
            <a:xfrm>
              <a:off x="2004" y="3109"/>
              <a:ext cx="200" cy="476"/>
              <a:chOff x="1797" y="3356"/>
              <a:chExt cx="200" cy="476"/>
            </a:xfrm>
          </p:grpSpPr>
          <p:sp>
            <p:nvSpPr>
              <p:cNvPr id="120008" name="Rectangle 46"/>
              <p:cNvSpPr>
                <a:spLocks noChangeArrowheads="1"/>
              </p:cNvSpPr>
              <p:nvPr/>
            </p:nvSpPr>
            <p:spPr bwMode="auto">
              <a:xfrm>
                <a:off x="1797" y="3356"/>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0009" name="Rectangle 47"/>
              <p:cNvSpPr>
                <a:spLocks noChangeArrowheads="1"/>
              </p:cNvSpPr>
              <p:nvPr/>
            </p:nvSpPr>
            <p:spPr bwMode="auto">
              <a:xfrm rot="-5400000">
                <a:off x="1646" y="3519"/>
                <a:ext cx="4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a:latin typeface="Times New Roman" panose="02020603050405020304" pitchFamily="18" charset="0"/>
                    <a:ea typeface="宋体" panose="02010600030101010101" pitchFamily="2" charset="-122"/>
                  </a:rPr>
                  <a:t>Interface</a:t>
                </a:r>
              </a:p>
            </p:txBody>
          </p:sp>
        </p:grpSp>
      </p:grpSp>
      <p:grpSp>
        <p:nvGrpSpPr>
          <p:cNvPr id="119826" name="Group 48"/>
          <p:cNvGrpSpPr>
            <a:grpSpLocks/>
          </p:cNvGrpSpPr>
          <p:nvPr/>
        </p:nvGrpSpPr>
        <p:grpSpPr bwMode="auto">
          <a:xfrm>
            <a:off x="2951163" y="3203575"/>
            <a:ext cx="1358900" cy="1531938"/>
            <a:chOff x="2752" y="2817"/>
            <a:chExt cx="856" cy="965"/>
          </a:xfrm>
        </p:grpSpPr>
        <p:sp>
          <p:nvSpPr>
            <p:cNvPr id="119958" name="Rectangle 49"/>
            <p:cNvSpPr>
              <a:spLocks noChangeArrowheads="1"/>
            </p:cNvSpPr>
            <p:nvPr/>
          </p:nvSpPr>
          <p:spPr bwMode="auto">
            <a:xfrm>
              <a:off x="2752" y="2817"/>
              <a:ext cx="856" cy="940"/>
            </a:xfrm>
            <a:prstGeom prst="rect">
              <a:avLst/>
            </a:prstGeom>
            <a:solidFill>
              <a:srgbClr val="91BEFF"/>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59" name="Rectangle 50"/>
            <p:cNvSpPr>
              <a:spLocks noChangeArrowheads="1"/>
            </p:cNvSpPr>
            <p:nvPr/>
          </p:nvSpPr>
          <p:spPr bwMode="auto">
            <a:xfrm>
              <a:off x="2873" y="3166"/>
              <a:ext cx="64" cy="138"/>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60" name="Rectangle 51"/>
            <p:cNvSpPr>
              <a:spLocks noChangeArrowheads="1"/>
            </p:cNvSpPr>
            <p:nvPr/>
          </p:nvSpPr>
          <p:spPr bwMode="auto">
            <a:xfrm>
              <a:off x="3129" y="3089"/>
              <a:ext cx="64" cy="222"/>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61" name="Rectangle 52"/>
            <p:cNvSpPr>
              <a:spLocks noChangeArrowheads="1"/>
            </p:cNvSpPr>
            <p:nvPr/>
          </p:nvSpPr>
          <p:spPr bwMode="auto">
            <a:xfrm>
              <a:off x="3408" y="3173"/>
              <a:ext cx="64" cy="138"/>
            </a:xfrm>
            <a:prstGeom prst="rect">
              <a:avLst/>
            </a:prstGeom>
            <a:gradFill rotWithShape="0">
              <a:gsLst>
                <a:gs pos="0">
                  <a:srgbClr val="474747"/>
                </a:gs>
                <a:gs pos="50000">
                  <a:srgbClr val="919191"/>
                </a:gs>
                <a:gs pos="100000">
                  <a:srgbClr val="47474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62" name="Rectangle 53"/>
            <p:cNvSpPr>
              <a:spLocks noChangeArrowheads="1"/>
            </p:cNvSpPr>
            <p:nvPr/>
          </p:nvSpPr>
          <p:spPr bwMode="auto">
            <a:xfrm>
              <a:off x="2936" y="2848"/>
              <a:ext cx="422"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19963" name="Group 54"/>
            <p:cNvGrpSpPr>
              <a:grpSpLocks/>
            </p:cNvGrpSpPr>
            <p:nvPr/>
          </p:nvGrpSpPr>
          <p:grpSpPr bwMode="auto">
            <a:xfrm>
              <a:off x="3010" y="2968"/>
              <a:ext cx="288" cy="125"/>
              <a:chOff x="2785" y="1154"/>
              <a:chExt cx="526" cy="363"/>
            </a:xfrm>
          </p:grpSpPr>
          <p:sp>
            <p:nvSpPr>
              <p:cNvPr id="119993" name="Freeform 55"/>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4" name="Freeform 56"/>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5" name="Freeform 57"/>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6" name="Freeform 58"/>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64" name="Rectangle 59"/>
            <p:cNvSpPr>
              <a:spLocks noChangeArrowheads="1"/>
            </p:cNvSpPr>
            <p:nvPr/>
          </p:nvSpPr>
          <p:spPr bwMode="auto">
            <a:xfrm>
              <a:off x="2797" y="3154"/>
              <a:ext cx="737" cy="55"/>
            </a:xfrm>
            <a:prstGeom prst="rect">
              <a:avLst/>
            </a:prstGeom>
            <a:gradFill rotWithShape="0">
              <a:gsLst>
                <a:gs pos="0">
                  <a:srgbClr val="474747"/>
                </a:gs>
                <a:gs pos="50000">
                  <a:srgbClr val="A3A3A3"/>
                </a:gs>
                <a:gs pos="100000">
                  <a:srgbClr val="4747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65" name="Text Box 60"/>
            <p:cNvSpPr txBox="1">
              <a:spLocks noChangeArrowheads="1"/>
            </p:cNvSpPr>
            <p:nvPr/>
          </p:nvSpPr>
          <p:spPr bwMode="auto">
            <a:xfrm>
              <a:off x="3025" y="2838"/>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nvGrpSpPr>
            <p:cNvPr id="119966" name="Group 61"/>
            <p:cNvGrpSpPr>
              <a:grpSpLocks/>
            </p:cNvGrpSpPr>
            <p:nvPr/>
          </p:nvGrpSpPr>
          <p:grpSpPr bwMode="auto">
            <a:xfrm>
              <a:off x="2803" y="3266"/>
              <a:ext cx="200" cy="516"/>
              <a:chOff x="2780" y="3380"/>
              <a:chExt cx="200" cy="516"/>
            </a:xfrm>
          </p:grpSpPr>
          <p:sp>
            <p:nvSpPr>
              <p:cNvPr id="119985" name="Rectangle 62"/>
              <p:cNvSpPr>
                <a:spLocks noChangeArrowheads="1"/>
              </p:cNvSpPr>
              <p:nvPr/>
            </p:nvSpPr>
            <p:spPr bwMode="auto">
              <a:xfrm>
                <a:off x="2780" y="3380"/>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86" name="Rectangle 63"/>
              <p:cNvSpPr>
                <a:spLocks noChangeArrowheads="1"/>
              </p:cNvSpPr>
              <p:nvPr/>
            </p:nvSpPr>
            <p:spPr bwMode="auto">
              <a:xfrm rot="-5400000">
                <a:off x="2715" y="3666"/>
                <a:ext cx="3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b="1">
                    <a:latin typeface="Times New Roman" panose="02020603050405020304" pitchFamily="18" charset="0"/>
                    <a:ea typeface="宋体" panose="02010600030101010101" pitchFamily="2" charset="-122"/>
                  </a:rPr>
                  <a:t>Intf</a:t>
                </a:r>
              </a:p>
            </p:txBody>
          </p:sp>
          <p:grpSp>
            <p:nvGrpSpPr>
              <p:cNvPr id="119987" name="Group 64"/>
              <p:cNvGrpSpPr>
                <a:grpSpLocks/>
              </p:cNvGrpSpPr>
              <p:nvPr/>
            </p:nvGrpSpPr>
            <p:grpSpPr bwMode="auto">
              <a:xfrm>
                <a:off x="2803" y="3492"/>
                <a:ext cx="150" cy="117"/>
                <a:chOff x="2785" y="1154"/>
                <a:chExt cx="526" cy="363"/>
              </a:xfrm>
            </p:grpSpPr>
            <p:sp>
              <p:nvSpPr>
                <p:cNvPr id="119989" name="Freeform 65"/>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0" name="Freeform 66"/>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1" name="Freeform 67"/>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92" name="Freeform 68"/>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88" name="Text Box 69"/>
              <p:cNvSpPr txBox="1">
                <a:spLocks noChangeArrowheads="1"/>
              </p:cNvSpPr>
              <p:nvPr/>
            </p:nvSpPr>
            <p:spPr bwMode="auto">
              <a:xfrm>
                <a:off x="2790" y="3394"/>
                <a:ext cx="16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000" b="1">
                    <a:latin typeface="Times New Roman" panose="02020603050405020304" pitchFamily="18" charset="0"/>
                    <a:ea typeface="黑体" panose="02010609060101010101" pitchFamily="49" charset="-122"/>
                  </a:rPr>
                  <a:t>CPU</a:t>
                </a:r>
              </a:p>
            </p:txBody>
          </p:sp>
        </p:grpSp>
        <p:grpSp>
          <p:nvGrpSpPr>
            <p:cNvPr id="119967" name="Group 70"/>
            <p:cNvGrpSpPr>
              <a:grpSpLocks/>
            </p:cNvGrpSpPr>
            <p:nvPr/>
          </p:nvGrpSpPr>
          <p:grpSpPr bwMode="auto">
            <a:xfrm>
              <a:off x="3065" y="3266"/>
              <a:ext cx="200" cy="516"/>
              <a:chOff x="2780" y="3380"/>
              <a:chExt cx="200" cy="516"/>
            </a:xfrm>
          </p:grpSpPr>
          <p:sp>
            <p:nvSpPr>
              <p:cNvPr id="119977" name="Rectangle 71"/>
              <p:cNvSpPr>
                <a:spLocks noChangeArrowheads="1"/>
              </p:cNvSpPr>
              <p:nvPr/>
            </p:nvSpPr>
            <p:spPr bwMode="auto">
              <a:xfrm>
                <a:off x="2780" y="3380"/>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78" name="Rectangle 72"/>
              <p:cNvSpPr>
                <a:spLocks noChangeArrowheads="1"/>
              </p:cNvSpPr>
              <p:nvPr/>
            </p:nvSpPr>
            <p:spPr bwMode="auto">
              <a:xfrm rot="-5400000">
                <a:off x="2715" y="3666"/>
                <a:ext cx="3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b="1">
                    <a:latin typeface="Times New Roman" panose="02020603050405020304" pitchFamily="18" charset="0"/>
                    <a:ea typeface="宋体" panose="02010600030101010101" pitchFamily="2" charset="-122"/>
                  </a:rPr>
                  <a:t>Intf</a:t>
                </a:r>
              </a:p>
            </p:txBody>
          </p:sp>
          <p:grpSp>
            <p:nvGrpSpPr>
              <p:cNvPr id="119979" name="Group 73"/>
              <p:cNvGrpSpPr>
                <a:grpSpLocks/>
              </p:cNvGrpSpPr>
              <p:nvPr/>
            </p:nvGrpSpPr>
            <p:grpSpPr bwMode="auto">
              <a:xfrm>
                <a:off x="2803" y="3492"/>
                <a:ext cx="150" cy="117"/>
                <a:chOff x="2785" y="1154"/>
                <a:chExt cx="526" cy="363"/>
              </a:xfrm>
            </p:grpSpPr>
            <p:sp>
              <p:nvSpPr>
                <p:cNvPr id="119981" name="Freeform 74"/>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82" name="Freeform 75"/>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83" name="Freeform 76"/>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84" name="Freeform 77"/>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80" name="Text Box 78"/>
              <p:cNvSpPr txBox="1">
                <a:spLocks noChangeArrowheads="1"/>
              </p:cNvSpPr>
              <p:nvPr/>
            </p:nvSpPr>
            <p:spPr bwMode="auto">
              <a:xfrm>
                <a:off x="2790" y="3394"/>
                <a:ext cx="16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000" b="1">
                    <a:latin typeface="Times New Roman" panose="02020603050405020304" pitchFamily="18" charset="0"/>
                    <a:ea typeface="黑体" panose="02010609060101010101" pitchFamily="49" charset="-122"/>
                  </a:rPr>
                  <a:t>CPU</a:t>
                </a:r>
              </a:p>
            </p:txBody>
          </p:sp>
        </p:grpSp>
        <p:grpSp>
          <p:nvGrpSpPr>
            <p:cNvPr id="119968" name="Group 79"/>
            <p:cNvGrpSpPr>
              <a:grpSpLocks/>
            </p:cNvGrpSpPr>
            <p:nvPr/>
          </p:nvGrpSpPr>
          <p:grpSpPr bwMode="auto">
            <a:xfrm>
              <a:off x="3333" y="3266"/>
              <a:ext cx="200" cy="516"/>
              <a:chOff x="2780" y="3380"/>
              <a:chExt cx="200" cy="516"/>
            </a:xfrm>
          </p:grpSpPr>
          <p:sp>
            <p:nvSpPr>
              <p:cNvPr id="119969" name="Rectangle 80"/>
              <p:cNvSpPr>
                <a:spLocks noChangeArrowheads="1"/>
              </p:cNvSpPr>
              <p:nvPr/>
            </p:nvSpPr>
            <p:spPr bwMode="auto">
              <a:xfrm>
                <a:off x="2780" y="3380"/>
                <a:ext cx="200" cy="476"/>
              </a:xfrm>
              <a:prstGeom prst="rect">
                <a:avLst/>
              </a:prstGeom>
              <a:solidFill>
                <a:srgbClr val="7800F0"/>
              </a:solidFill>
              <a:ln w="9525">
                <a:solidFill>
                  <a:schemeClr val="bg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970" name="Rectangle 81"/>
              <p:cNvSpPr>
                <a:spLocks noChangeArrowheads="1"/>
              </p:cNvSpPr>
              <p:nvPr/>
            </p:nvSpPr>
            <p:spPr bwMode="auto">
              <a:xfrm rot="-5400000">
                <a:off x="2715" y="3666"/>
                <a:ext cx="3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defTabSz="36195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defTabSz="3619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36195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36195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36195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36195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CN" sz="1200" b="1">
                    <a:latin typeface="Times New Roman" panose="02020603050405020304" pitchFamily="18" charset="0"/>
                    <a:ea typeface="宋体" panose="02010600030101010101" pitchFamily="2" charset="-122"/>
                  </a:rPr>
                  <a:t>Intf</a:t>
                </a:r>
              </a:p>
            </p:txBody>
          </p:sp>
          <p:grpSp>
            <p:nvGrpSpPr>
              <p:cNvPr id="119971" name="Group 82"/>
              <p:cNvGrpSpPr>
                <a:grpSpLocks/>
              </p:cNvGrpSpPr>
              <p:nvPr/>
            </p:nvGrpSpPr>
            <p:grpSpPr bwMode="auto">
              <a:xfrm>
                <a:off x="2803" y="3492"/>
                <a:ext cx="150" cy="117"/>
                <a:chOff x="2785" y="1154"/>
                <a:chExt cx="526" cy="363"/>
              </a:xfrm>
            </p:grpSpPr>
            <p:sp>
              <p:nvSpPr>
                <p:cNvPr id="119973" name="Freeform 83"/>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74" name="Freeform 84"/>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75" name="Freeform 85"/>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76" name="Freeform 86"/>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72" name="Text Box 87"/>
              <p:cNvSpPr txBox="1">
                <a:spLocks noChangeArrowheads="1"/>
              </p:cNvSpPr>
              <p:nvPr/>
            </p:nvSpPr>
            <p:spPr bwMode="auto">
              <a:xfrm>
                <a:off x="2790" y="3394"/>
                <a:ext cx="16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000" b="1">
                    <a:latin typeface="Times New Roman" panose="02020603050405020304" pitchFamily="18" charset="0"/>
                    <a:ea typeface="黑体" panose="02010609060101010101" pitchFamily="49" charset="-122"/>
                  </a:rPr>
                  <a:t>CPU</a:t>
                </a:r>
              </a:p>
            </p:txBody>
          </p:sp>
        </p:grpSp>
      </p:grpSp>
      <p:grpSp>
        <p:nvGrpSpPr>
          <p:cNvPr id="119827" name="Group 88"/>
          <p:cNvGrpSpPr>
            <a:grpSpLocks/>
          </p:cNvGrpSpPr>
          <p:nvPr/>
        </p:nvGrpSpPr>
        <p:grpSpPr bwMode="auto">
          <a:xfrm>
            <a:off x="4090988" y="2457450"/>
            <a:ext cx="3406775" cy="1546225"/>
            <a:chOff x="918" y="1441"/>
            <a:chExt cx="2146" cy="974"/>
          </a:xfrm>
        </p:grpSpPr>
        <p:sp>
          <p:nvSpPr>
            <p:cNvPr id="119902" name="Rectangle 89"/>
            <p:cNvSpPr>
              <a:spLocks noChangeArrowheads="1"/>
            </p:cNvSpPr>
            <p:nvPr/>
          </p:nvSpPr>
          <p:spPr bwMode="auto">
            <a:xfrm>
              <a:off x="918" y="1441"/>
              <a:ext cx="2146" cy="974"/>
            </a:xfrm>
            <a:prstGeom prst="rect">
              <a:avLst/>
            </a:prstGeom>
            <a:gradFill rotWithShape="0">
              <a:gsLst>
                <a:gs pos="0">
                  <a:srgbClr val="607EA9"/>
                </a:gs>
                <a:gs pos="50000">
                  <a:srgbClr val="91BEFF"/>
                </a:gs>
                <a:gs pos="100000">
                  <a:srgbClr val="607EA9"/>
                </a:gs>
              </a:gsLst>
              <a:lin ang="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endParaRPr lang="zh-TW" altLang="en-US" sz="1900" b="1">
                <a:solidFill>
                  <a:schemeClr val="bg1"/>
                </a:solidFill>
                <a:latin typeface="Times New Roman" panose="02020603050405020304" pitchFamily="18" charset="0"/>
                <a:ea typeface="黑体" panose="02010609060101010101" pitchFamily="49" charset="-122"/>
              </a:endParaRPr>
            </a:p>
          </p:txBody>
        </p:sp>
        <p:sp>
          <p:nvSpPr>
            <p:cNvPr id="119903" name="Line 90"/>
            <p:cNvSpPr>
              <a:spLocks noChangeShapeType="1"/>
            </p:cNvSpPr>
            <p:nvPr/>
          </p:nvSpPr>
          <p:spPr bwMode="auto">
            <a:xfrm flipV="1">
              <a:off x="1492" y="1764"/>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4" name="Line 91"/>
            <p:cNvSpPr>
              <a:spLocks noChangeShapeType="1"/>
            </p:cNvSpPr>
            <p:nvPr/>
          </p:nvSpPr>
          <p:spPr bwMode="auto">
            <a:xfrm flipV="1">
              <a:off x="2460" y="1780"/>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5" name="Line 92"/>
            <p:cNvSpPr>
              <a:spLocks noChangeShapeType="1"/>
            </p:cNvSpPr>
            <p:nvPr/>
          </p:nvSpPr>
          <p:spPr bwMode="auto">
            <a:xfrm flipV="1">
              <a:off x="1975" y="1780"/>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6" name="Line 93"/>
            <p:cNvSpPr>
              <a:spLocks noChangeShapeType="1"/>
            </p:cNvSpPr>
            <p:nvPr/>
          </p:nvSpPr>
          <p:spPr bwMode="auto">
            <a:xfrm flipH="1" flipV="1">
              <a:off x="2356" y="1787"/>
              <a:ext cx="5" cy="35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7" name="Line 94"/>
            <p:cNvSpPr>
              <a:spLocks noChangeShapeType="1"/>
            </p:cNvSpPr>
            <p:nvPr/>
          </p:nvSpPr>
          <p:spPr bwMode="auto">
            <a:xfrm flipH="1" flipV="1">
              <a:off x="1618" y="1771"/>
              <a:ext cx="5" cy="38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908" name="Rectangle 95"/>
            <p:cNvSpPr>
              <a:spLocks noChangeArrowheads="1"/>
            </p:cNvSpPr>
            <p:nvPr/>
          </p:nvSpPr>
          <p:spPr bwMode="auto">
            <a:xfrm>
              <a:off x="1817" y="1869"/>
              <a:ext cx="365" cy="431"/>
            </a:xfrm>
            <a:prstGeom prst="rect">
              <a:avLst/>
            </a:prstGeom>
            <a:gradFill rotWithShape="0">
              <a:gsLst>
                <a:gs pos="0">
                  <a:srgbClr val="9966FF"/>
                </a:gs>
                <a:gs pos="100000">
                  <a:srgbClr val="472F76"/>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endParaRPr lang="zh-TW" altLang="en-US" sz="2800">
                <a:solidFill>
                  <a:schemeClr val="bg1"/>
                </a:solidFill>
                <a:latin typeface="Times New Roman" panose="02020603050405020304" pitchFamily="18" charset="0"/>
                <a:ea typeface="宋体" panose="02010600030101010101" pitchFamily="2" charset="-122"/>
              </a:endParaRPr>
            </a:p>
          </p:txBody>
        </p:sp>
        <p:grpSp>
          <p:nvGrpSpPr>
            <p:cNvPr id="119909" name="Group 96"/>
            <p:cNvGrpSpPr>
              <a:grpSpLocks/>
            </p:cNvGrpSpPr>
            <p:nvPr/>
          </p:nvGrpSpPr>
          <p:grpSpPr bwMode="auto">
            <a:xfrm>
              <a:off x="987" y="1860"/>
              <a:ext cx="852" cy="220"/>
              <a:chOff x="3297" y="1991"/>
              <a:chExt cx="852" cy="220"/>
            </a:xfrm>
          </p:grpSpPr>
          <p:sp>
            <p:nvSpPr>
              <p:cNvPr id="119949" name="Rectangle 97"/>
              <p:cNvSpPr>
                <a:spLocks noChangeArrowheads="1"/>
              </p:cNvSpPr>
              <p:nvPr/>
            </p:nvSpPr>
            <p:spPr bwMode="auto">
              <a:xfrm>
                <a:off x="3297" y="1991"/>
                <a:ext cx="705" cy="220"/>
              </a:xfrm>
              <a:prstGeom prst="rect">
                <a:avLst/>
              </a:prstGeom>
              <a:gradFill rotWithShape="0">
                <a:gsLst>
                  <a:gs pos="0">
                    <a:srgbClr val="B469FF"/>
                  </a:gs>
                  <a:gs pos="100000">
                    <a:srgbClr val="482A66"/>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19950" name="Group 98"/>
              <p:cNvGrpSpPr>
                <a:grpSpLocks/>
              </p:cNvGrpSpPr>
              <p:nvPr/>
            </p:nvGrpSpPr>
            <p:grpSpPr bwMode="auto">
              <a:xfrm>
                <a:off x="3526" y="2012"/>
                <a:ext cx="242" cy="166"/>
                <a:chOff x="3522" y="1935"/>
                <a:chExt cx="358" cy="243"/>
              </a:xfrm>
            </p:grpSpPr>
            <p:sp>
              <p:nvSpPr>
                <p:cNvPr id="119954" name="Freeform 99"/>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55" name="Freeform 100"/>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56" name="Freeform 101"/>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57" name="Freeform 102"/>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51" name="Text Box 103"/>
              <p:cNvSpPr txBox="1">
                <a:spLocks noChangeArrowheads="1"/>
              </p:cNvSpPr>
              <p:nvPr/>
            </p:nvSpPr>
            <p:spPr bwMode="auto">
              <a:xfrm>
                <a:off x="3338" y="2035"/>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952" name="Text Box 104"/>
              <p:cNvSpPr txBox="1">
                <a:spLocks noChangeArrowheads="1"/>
              </p:cNvSpPr>
              <p:nvPr/>
            </p:nvSpPr>
            <p:spPr bwMode="auto">
              <a:xfrm>
                <a:off x="3744" y="2043"/>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ASIC</a:t>
                </a:r>
              </a:p>
            </p:txBody>
          </p:sp>
          <p:sp>
            <p:nvSpPr>
              <p:cNvPr id="119953" name="AutoShape 105"/>
              <p:cNvSpPr>
                <a:spLocks noChangeArrowheads="1"/>
              </p:cNvSpPr>
              <p:nvPr/>
            </p:nvSpPr>
            <p:spPr bwMode="auto">
              <a:xfrm>
                <a:off x="3980" y="2056"/>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19910" name="Freeform 106"/>
            <p:cNvSpPr>
              <a:spLocks/>
            </p:cNvSpPr>
            <p:nvPr/>
          </p:nvSpPr>
          <p:spPr bwMode="auto">
            <a:xfrm>
              <a:off x="1862" y="2051"/>
              <a:ext cx="283" cy="191"/>
            </a:xfrm>
            <a:custGeom>
              <a:avLst/>
              <a:gdLst>
                <a:gd name="T0" fmla="*/ 2147483646 w 97"/>
                <a:gd name="T1" fmla="*/ 0 h 41"/>
                <a:gd name="T2" fmla="*/ 2147483646 w 97"/>
                <a:gd name="T3" fmla="*/ 2147483646 h 41"/>
                <a:gd name="T4" fmla="*/ 2147483646 w 97"/>
                <a:gd name="T5" fmla="*/ 2147483646 h 41"/>
                <a:gd name="T6" fmla="*/ 2147483646 w 97"/>
                <a:gd name="T7" fmla="*/ 2147483646 h 41"/>
                <a:gd name="T8" fmla="*/ 2147483646 w 97"/>
                <a:gd name="T9" fmla="*/ 2147483646 h 41"/>
                <a:gd name="T10" fmla="*/ 2147483646 w 97"/>
                <a:gd name="T11" fmla="*/ 2147483646 h 41"/>
                <a:gd name="T12" fmla="*/ 2147483646 w 97"/>
                <a:gd name="T13" fmla="*/ 0 h 41"/>
                <a:gd name="T14" fmla="*/ 2147483646 w 97"/>
                <a:gd name="T15" fmla="*/ 2147483646 h 41"/>
                <a:gd name="T16" fmla="*/ 2147483646 w 97"/>
                <a:gd name="T17" fmla="*/ 2147483646 h 41"/>
                <a:gd name="T18" fmla="*/ 2147483646 w 97"/>
                <a:gd name="T19" fmla="*/ 2147483646 h 41"/>
                <a:gd name="T20" fmla="*/ 2147483646 w 97"/>
                <a:gd name="T21" fmla="*/ 2147483646 h 41"/>
                <a:gd name="T22" fmla="*/ 2147483646 w 97"/>
                <a:gd name="T23" fmla="*/ 2147483646 h 41"/>
                <a:gd name="T24" fmla="*/ 2147483646 w 97"/>
                <a:gd name="T25" fmla="*/ 2147483646 h 41"/>
                <a:gd name="T26" fmla="*/ 2147483646 w 97"/>
                <a:gd name="T27" fmla="*/ 2147483646 h 41"/>
                <a:gd name="T28" fmla="*/ 2147483646 w 97"/>
                <a:gd name="T29" fmla="*/ 2147483646 h 41"/>
                <a:gd name="T30" fmla="*/ 2147483646 w 97"/>
                <a:gd name="T31" fmla="*/ 2147483646 h 41"/>
                <a:gd name="T32" fmla="*/ 2147483646 w 97"/>
                <a:gd name="T33" fmla="*/ 2147483646 h 41"/>
                <a:gd name="T34" fmla="*/ 2147483646 w 97"/>
                <a:gd name="T35" fmla="*/ 2147483646 h 41"/>
                <a:gd name="T36" fmla="*/ 2147483646 w 97"/>
                <a:gd name="T37" fmla="*/ 2147483646 h 41"/>
                <a:gd name="T38" fmla="*/ 2147483646 w 97"/>
                <a:gd name="T39" fmla="*/ 2147483646 h 41"/>
                <a:gd name="T40" fmla="*/ 2147483646 w 97"/>
                <a:gd name="T41" fmla="*/ 2147483646 h 41"/>
                <a:gd name="T42" fmla="*/ 2147483646 w 97"/>
                <a:gd name="T43" fmla="*/ 2147483646 h 41"/>
                <a:gd name="T44" fmla="*/ 2147483646 w 97"/>
                <a:gd name="T45" fmla="*/ 2147483646 h 41"/>
                <a:gd name="T46" fmla="*/ 0 w 97"/>
                <a:gd name="T47" fmla="*/ 2147483646 h 41"/>
                <a:gd name="T48" fmla="*/ 2147483646 w 97"/>
                <a:gd name="T49" fmla="*/ 2147483646 h 41"/>
                <a:gd name="T50" fmla="*/ 2147483646 w 97"/>
                <a:gd name="T51" fmla="*/ 2147483646 h 41"/>
                <a:gd name="T52" fmla="*/ 2147483646 w 97"/>
                <a:gd name="T53" fmla="*/ 2147483646 h 41"/>
                <a:gd name="T54" fmla="*/ 2147483646 w 97"/>
                <a:gd name="T55" fmla="*/ 2147483646 h 41"/>
                <a:gd name="T56" fmla="*/ 2147483646 w 97"/>
                <a:gd name="T57" fmla="*/ 2147483646 h 41"/>
                <a:gd name="T58" fmla="*/ 2147483646 w 97"/>
                <a:gd name="T59" fmla="*/ 2147483646 h 41"/>
                <a:gd name="T60" fmla="*/ 2147483646 w 97"/>
                <a:gd name="T61" fmla="*/ 2147483646 h 41"/>
                <a:gd name="T62" fmla="*/ 0 w 97"/>
                <a:gd name="T63" fmla="*/ 2147483646 h 41"/>
                <a:gd name="T64" fmla="*/ 2147483646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11" name="Text Box 107"/>
            <p:cNvSpPr txBox="1">
              <a:spLocks noChangeArrowheads="1"/>
            </p:cNvSpPr>
            <p:nvPr/>
          </p:nvSpPr>
          <p:spPr bwMode="auto">
            <a:xfrm>
              <a:off x="1906" y="1919"/>
              <a:ext cx="19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NET</a:t>
              </a:r>
            </a:p>
          </p:txBody>
        </p:sp>
        <p:grpSp>
          <p:nvGrpSpPr>
            <p:cNvPr id="119912" name="Group 108"/>
            <p:cNvGrpSpPr>
              <a:grpSpLocks/>
            </p:cNvGrpSpPr>
            <p:nvPr/>
          </p:nvGrpSpPr>
          <p:grpSpPr bwMode="auto">
            <a:xfrm>
              <a:off x="987" y="2138"/>
              <a:ext cx="852" cy="220"/>
              <a:chOff x="3305" y="2245"/>
              <a:chExt cx="852" cy="220"/>
            </a:xfrm>
          </p:grpSpPr>
          <p:sp>
            <p:nvSpPr>
              <p:cNvPr id="119940" name="Rectangle 109"/>
              <p:cNvSpPr>
                <a:spLocks noChangeArrowheads="1"/>
              </p:cNvSpPr>
              <p:nvPr/>
            </p:nvSpPr>
            <p:spPr bwMode="auto">
              <a:xfrm>
                <a:off x="3305" y="2245"/>
                <a:ext cx="705" cy="220"/>
              </a:xfrm>
              <a:prstGeom prst="rect">
                <a:avLst/>
              </a:prstGeom>
              <a:gradFill rotWithShape="0">
                <a:gsLst>
                  <a:gs pos="0">
                    <a:srgbClr val="B469FF"/>
                  </a:gs>
                  <a:gs pos="100000">
                    <a:srgbClr val="533176"/>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19941" name="Group 110"/>
              <p:cNvGrpSpPr>
                <a:grpSpLocks/>
              </p:cNvGrpSpPr>
              <p:nvPr/>
            </p:nvGrpSpPr>
            <p:grpSpPr bwMode="auto">
              <a:xfrm>
                <a:off x="3534" y="2258"/>
                <a:ext cx="242" cy="166"/>
                <a:chOff x="3522" y="1935"/>
                <a:chExt cx="358" cy="243"/>
              </a:xfrm>
            </p:grpSpPr>
            <p:sp>
              <p:nvSpPr>
                <p:cNvPr id="119945" name="Freeform 111"/>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46" name="Freeform 112"/>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47" name="Freeform 113"/>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48" name="Freeform 114"/>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42" name="Text Box 115"/>
              <p:cNvSpPr txBox="1">
                <a:spLocks noChangeArrowheads="1"/>
              </p:cNvSpPr>
              <p:nvPr/>
            </p:nvSpPr>
            <p:spPr bwMode="auto">
              <a:xfrm>
                <a:off x="3346" y="2281"/>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943" name="Text Box 116"/>
              <p:cNvSpPr txBox="1">
                <a:spLocks noChangeArrowheads="1"/>
              </p:cNvSpPr>
              <p:nvPr/>
            </p:nvSpPr>
            <p:spPr bwMode="auto">
              <a:xfrm>
                <a:off x="3752" y="2289"/>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ASIC</a:t>
                </a:r>
              </a:p>
            </p:txBody>
          </p:sp>
          <p:sp>
            <p:nvSpPr>
              <p:cNvPr id="119944" name="AutoShape 117"/>
              <p:cNvSpPr>
                <a:spLocks noChangeArrowheads="1"/>
              </p:cNvSpPr>
              <p:nvPr/>
            </p:nvSpPr>
            <p:spPr bwMode="auto">
              <a:xfrm>
                <a:off x="3988" y="2302"/>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19913" name="Group 118"/>
            <p:cNvGrpSpPr>
              <a:grpSpLocks/>
            </p:cNvGrpSpPr>
            <p:nvPr/>
          </p:nvGrpSpPr>
          <p:grpSpPr bwMode="auto">
            <a:xfrm>
              <a:off x="2153" y="1876"/>
              <a:ext cx="844" cy="220"/>
              <a:chOff x="4479" y="2015"/>
              <a:chExt cx="844" cy="220"/>
            </a:xfrm>
          </p:grpSpPr>
          <p:sp>
            <p:nvSpPr>
              <p:cNvPr id="119931" name="Rectangle 119"/>
              <p:cNvSpPr>
                <a:spLocks noChangeArrowheads="1"/>
              </p:cNvSpPr>
              <p:nvPr/>
            </p:nvSpPr>
            <p:spPr bwMode="auto">
              <a:xfrm>
                <a:off x="4618" y="2015"/>
                <a:ext cx="705" cy="220"/>
              </a:xfrm>
              <a:prstGeom prst="rect">
                <a:avLst/>
              </a:prstGeom>
              <a:gradFill rotWithShape="0">
                <a:gsLst>
                  <a:gs pos="0">
                    <a:srgbClr val="533176"/>
                  </a:gs>
                  <a:gs pos="100000">
                    <a:srgbClr val="B469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19932" name="Text Box 120"/>
              <p:cNvSpPr txBox="1">
                <a:spLocks noChangeArrowheads="1"/>
              </p:cNvSpPr>
              <p:nvPr/>
            </p:nvSpPr>
            <p:spPr bwMode="auto">
              <a:xfrm>
                <a:off x="4650" y="2051"/>
                <a:ext cx="23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ASIC</a:t>
                </a:r>
              </a:p>
            </p:txBody>
          </p:sp>
          <p:grpSp>
            <p:nvGrpSpPr>
              <p:cNvPr id="119933" name="Group 121"/>
              <p:cNvGrpSpPr>
                <a:grpSpLocks/>
              </p:cNvGrpSpPr>
              <p:nvPr/>
            </p:nvGrpSpPr>
            <p:grpSpPr bwMode="auto">
              <a:xfrm>
                <a:off x="4837" y="2036"/>
                <a:ext cx="242" cy="166"/>
                <a:chOff x="3522" y="1935"/>
                <a:chExt cx="358" cy="243"/>
              </a:xfrm>
            </p:grpSpPr>
            <p:sp>
              <p:nvSpPr>
                <p:cNvPr id="119936" name="Freeform 122"/>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37" name="Freeform 123"/>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38" name="Freeform 124"/>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39" name="Freeform 125"/>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34" name="Text Box 126"/>
              <p:cNvSpPr txBox="1">
                <a:spLocks noChangeArrowheads="1"/>
              </p:cNvSpPr>
              <p:nvPr/>
            </p:nvSpPr>
            <p:spPr bwMode="auto">
              <a:xfrm>
                <a:off x="5111" y="205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935" name="AutoShape 127"/>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19914" name="Group 128"/>
            <p:cNvGrpSpPr>
              <a:grpSpLocks/>
            </p:cNvGrpSpPr>
            <p:nvPr/>
          </p:nvGrpSpPr>
          <p:grpSpPr bwMode="auto">
            <a:xfrm>
              <a:off x="2153" y="2139"/>
              <a:ext cx="844" cy="220"/>
              <a:chOff x="4479" y="2015"/>
              <a:chExt cx="844" cy="220"/>
            </a:xfrm>
          </p:grpSpPr>
          <p:sp>
            <p:nvSpPr>
              <p:cNvPr id="119922" name="Rectangle 129"/>
              <p:cNvSpPr>
                <a:spLocks noChangeArrowheads="1"/>
              </p:cNvSpPr>
              <p:nvPr/>
            </p:nvSpPr>
            <p:spPr bwMode="auto">
              <a:xfrm>
                <a:off x="4618" y="2015"/>
                <a:ext cx="705" cy="220"/>
              </a:xfrm>
              <a:prstGeom prst="rect">
                <a:avLst/>
              </a:prstGeom>
              <a:gradFill rotWithShape="0">
                <a:gsLst>
                  <a:gs pos="0">
                    <a:srgbClr val="533176"/>
                  </a:gs>
                  <a:gs pos="100000">
                    <a:srgbClr val="B469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19923" name="Text Box 130"/>
              <p:cNvSpPr txBox="1">
                <a:spLocks noChangeArrowheads="1"/>
              </p:cNvSpPr>
              <p:nvPr/>
            </p:nvSpPr>
            <p:spPr bwMode="auto">
              <a:xfrm>
                <a:off x="4650" y="2051"/>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ASIC</a:t>
                </a:r>
              </a:p>
            </p:txBody>
          </p:sp>
          <p:grpSp>
            <p:nvGrpSpPr>
              <p:cNvPr id="119924" name="Group 131"/>
              <p:cNvGrpSpPr>
                <a:grpSpLocks/>
              </p:cNvGrpSpPr>
              <p:nvPr/>
            </p:nvGrpSpPr>
            <p:grpSpPr bwMode="auto">
              <a:xfrm>
                <a:off x="4837" y="2036"/>
                <a:ext cx="242" cy="166"/>
                <a:chOff x="3522" y="1935"/>
                <a:chExt cx="358" cy="243"/>
              </a:xfrm>
            </p:grpSpPr>
            <p:sp>
              <p:nvSpPr>
                <p:cNvPr id="119927" name="Freeform 132"/>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28" name="Freeform 133"/>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29" name="Freeform 134"/>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30" name="Freeform 135"/>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25" name="Text Box 136"/>
              <p:cNvSpPr txBox="1">
                <a:spLocks noChangeArrowheads="1"/>
              </p:cNvSpPr>
              <p:nvPr/>
            </p:nvSpPr>
            <p:spPr bwMode="auto">
              <a:xfrm>
                <a:off x="5111" y="205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926" name="AutoShape 137"/>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19915" name="Rectangle 138"/>
            <p:cNvSpPr>
              <a:spLocks noChangeArrowheads="1"/>
            </p:cNvSpPr>
            <p:nvPr/>
          </p:nvSpPr>
          <p:spPr bwMode="auto">
            <a:xfrm>
              <a:off x="1433" y="1517"/>
              <a:ext cx="1075"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19916" name="Group 139"/>
            <p:cNvGrpSpPr>
              <a:grpSpLocks/>
            </p:cNvGrpSpPr>
            <p:nvPr/>
          </p:nvGrpSpPr>
          <p:grpSpPr bwMode="auto">
            <a:xfrm>
              <a:off x="1844" y="1637"/>
              <a:ext cx="288" cy="125"/>
              <a:chOff x="2785" y="1154"/>
              <a:chExt cx="526" cy="363"/>
            </a:xfrm>
          </p:grpSpPr>
          <p:sp>
            <p:nvSpPr>
              <p:cNvPr id="119918" name="Freeform 140"/>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19" name="Freeform 141"/>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20" name="Freeform 142"/>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21" name="Freeform 143"/>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917" name="Text Box 144"/>
            <p:cNvSpPr txBox="1">
              <a:spLocks noChangeArrowheads="1"/>
            </p:cNvSpPr>
            <p:nvPr/>
          </p:nvSpPr>
          <p:spPr bwMode="auto">
            <a:xfrm>
              <a:off x="1859" y="1507"/>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grpSp>
        <p:nvGrpSpPr>
          <p:cNvPr id="119828" name="Group 145"/>
          <p:cNvGrpSpPr>
            <a:grpSpLocks/>
          </p:cNvGrpSpPr>
          <p:nvPr/>
        </p:nvGrpSpPr>
        <p:grpSpPr bwMode="auto">
          <a:xfrm>
            <a:off x="5475288" y="1008063"/>
            <a:ext cx="3406775" cy="1546225"/>
            <a:chOff x="3245" y="1596"/>
            <a:chExt cx="2146" cy="974"/>
          </a:xfrm>
        </p:grpSpPr>
        <p:sp>
          <p:nvSpPr>
            <p:cNvPr id="119846" name="Rectangle 146"/>
            <p:cNvSpPr>
              <a:spLocks noChangeArrowheads="1"/>
            </p:cNvSpPr>
            <p:nvPr/>
          </p:nvSpPr>
          <p:spPr bwMode="auto">
            <a:xfrm>
              <a:off x="3245" y="1596"/>
              <a:ext cx="2146" cy="974"/>
            </a:xfrm>
            <a:prstGeom prst="rect">
              <a:avLst/>
            </a:prstGeom>
            <a:gradFill rotWithShape="0">
              <a:gsLst>
                <a:gs pos="0">
                  <a:srgbClr val="002F76"/>
                </a:gs>
                <a:gs pos="50000">
                  <a:srgbClr val="0066FF"/>
                </a:gs>
                <a:gs pos="100000">
                  <a:srgbClr val="002F76"/>
                </a:gs>
              </a:gsLst>
              <a:lin ang="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47" name="Line 147"/>
            <p:cNvSpPr>
              <a:spLocks noChangeShapeType="1"/>
            </p:cNvSpPr>
            <p:nvPr/>
          </p:nvSpPr>
          <p:spPr bwMode="auto">
            <a:xfrm flipV="1">
              <a:off x="3810" y="1895"/>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48" name="Line 148"/>
            <p:cNvSpPr>
              <a:spLocks noChangeShapeType="1"/>
            </p:cNvSpPr>
            <p:nvPr/>
          </p:nvSpPr>
          <p:spPr bwMode="auto">
            <a:xfrm flipV="1">
              <a:off x="4778" y="1911"/>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49" name="Line 149"/>
            <p:cNvSpPr>
              <a:spLocks noChangeShapeType="1"/>
            </p:cNvSpPr>
            <p:nvPr/>
          </p:nvSpPr>
          <p:spPr bwMode="auto">
            <a:xfrm flipV="1">
              <a:off x="4293" y="1911"/>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50" name="Line 150"/>
            <p:cNvSpPr>
              <a:spLocks noChangeShapeType="1"/>
            </p:cNvSpPr>
            <p:nvPr/>
          </p:nvSpPr>
          <p:spPr bwMode="auto">
            <a:xfrm flipH="1" flipV="1">
              <a:off x="4674" y="1918"/>
              <a:ext cx="5" cy="35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51" name="Line 151"/>
            <p:cNvSpPr>
              <a:spLocks noChangeShapeType="1"/>
            </p:cNvSpPr>
            <p:nvPr/>
          </p:nvSpPr>
          <p:spPr bwMode="auto">
            <a:xfrm flipH="1" flipV="1">
              <a:off x="3936" y="1902"/>
              <a:ext cx="5" cy="38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19852" name="Rectangle 152"/>
            <p:cNvSpPr>
              <a:spLocks noChangeArrowheads="1"/>
            </p:cNvSpPr>
            <p:nvPr/>
          </p:nvSpPr>
          <p:spPr bwMode="auto">
            <a:xfrm>
              <a:off x="4135" y="2000"/>
              <a:ext cx="365" cy="431"/>
            </a:xfrm>
            <a:prstGeom prst="rect">
              <a:avLst/>
            </a:prstGeom>
            <a:gradFill rotWithShape="0">
              <a:gsLst>
                <a:gs pos="0">
                  <a:srgbClr val="9966FF"/>
                </a:gs>
                <a:gs pos="100000">
                  <a:srgbClr val="472F76"/>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endParaRPr lang="zh-TW" altLang="en-US" sz="2800">
                <a:solidFill>
                  <a:schemeClr val="bg1"/>
                </a:solidFill>
                <a:latin typeface="Times New Roman" panose="02020603050405020304" pitchFamily="18" charset="0"/>
                <a:ea typeface="宋体" panose="02010600030101010101" pitchFamily="2" charset="-122"/>
              </a:endParaRPr>
            </a:p>
          </p:txBody>
        </p:sp>
        <p:grpSp>
          <p:nvGrpSpPr>
            <p:cNvPr id="119853" name="Group 153"/>
            <p:cNvGrpSpPr>
              <a:grpSpLocks/>
            </p:cNvGrpSpPr>
            <p:nvPr/>
          </p:nvGrpSpPr>
          <p:grpSpPr bwMode="auto">
            <a:xfrm>
              <a:off x="3305" y="1991"/>
              <a:ext cx="852" cy="220"/>
              <a:chOff x="3297" y="1991"/>
              <a:chExt cx="852" cy="220"/>
            </a:xfrm>
          </p:grpSpPr>
          <p:sp>
            <p:nvSpPr>
              <p:cNvPr id="119893" name="Rectangle 154"/>
              <p:cNvSpPr>
                <a:spLocks noChangeArrowheads="1"/>
              </p:cNvSpPr>
              <p:nvPr/>
            </p:nvSpPr>
            <p:spPr bwMode="auto">
              <a:xfrm>
                <a:off x="3297" y="1991"/>
                <a:ext cx="705" cy="220"/>
              </a:xfrm>
              <a:prstGeom prst="rect">
                <a:avLst/>
              </a:prstGeom>
              <a:gradFill rotWithShape="0">
                <a:gsLst>
                  <a:gs pos="0">
                    <a:srgbClr val="6600CC"/>
                  </a:gs>
                  <a:gs pos="100000">
                    <a:srgbClr val="000000"/>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19894" name="Group 155"/>
              <p:cNvGrpSpPr>
                <a:grpSpLocks/>
              </p:cNvGrpSpPr>
              <p:nvPr/>
            </p:nvGrpSpPr>
            <p:grpSpPr bwMode="auto">
              <a:xfrm>
                <a:off x="3526" y="2012"/>
                <a:ext cx="242" cy="166"/>
                <a:chOff x="3522" y="1935"/>
                <a:chExt cx="358" cy="243"/>
              </a:xfrm>
            </p:grpSpPr>
            <p:sp>
              <p:nvSpPr>
                <p:cNvPr id="119898" name="Freeform 156"/>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99" name="Freeform 157"/>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00" name="Freeform 158"/>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901" name="Freeform 159"/>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95" name="Text Box 160"/>
              <p:cNvSpPr txBox="1">
                <a:spLocks noChangeArrowheads="1"/>
              </p:cNvSpPr>
              <p:nvPr/>
            </p:nvSpPr>
            <p:spPr bwMode="auto">
              <a:xfrm>
                <a:off x="3338" y="2035"/>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896" name="Text Box 161"/>
              <p:cNvSpPr txBox="1">
                <a:spLocks noChangeArrowheads="1"/>
              </p:cNvSpPr>
              <p:nvPr/>
            </p:nvSpPr>
            <p:spPr bwMode="auto">
              <a:xfrm>
                <a:off x="3795" y="2043"/>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sp>
            <p:nvSpPr>
              <p:cNvPr id="119897" name="AutoShape 162"/>
              <p:cNvSpPr>
                <a:spLocks noChangeArrowheads="1"/>
              </p:cNvSpPr>
              <p:nvPr/>
            </p:nvSpPr>
            <p:spPr bwMode="auto">
              <a:xfrm>
                <a:off x="3980" y="2056"/>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19854" name="Freeform 163"/>
            <p:cNvSpPr>
              <a:spLocks/>
            </p:cNvSpPr>
            <p:nvPr/>
          </p:nvSpPr>
          <p:spPr bwMode="auto">
            <a:xfrm>
              <a:off x="4180" y="2182"/>
              <a:ext cx="283" cy="191"/>
            </a:xfrm>
            <a:custGeom>
              <a:avLst/>
              <a:gdLst>
                <a:gd name="T0" fmla="*/ 2147483646 w 97"/>
                <a:gd name="T1" fmla="*/ 0 h 41"/>
                <a:gd name="T2" fmla="*/ 2147483646 w 97"/>
                <a:gd name="T3" fmla="*/ 2147483646 h 41"/>
                <a:gd name="T4" fmla="*/ 2147483646 w 97"/>
                <a:gd name="T5" fmla="*/ 2147483646 h 41"/>
                <a:gd name="T6" fmla="*/ 2147483646 w 97"/>
                <a:gd name="T7" fmla="*/ 2147483646 h 41"/>
                <a:gd name="T8" fmla="*/ 2147483646 w 97"/>
                <a:gd name="T9" fmla="*/ 2147483646 h 41"/>
                <a:gd name="T10" fmla="*/ 2147483646 w 97"/>
                <a:gd name="T11" fmla="*/ 2147483646 h 41"/>
                <a:gd name="T12" fmla="*/ 2147483646 w 97"/>
                <a:gd name="T13" fmla="*/ 0 h 41"/>
                <a:gd name="T14" fmla="*/ 2147483646 w 97"/>
                <a:gd name="T15" fmla="*/ 2147483646 h 41"/>
                <a:gd name="T16" fmla="*/ 2147483646 w 97"/>
                <a:gd name="T17" fmla="*/ 2147483646 h 41"/>
                <a:gd name="T18" fmla="*/ 2147483646 w 97"/>
                <a:gd name="T19" fmla="*/ 2147483646 h 41"/>
                <a:gd name="T20" fmla="*/ 2147483646 w 97"/>
                <a:gd name="T21" fmla="*/ 2147483646 h 41"/>
                <a:gd name="T22" fmla="*/ 2147483646 w 97"/>
                <a:gd name="T23" fmla="*/ 2147483646 h 41"/>
                <a:gd name="T24" fmla="*/ 2147483646 w 97"/>
                <a:gd name="T25" fmla="*/ 2147483646 h 41"/>
                <a:gd name="T26" fmla="*/ 2147483646 w 97"/>
                <a:gd name="T27" fmla="*/ 2147483646 h 41"/>
                <a:gd name="T28" fmla="*/ 2147483646 w 97"/>
                <a:gd name="T29" fmla="*/ 2147483646 h 41"/>
                <a:gd name="T30" fmla="*/ 2147483646 w 97"/>
                <a:gd name="T31" fmla="*/ 2147483646 h 41"/>
                <a:gd name="T32" fmla="*/ 2147483646 w 97"/>
                <a:gd name="T33" fmla="*/ 2147483646 h 41"/>
                <a:gd name="T34" fmla="*/ 2147483646 w 97"/>
                <a:gd name="T35" fmla="*/ 2147483646 h 41"/>
                <a:gd name="T36" fmla="*/ 2147483646 w 97"/>
                <a:gd name="T37" fmla="*/ 2147483646 h 41"/>
                <a:gd name="T38" fmla="*/ 2147483646 w 97"/>
                <a:gd name="T39" fmla="*/ 2147483646 h 41"/>
                <a:gd name="T40" fmla="*/ 2147483646 w 97"/>
                <a:gd name="T41" fmla="*/ 2147483646 h 41"/>
                <a:gd name="T42" fmla="*/ 2147483646 w 97"/>
                <a:gd name="T43" fmla="*/ 2147483646 h 41"/>
                <a:gd name="T44" fmla="*/ 2147483646 w 97"/>
                <a:gd name="T45" fmla="*/ 2147483646 h 41"/>
                <a:gd name="T46" fmla="*/ 0 w 97"/>
                <a:gd name="T47" fmla="*/ 2147483646 h 41"/>
                <a:gd name="T48" fmla="*/ 2147483646 w 97"/>
                <a:gd name="T49" fmla="*/ 2147483646 h 41"/>
                <a:gd name="T50" fmla="*/ 2147483646 w 97"/>
                <a:gd name="T51" fmla="*/ 2147483646 h 41"/>
                <a:gd name="T52" fmla="*/ 2147483646 w 97"/>
                <a:gd name="T53" fmla="*/ 2147483646 h 41"/>
                <a:gd name="T54" fmla="*/ 2147483646 w 97"/>
                <a:gd name="T55" fmla="*/ 2147483646 h 41"/>
                <a:gd name="T56" fmla="*/ 2147483646 w 97"/>
                <a:gd name="T57" fmla="*/ 2147483646 h 41"/>
                <a:gd name="T58" fmla="*/ 2147483646 w 97"/>
                <a:gd name="T59" fmla="*/ 2147483646 h 41"/>
                <a:gd name="T60" fmla="*/ 2147483646 w 97"/>
                <a:gd name="T61" fmla="*/ 2147483646 h 41"/>
                <a:gd name="T62" fmla="*/ 0 w 97"/>
                <a:gd name="T63" fmla="*/ 2147483646 h 41"/>
                <a:gd name="T64" fmla="*/ 2147483646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55" name="Text Box 164"/>
            <p:cNvSpPr txBox="1">
              <a:spLocks noChangeArrowheads="1"/>
            </p:cNvSpPr>
            <p:nvPr/>
          </p:nvSpPr>
          <p:spPr bwMode="auto">
            <a:xfrm>
              <a:off x="4223" y="2050"/>
              <a:ext cx="19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NET</a:t>
              </a:r>
            </a:p>
          </p:txBody>
        </p:sp>
        <p:grpSp>
          <p:nvGrpSpPr>
            <p:cNvPr id="119856" name="Group 165"/>
            <p:cNvGrpSpPr>
              <a:grpSpLocks/>
            </p:cNvGrpSpPr>
            <p:nvPr/>
          </p:nvGrpSpPr>
          <p:grpSpPr bwMode="auto">
            <a:xfrm>
              <a:off x="3305" y="2269"/>
              <a:ext cx="880" cy="220"/>
              <a:chOff x="3305" y="2245"/>
              <a:chExt cx="852" cy="220"/>
            </a:xfrm>
          </p:grpSpPr>
          <p:sp>
            <p:nvSpPr>
              <p:cNvPr id="119884" name="Rectangle 166"/>
              <p:cNvSpPr>
                <a:spLocks noChangeArrowheads="1"/>
              </p:cNvSpPr>
              <p:nvPr/>
            </p:nvSpPr>
            <p:spPr bwMode="auto">
              <a:xfrm>
                <a:off x="3305" y="2245"/>
                <a:ext cx="705" cy="220"/>
              </a:xfrm>
              <a:prstGeom prst="rect">
                <a:avLst/>
              </a:prstGeom>
              <a:gradFill rotWithShape="0">
                <a:gsLst>
                  <a:gs pos="0">
                    <a:srgbClr val="6600CC"/>
                  </a:gs>
                  <a:gs pos="100000">
                    <a:srgbClr val="000000"/>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19885" name="Group 167"/>
              <p:cNvGrpSpPr>
                <a:grpSpLocks/>
              </p:cNvGrpSpPr>
              <p:nvPr/>
            </p:nvGrpSpPr>
            <p:grpSpPr bwMode="auto">
              <a:xfrm>
                <a:off x="3534" y="2258"/>
                <a:ext cx="242" cy="166"/>
                <a:chOff x="3522" y="1935"/>
                <a:chExt cx="358" cy="243"/>
              </a:xfrm>
            </p:grpSpPr>
            <p:sp>
              <p:nvSpPr>
                <p:cNvPr id="119889" name="Freeform 168"/>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90" name="Freeform 169"/>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91" name="Freeform 170"/>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92" name="Freeform 171"/>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86" name="Text Box 172"/>
              <p:cNvSpPr txBox="1">
                <a:spLocks noChangeArrowheads="1"/>
              </p:cNvSpPr>
              <p:nvPr/>
            </p:nvSpPr>
            <p:spPr bwMode="auto">
              <a:xfrm>
                <a:off x="3349" y="2281"/>
                <a:ext cx="15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887" name="Text Box 173"/>
              <p:cNvSpPr txBox="1">
                <a:spLocks noChangeArrowheads="1"/>
              </p:cNvSpPr>
              <p:nvPr/>
            </p:nvSpPr>
            <p:spPr bwMode="auto">
              <a:xfrm>
                <a:off x="3787" y="2289"/>
                <a:ext cx="1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sp>
            <p:nvSpPr>
              <p:cNvPr id="119888" name="AutoShape 174"/>
              <p:cNvSpPr>
                <a:spLocks noChangeArrowheads="1"/>
              </p:cNvSpPr>
              <p:nvPr/>
            </p:nvSpPr>
            <p:spPr bwMode="auto">
              <a:xfrm>
                <a:off x="3988" y="2302"/>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19857" name="Group 175"/>
            <p:cNvGrpSpPr>
              <a:grpSpLocks/>
            </p:cNvGrpSpPr>
            <p:nvPr/>
          </p:nvGrpSpPr>
          <p:grpSpPr bwMode="auto">
            <a:xfrm>
              <a:off x="4471" y="2007"/>
              <a:ext cx="844" cy="220"/>
              <a:chOff x="4479" y="2015"/>
              <a:chExt cx="844" cy="220"/>
            </a:xfrm>
          </p:grpSpPr>
          <p:sp>
            <p:nvSpPr>
              <p:cNvPr id="119875" name="Rectangle 176"/>
              <p:cNvSpPr>
                <a:spLocks noChangeArrowheads="1"/>
              </p:cNvSpPr>
              <p:nvPr/>
            </p:nvSpPr>
            <p:spPr bwMode="auto">
              <a:xfrm>
                <a:off x="4618" y="2015"/>
                <a:ext cx="705" cy="220"/>
              </a:xfrm>
              <a:prstGeom prst="rect">
                <a:avLst/>
              </a:prstGeom>
              <a:gradFill rotWithShape="0">
                <a:gsLst>
                  <a:gs pos="0">
                    <a:srgbClr val="000000"/>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19876" name="Text Box 177"/>
              <p:cNvSpPr txBox="1">
                <a:spLocks noChangeArrowheads="1"/>
              </p:cNvSpPr>
              <p:nvPr/>
            </p:nvSpPr>
            <p:spPr bwMode="auto">
              <a:xfrm>
                <a:off x="4701" y="2051"/>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grpSp>
            <p:nvGrpSpPr>
              <p:cNvPr id="119877" name="Group 178"/>
              <p:cNvGrpSpPr>
                <a:grpSpLocks/>
              </p:cNvGrpSpPr>
              <p:nvPr/>
            </p:nvGrpSpPr>
            <p:grpSpPr bwMode="auto">
              <a:xfrm>
                <a:off x="4837" y="2036"/>
                <a:ext cx="242" cy="166"/>
                <a:chOff x="3522" y="1935"/>
                <a:chExt cx="358" cy="243"/>
              </a:xfrm>
            </p:grpSpPr>
            <p:sp>
              <p:nvSpPr>
                <p:cNvPr id="119880" name="Freeform 179"/>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81" name="Freeform 180"/>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82" name="Freeform 181"/>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83" name="Freeform 182"/>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78" name="Text Box 183"/>
              <p:cNvSpPr txBox="1">
                <a:spLocks noChangeArrowheads="1"/>
              </p:cNvSpPr>
              <p:nvPr/>
            </p:nvSpPr>
            <p:spPr bwMode="auto">
              <a:xfrm>
                <a:off x="5111" y="205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879" name="AutoShape 184"/>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19858" name="Group 185"/>
            <p:cNvGrpSpPr>
              <a:grpSpLocks/>
            </p:cNvGrpSpPr>
            <p:nvPr/>
          </p:nvGrpSpPr>
          <p:grpSpPr bwMode="auto">
            <a:xfrm>
              <a:off x="4471" y="2270"/>
              <a:ext cx="844" cy="220"/>
              <a:chOff x="4479" y="2015"/>
              <a:chExt cx="844" cy="220"/>
            </a:xfrm>
          </p:grpSpPr>
          <p:sp>
            <p:nvSpPr>
              <p:cNvPr id="119866" name="Rectangle 186"/>
              <p:cNvSpPr>
                <a:spLocks noChangeArrowheads="1"/>
              </p:cNvSpPr>
              <p:nvPr/>
            </p:nvSpPr>
            <p:spPr bwMode="auto">
              <a:xfrm>
                <a:off x="4618" y="2015"/>
                <a:ext cx="705" cy="220"/>
              </a:xfrm>
              <a:prstGeom prst="rect">
                <a:avLst/>
              </a:prstGeom>
              <a:gradFill rotWithShape="0">
                <a:gsLst>
                  <a:gs pos="0">
                    <a:srgbClr val="000000"/>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19867" name="Text Box 187"/>
              <p:cNvSpPr txBox="1">
                <a:spLocks noChangeArrowheads="1"/>
              </p:cNvSpPr>
              <p:nvPr/>
            </p:nvSpPr>
            <p:spPr bwMode="auto">
              <a:xfrm>
                <a:off x="4701" y="2051"/>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grpSp>
            <p:nvGrpSpPr>
              <p:cNvPr id="119868" name="Group 188"/>
              <p:cNvGrpSpPr>
                <a:grpSpLocks/>
              </p:cNvGrpSpPr>
              <p:nvPr/>
            </p:nvGrpSpPr>
            <p:grpSpPr bwMode="auto">
              <a:xfrm>
                <a:off x="4837" y="2036"/>
                <a:ext cx="242" cy="166"/>
                <a:chOff x="3522" y="1935"/>
                <a:chExt cx="358" cy="243"/>
              </a:xfrm>
            </p:grpSpPr>
            <p:sp>
              <p:nvSpPr>
                <p:cNvPr id="119871" name="Freeform 189"/>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72" name="Freeform 190"/>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73" name="Freeform 191"/>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74" name="Freeform 192"/>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69" name="Text Box 193"/>
              <p:cNvSpPr txBox="1">
                <a:spLocks noChangeArrowheads="1"/>
              </p:cNvSpPr>
              <p:nvPr/>
            </p:nvSpPr>
            <p:spPr bwMode="auto">
              <a:xfrm>
                <a:off x="5111" y="205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Intf</a:t>
                </a:r>
              </a:p>
            </p:txBody>
          </p:sp>
          <p:sp>
            <p:nvSpPr>
              <p:cNvPr id="119870" name="AutoShape 194"/>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19859" name="Rectangle 195"/>
            <p:cNvSpPr>
              <a:spLocks noChangeArrowheads="1"/>
            </p:cNvSpPr>
            <p:nvPr/>
          </p:nvSpPr>
          <p:spPr bwMode="auto">
            <a:xfrm>
              <a:off x="3751" y="1648"/>
              <a:ext cx="1075"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19860" name="Group 196"/>
            <p:cNvGrpSpPr>
              <a:grpSpLocks/>
            </p:cNvGrpSpPr>
            <p:nvPr/>
          </p:nvGrpSpPr>
          <p:grpSpPr bwMode="auto">
            <a:xfrm>
              <a:off x="4162" y="1768"/>
              <a:ext cx="288" cy="125"/>
              <a:chOff x="2785" y="1154"/>
              <a:chExt cx="526" cy="363"/>
            </a:xfrm>
          </p:grpSpPr>
          <p:sp>
            <p:nvSpPr>
              <p:cNvPr id="119862" name="Freeform 197"/>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63" name="Freeform 198"/>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64" name="Freeform 199"/>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865" name="Freeform 200"/>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9861" name="Text Box 201"/>
            <p:cNvSpPr txBox="1">
              <a:spLocks noChangeArrowheads="1"/>
            </p:cNvSpPr>
            <p:nvPr/>
          </p:nvSpPr>
          <p:spPr bwMode="auto">
            <a:xfrm>
              <a:off x="4177" y="1638"/>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sp>
        <p:nvSpPr>
          <p:cNvPr id="119829" name="AutoShape 202"/>
          <p:cNvSpPr>
            <a:spLocks noChangeArrowheads="1"/>
          </p:cNvSpPr>
          <p:nvPr/>
        </p:nvSpPr>
        <p:spPr bwMode="auto">
          <a:xfrm>
            <a:off x="323850" y="6145213"/>
            <a:ext cx="1692275" cy="236537"/>
          </a:xfrm>
          <a:prstGeom prst="chevron">
            <a:avLst>
              <a:gd name="adj" fmla="val 178859"/>
            </a:avLst>
          </a:prstGeom>
          <a:solidFill>
            <a:srgbClr val="C7C7F1"/>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0" name="AutoShape 203"/>
          <p:cNvSpPr>
            <a:spLocks noChangeArrowheads="1"/>
          </p:cNvSpPr>
          <p:nvPr/>
        </p:nvSpPr>
        <p:spPr bwMode="auto">
          <a:xfrm>
            <a:off x="1800225" y="6145213"/>
            <a:ext cx="1438275" cy="242887"/>
          </a:xfrm>
          <a:prstGeom prst="chevron">
            <a:avLst>
              <a:gd name="adj" fmla="val 148040"/>
            </a:avLst>
          </a:prstGeom>
          <a:solidFill>
            <a:srgbClr val="A7A7E9"/>
          </a:solidFill>
          <a:ln w="9525">
            <a:solidFill>
              <a:schemeClr val="tx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1" name="AutoShape 204"/>
          <p:cNvSpPr>
            <a:spLocks noChangeArrowheads="1"/>
          </p:cNvSpPr>
          <p:nvPr/>
        </p:nvSpPr>
        <p:spPr bwMode="auto">
          <a:xfrm>
            <a:off x="3024188" y="6145213"/>
            <a:ext cx="1438275" cy="242887"/>
          </a:xfrm>
          <a:prstGeom prst="chevron">
            <a:avLst>
              <a:gd name="adj" fmla="val 148040"/>
            </a:avLst>
          </a:prstGeom>
          <a:solidFill>
            <a:srgbClr val="8787E1"/>
          </a:solidFill>
          <a:ln w="9525">
            <a:solidFill>
              <a:schemeClr val="tx1"/>
            </a:solidFill>
            <a:miter lim="800000"/>
            <a:headEnd/>
            <a:tailEnd/>
          </a:ln>
        </p:spPr>
        <p:txBody>
          <a:bodyPr wrap="none"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2" name="AutoShape 205"/>
          <p:cNvSpPr>
            <a:spLocks noChangeArrowheads="1"/>
          </p:cNvSpPr>
          <p:nvPr/>
        </p:nvSpPr>
        <p:spPr bwMode="auto">
          <a:xfrm>
            <a:off x="4284663" y="6145213"/>
            <a:ext cx="2119312" cy="236537"/>
          </a:xfrm>
          <a:prstGeom prst="chevron">
            <a:avLst>
              <a:gd name="adj" fmla="val 171272"/>
            </a:avLst>
          </a:prstGeom>
          <a:solidFill>
            <a:srgbClr val="5757D5"/>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3" name="AutoShape 206"/>
          <p:cNvSpPr>
            <a:spLocks noChangeArrowheads="1"/>
          </p:cNvSpPr>
          <p:nvPr/>
        </p:nvSpPr>
        <p:spPr bwMode="auto">
          <a:xfrm>
            <a:off x="6164263" y="6145213"/>
            <a:ext cx="2362200" cy="241300"/>
          </a:xfrm>
          <a:prstGeom prst="chevron">
            <a:avLst>
              <a:gd name="adj" fmla="val 159215"/>
            </a:avLst>
          </a:prstGeom>
          <a:solidFill>
            <a:schemeClr val="accent2"/>
          </a:solidFill>
          <a:ln w="9525">
            <a:solidFill>
              <a:schemeClr val="tx1"/>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9834" name="Rectangle 207"/>
          <p:cNvSpPr>
            <a:spLocks noChangeArrowheads="1"/>
          </p:cNvSpPr>
          <p:nvPr/>
        </p:nvSpPr>
        <p:spPr bwMode="auto">
          <a:xfrm>
            <a:off x="1522413" y="6162675"/>
            <a:ext cx="1952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1G</a:t>
            </a:r>
          </a:p>
        </p:txBody>
      </p:sp>
      <p:sp>
        <p:nvSpPr>
          <p:cNvPr id="119835" name="Rectangle 208"/>
          <p:cNvSpPr>
            <a:spLocks noChangeArrowheads="1"/>
          </p:cNvSpPr>
          <p:nvPr/>
        </p:nvSpPr>
        <p:spPr bwMode="auto">
          <a:xfrm>
            <a:off x="2765425" y="6162675"/>
            <a:ext cx="1952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2G</a:t>
            </a:r>
          </a:p>
        </p:txBody>
      </p:sp>
      <p:sp>
        <p:nvSpPr>
          <p:cNvPr id="119836" name="Rectangle 209"/>
          <p:cNvSpPr>
            <a:spLocks noChangeArrowheads="1"/>
          </p:cNvSpPr>
          <p:nvPr/>
        </p:nvSpPr>
        <p:spPr bwMode="auto">
          <a:xfrm>
            <a:off x="3984625" y="6162675"/>
            <a:ext cx="1952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3G</a:t>
            </a:r>
          </a:p>
        </p:txBody>
      </p:sp>
      <p:sp>
        <p:nvSpPr>
          <p:cNvPr id="119837" name="Rectangle 210"/>
          <p:cNvSpPr>
            <a:spLocks noChangeArrowheads="1"/>
          </p:cNvSpPr>
          <p:nvPr/>
        </p:nvSpPr>
        <p:spPr bwMode="auto">
          <a:xfrm>
            <a:off x="5362575" y="6162675"/>
            <a:ext cx="1952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latin typeface="Times New Roman" panose="02020603050405020304" pitchFamily="18" charset="0"/>
                <a:ea typeface="宋体" panose="02010600030101010101" pitchFamily="2" charset="-122"/>
              </a:rPr>
              <a:t>4G</a:t>
            </a:r>
          </a:p>
        </p:txBody>
      </p:sp>
      <p:sp>
        <p:nvSpPr>
          <p:cNvPr id="119838" name="Rectangle 211"/>
          <p:cNvSpPr>
            <a:spLocks noChangeArrowheads="1"/>
          </p:cNvSpPr>
          <p:nvPr/>
        </p:nvSpPr>
        <p:spPr bwMode="auto">
          <a:xfrm>
            <a:off x="6686550" y="6162675"/>
            <a:ext cx="12795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CC00"/>
                </a:solidFill>
                <a:latin typeface="Times New Roman" panose="02020603050405020304" pitchFamily="18" charset="0"/>
                <a:ea typeface="宋体" panose="02010600030101010101" pitchFamily="2" charset="-122"/>
              </a:rPr>
              <a:t>The 5th Generation</a:t>
            </a:r>
          </a:p>
        </p:txBody>
      </p:sp>
      <p:sp>
        <p:nvSpPr>
          <p:cNvPr id="119839" name="Rectangle 212"/>
          <p:cNvSpPr>
            <a:spLocks noChangeArrowheads="1"/>
          </p:cNvSpPr>
          <p:nvPr/>
        </p:nvSpPr>
        <p:spPr bwMode="auto">
          <a:xfrm>
            <a:off x="3402013" y="1089025"/>
            <a:ext cx="20177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NP Based</a:t>
            </a:r>
          </a:p>
          <a:p>
            <a:pPr algn="r" eaLnBrk="1" hangingPunct="1">
              <a:lnSpc>
                <a:spcPct val="9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Switching Architecture</a:t>
            </a:r>
          </a:p>
        </p:txBody>
      </p:sp>
      <p:sp>
        <p:nvSpPr>
          <p:cNvPr id="119840" name="Rectangle 213"/>
          <p:cNvSpPr>
            <a:spLocks noChangeArrowheads="1"/>
          </p:cNvSpPr>
          <p:nvPr/>
        </p:nvSpPr>
        <p:spPr bwMode="auto">
          <a:xfrm>
            <a:off x="3240088" y="1952625"/>
            <a:ext cx="2068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ASIC Based</a:t>
            </a:r>
          </a:p>
          <a:p>
            <a:pPr algn="r" eaLnBrk="1" hangingPunct="1">
              <a:lnSpc>
                <a:spcPct val="9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 Switching Architecture</a:t>
            </a:r>
          </a:p>
        </p:txBody>
      </p:sp>
      <p:sp>
        <p:nvSpPr>
          <p:cNvPr id="119841" name="Rectangle 214"/>
          <p:cNvSpPr>
            <a:spLocks noChangeArrowheads="1"/>
          </p:cNvSpPr>
          <p:nvPr/>
        </p:nvSpPr>
        <p:spPr bwMode="auto">
          <a:xfrm>
            <a:off x="2343150" y="2792413"/>
            <a:ext cx="17240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Distributed Processing</a:t>
            </a:r>
          </a:p>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Bus Architecture</a:t>
            </a:r>
          </a:p>
        </p:txBody>
      </p:sp>
      <p:sp>
        <p:nvSpPr>
          <p:cNvPr id="119842" name="Rectangle 215"/>
          <p:cNvSpPr>
            <a:spLocks noChangeArrowheads="1"/>
          </p:cNvSpPr>
          <p:nvPr/>
        </p:nvSpPr>
        <p:spPr bwMode="auto">
          <a:xfrm>
            <a:off x="1187450" y="3681413"/>
            <a:ext cx="184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Modularized Interface</a:t>
            </a:r>
          </a:p>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Centralized Forwarding</a:t>
            </a:r>
          </a:p>
        </p:txBody>
      </p:sp>
      <p:sp>
        <p:nvSpPr>
          <p:cNvPr id="119843" name="Rectangle 216"/>
          <p:cNvSpPr>
            <a:spLocks noChangeArrowheads="1"/>
          </p:cNvSpPr>
          <p:nvPr/>
        </p:nvSpPr>
        <p:spPr bwMode="auto">
          <a:xfrm>
            <a:off x="122238" y="4133850"/>
            <a:ext cx="16049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Fixed Interface</a:t>
            </a:r>
          </a:p>
          <a:p>
            <a:pPr algn="r" eaLnBrk="1" hangingPunct="1">
              <a:lnSpc>
                <a:spcPct val="90000"/>
              </a:lnSpc>
              <a:buClr>
                <a:schemeClr val="accent2"/>
              </a:buClr>
              <a:buSzTx/>
              <a:buFont typeface="Symbol" panose="05050102010706020507" pitchFamily="18" charset="2"/>
              <a:buNone/>
            </a:pPr>
            <a:r>
              <a:rPr lang="en-US" altLang="zh-CN" sz="1400" b="1">
                <a:latin typeface="Times New Roman" panose="02020603050405020304" pitchFamily="18" charset="0"/>
                <a:ea typeface="宋体" panose="02010600030101010101" pitchFamily="2" charset="-122"/>
              </a:rPr>
              <a:t>Centralized Forward</a:t>
            </a:r>
          </a:p>
        </p:txBody>
      </p:sp>
      <p:sp>
        <p:nvSpPr>
          <p:cNvPr id="119844" name="Text Box 217"/>
          <p:cNvSpPr txBox="1">
            <a:spLocks noChangeArrowheads="1"/>
          </p:cNvSpPr>
          <p:nvPr/>
        </p:nvSpPr>
        <p:spPr bwMode="auto">
          <a:xfrm>
            <a:off x="4319588" y="4130675"/>
            <a:ext cx="4537075" cy="1800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05000"/>
              </a:lnSpc>
              <a:spcBef>
                <a:spcPct val="0"/>
              </a:spcBef>
              <a:buClr>
                <a:srgbClr val="FFFF99"/>
              </a:buClr>
              <a:buSzPct val="80000"/>
              <a:buFont typeface="Wingdings" panose="05000000000000000000" pitchFamily="2" charset="2"/>
              <a:buNone/>
            </a:pPr>
            <a:r>
              <a:rPr lang="en-US" altLang="zh-CN" sz="1600" b="1">
                <a:latin typeface="Times New Roman" panose="02020603050405020304" pitchFamily="18" charset="0"/>
                <a:ea typeface="黑体" panose="02010609060101010101" pitchFamily="49" charset="-122"/>
              </a:rPr>
              <a:t>As The 5th Generation Router’s Practitioner and Leader, Huawei implement MPLS VPN, QoS, Constrained Multicasting, Security, Painless IPv4 to IPv6 Upgrading among other latest technologies on its NE80 and NE40 Series Router, which already became an important milestone of Backbone Network Equipment Designing</a:t>
            </a:r>
          </a:p>
        </p:txBody>
      </p:sp>
      <p:sp>
        <p:nvSpPr>
          <p:cNvPr id="119845" name="Text Box 218"/>
          <p:cNvSpPr txBox="1">
            <a:spLocks noChangeArrowheads="1"/>
          </p:cNvSpPr>
          <p:nvPr/>
        </p:nvSpPr>
        <p:spPr bwMode="auto">
          <a:xfrm>
            <a:off x="215900" y="114300"/>
            <a:ext cx="88265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CN" sz="2400" b="1">
                <a:solidFill>
                  <a:srgbClr val="FF9966"/>
                </a:solidFill>
                <a:latin typeface="Times New Roman" panose="02020603050405020304" pitchFamily="18" charset="0"/>
                <a:ea typeface="黑体" panose="02010609060101010101" pitchFamily="49" charset="-122"/>
              </a:rPr>
              <a:t>Principle of </a:t>
            </a:r>
            <a:r>
              <a:rPr lang="en-US" altLang="zh-CN" sz="2800" b="1">
                <a:solidFill>
                  <a:schemeClr val="folHlink"/>
                </a:solidFill>
                <a:latin typeface="Times New Roman" panose="02020603050405020304" pitchFamily="18" charset="0"/>
                <a:ea typeface="黑体" panose="02010609060101010101" pitchFamily="49" charset="-122"/>
              </a:rPr>
              <a:t>Huawei</a:t>
            </a:r>
            <a:r>
              <a:rPr lang="en-US" altLang="zh-CN" sz="2400" b="1">
                <a:solidFill>
                  <a:srgbClr val="663300"/>
                </a:solidFill>
                <a:latin typeface="Times New Roman" panose="02020603050405020304" pitchFamily="18" charset="0"/>
                <a:ea typeface="黑体" panose="02010609060101010101" pitchFamily="49" charset="-122"/>
              </a:rPr>
              <a:t> </a:t>
            </a:r>
            <a:r>
              <a:rPr lang="en-US" altLang="zh-CN" sz="2400" b="1">
                <a:solidFill>
                  <a:srgbClr val="FF9966"/>
                </a:solidFill>
                <a:latin typeface="Times New Roman" panose="02020603050405020304" pitchFamily="18" charset="0"/>
                <a:ea typeface="黑体" panose="02010609060101010101" pitchFamily="49" charset="-122"/>
              </a:rPr>
              <a:t>Originated the 5th Generation Router (NE80/40)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additive="base">
                                        <p:cTn id="7" dur="500" fill="hold"/>
                                        <p:tgtEl>
                                          <p:spTgt spid="154626"/>
                                        </p:tgtEl>
                                        <p:attrNameLst>
                                          <p:attrName>ppt_x</p:attrName>
                                        </p:attrNameLst>
                                      </p:cBhvr>
                                      <p:tavLst>
                                        <p:tav tm="0">
                                          <p:val>
                                            <p:strVal val="1+#ppt_w/2"/>
                                          </p:val>
                                        </p:tav>
                                        <p:tav tm="100000">
                                          <p:val>
                                            <p:strVal val="#ppt_x"/>
                                          </p:val>
                                        </p:tav>
                                      </p:tavLst>
                                    </p:anim>
                                    <p:anim calcmode="lin" valueType="num">
                                      <p:cBhvr additive="base">
                                        <p:cTn id="8" dur="500" fill="hold"/>
                                        <p:tgtEl>
                                          <p:spTgt spid="1546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B505E66-8E23-44D4-AF5A-276141DB8D62}" type="slidenum">
              <a:rPr kumimoji="0" lang="zh-TW" altLang="en-US" smtClean="0">
                <a:solidFill>
                  <a:schemeClr val="folHlink"/>
                </a:solidFill>
                <a:latin typeface="Arial" panose="020B0604020202020204" pitchFamily="34" charset="0"/>
              </a:rPr>
              <a:pPr>
                <a:defRPr/>
              </a:pPr>
              <a:t>113</a:t>
            </a:fld>
            <a:endParaRPr kumimoji="0" lang="en-US" altLang="zh-TW" smtClean="0">
              <a:solidFill>
                <a:schemeClr val="folHlink"/>
              </a:solidFill>
              <a:latin typeface="Arial" panose="020B0604020202020204" pitchFamily="34" charset="0"/>
            </a:endParaRPr>
          </a:p>
        </p:txBody>
      </p:sp>
      <p:sp>
        <p:nvSpPr>
          <p:cNvPr id="121859" name="Text Box 2"/>
          <p:cNvSpPr txBox="1">
            <a:spLocks noChangeArrowheads="1"/>
          </p:cNvSpPr>
          <p:nvPr/>
        </p:nvSpPr>
        <p:spPr bwMode="auto">
          <a:xfrm>
            <a:off x="576263" y="169863"/>
            <a:ext cx="85613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CN" sz="2400" b="1">
                <a:solidFill>
                  <a:srgbClr val="FF9966"/>
                </a:solidFill>
                <a:latin typeface="Times New Roman" panose="02020603050405020304" pitchFamily="18" charset="0"/>
                <a:ea typeface="黑体" panose="02010609060101010101" pitchFamily="49" charset="-122"/>
              </a:rPr>
              <a:t>Technical Essentials of 5th Generation Router</a:t>
            </a:r>
          </a:p>
        </p:txBody>
      </p:sp>
      <p:sp>
        <p:nvSpPr>
          <p:cNvPr id="156675" name="Rectangle 3"/>
          <p:cNvSpPr>
            <a:spLocks noChangeArrowheads="1"/>
          </p:cNvSpPr>
          <p:nvPr/>
        </p:nvSpPr>
        <p:spPr bwMode="auto">
          <a:xfrm>
            <a:off x="1195388" y="4713288"/>
            <a:ext cx="7246937" cy="1177925"/>
          </a:xfrm>
          <a:prstGeom prst="rect">
            <a:avLst/>
          </a:prstGeom>
          <a:noFill/>
          <a:ln>
            <a:noFill/>
          </a:ln>
          <a:effectLst/>
          <a:extLst/>
        </p:spPr>
        <p:txBody>
          <a:bodyPr/>
          <a:lstStyle/>
          <a:p>
            <a:pPr marL="342900" indent="-342900" eaLnBrk="1" hangingPunct="1">
              <a:lnSpc>
                <a:spcPct val="120000"/>
              </a:lnSpc>
              <a:spcBef>
                <a:spcPct val="20000"/>
              </a:spcBef>
              <a:buClr>
                <a:schemeClr val="tx1"/>
              </a:buClr>
              <a:buSzPct val="65000"/>
              <a:buFont typeface="Wingdings" pitchFamily="2" charset="2"/>
              <a:buNone/>
              <a:defRPr/>
            </a:pPr>
            <a:r>
              <a:rPr lang="zh-CN" altLang="en-US" sz="2400" b="1" i="1" dirty="0">
                <a:solidFill>
                  <a:srgbClr val="800080"/>
                </a:solidFill>
                <a:effectLst>
                  <a:outerShdw blurRad="38100" dist="38100" dir="2700000" algn="tl">
                    <a:srgbClr val="000000"/>
                  </a:outerShdw>
                </a:effectLst>
              </a:rPr>
              <a:t>     </a:t>
            </a:r>
            <a:r>
              <a:rPr lang="en-US" altLang="zh-CN" sz="2400" b="1" i="1" dirty="0">
                <a:effectLst>
                  <a:outerShdw blurRad="38100" dist="38100" dir="2700000" algn="tl">
                    <a:srgbClr val="000000"/>
                  </a:outerShdw>
                </a:effectLst>
              </a:rPr>
              <a:t>The Combination of Flexibility inherited from CPU, and the High Performance inherited from ASIC</a:t>
            </a:r>
          </a:p>
          <a:p>
            <a:pPr marL="342900" indent="-342900" eaLnBrk="1" hangingPunct="1">
              <a:lnSpc>
                <a:spcPct val="120000"/>
              </a:lnSpc>
              <a:spcBef>
                <a:spcPct val="20000"/>
              </a:spcBef>
              <a:buClr>
                <a:schemeClr val="tx1"/>
              </a:buClr>
              <a:buSzPct val="65000"/>
              <a:buFont typeface="Wingdings" pitchFamily="2" charset="2"/>
              <a:buNone/>
              <a:defRPr/>
            </a:pPr>
            <a:r>
              <a:rPr lang="en-US" altLang="zh-CN" sz="2400" b="1" i="1" dirty="0">
                <a:effectLst>
                  <a:outerShdw blurRad="38100" dist="38100" dir="2700000" algn="tl">
                    <a:srgbClr val="000000"/>
                  </a:outerShdw>
                </a:effectLst>
              </a:rPr>
              <a:t>		--------NP (Network Processor)</a:t>
            </a:r>
          </a:p>
        </p:txBody>
      </p:sp>
      <p:sp>
        <p:nvSpPr>
          <p:cNvPr id="121861" name="Rectangle 4"/>
          <p:cNvSpPr>
            <a:spLocks noChangeArrowheads="1"/>
          </p:cNvSpPr>
          <p:nvPr/>
        </p:nvSpPr>
        <p:spPr bwMode="auto">
          <a:xfrm>
            <a:off x="827088" y="981075"/>
            <a:ext cx="3744912" cy="1616075"/>
          </a:xfrm>
          <a:prstGeom prst="rect">
            <a:avLst/>
          </a:prstGeom>
          <a:gradFill rotWithShape="1">
            <a:gsLst>
              <a:gs pos="0">
                <a:srgbClr val="99CCFF"/>
              </a:gs>
              <a:gs pos="100000">
                <a:srgbClr val="DDEEFF"/>
              </a:gs>
            </a:gsLst>
            <a:lin ang="540000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kumimoji="0" lang="en-US" altLang="zh-CN" sz="2000" u="sng">
                <a:solidFill>
                  <a:schemeClr val="accent2"/>
                </a:solidFill>
                <a:latin typeface="Times New Roman" panose="02020603050405020304" pitchFamily="18" charset="0"/>
                <a:ea typeface="宋体" panose="02010600030101010101" pitchFamily="2" charset="-122"/>
              </a:rPr>
              <a:t>Advantage:</a:t>
            </a:r>
            <a:r>
              <a:rPr kumimoji="0" lang="en-US" altLang="zh-CN" sz="2000">
                <a:solidFill>
                  <a:schemeClr val="accent2"/>
                </a:solidFill>
                <a:latin typeface="Times New Roman" panose="02020603050405020304" pitchFamily="18" charset="0"/>
                <a:ea typeface="宋体" panose="02010600030101010101" pitchFamily="2" charset="-122"/>
              </a:rPr>
              <a:t> Sophisticated, Customized, and Flexible Features, Upgrade by Software easily</a:t>
            </a:r>
          </a:p>
          <a:p>
            <a:pPr eaLnBrk="1" hangingPunct="1">
              <a:spcBef>
                <a:spcPct val="0"/>
              </a:spcBef>
              <a:buClrTx/>
              <a:buSzTx/>
              <a:buFontTx/>
              <a:buNone/>
            </a:pPr>
            <a:r>
              <a:rPr kumimoji="0" lang="en-US" altLang="zh-CN" sz="2000" u="sng">
                <a:solidFill>
                  <a:schemeClr val="accent2"/>
                </a:solidFill>
                <a:latin typeface="Times New Roman" panose="02020603050405020304" pitchFamily="18" charset="0"/>
                <a:ea typeface="宋体" panose="02010600030101010101" pitchFamily="2" charset="-122"/>
              </a:rPr>
              <a:t>Disadvantage:</a:t>
            </a:r>
            <a:r>
              <a:rPr kumimoji="0" lang="en-US" altLang="zh-CN" sz="2000">
                <a:solidFill>
                  <a:schemeClr val="accent2"/>
                </a:solidFill>
                <a:latin typeface="Times New Roman" panose="02020603050405020304" pitchFamily="18" charset="0"/>
                <a:ea typeface="宋体" panose="02010600030101010101" pitchFamily="2" charset="-122"/>
              </a:rPr>
              <a:t> Low Performance, High Cost</a:t>
            </a:r>
          </a:p>
        </p:txBody>
      </p:sp>
      <p:sp>
        <p:nvSpPr>
          <p:cNvPr id="156677" name="Rectangle 5"/>
          <p:cNvSpPr>
            <a:spLocks noChangeArrowheads="1"/>
          </p:cNvSpPr>
          <p:nvPr/>
        </p:nvSpPr>
        <p:spPr bwMode="auto">
          <a:xfrm>
            <a:off x="5219700" y="1089025"/>
            <a:ext cx="3130550" cy="1616075"/>
          </a:xfrm>
          <a:prstGeom prst="rect">
            <a:avLst/>
          </a:prstGeom>
          <a:gradFill rotWithShape="1">
            <a:gsLst>
              <a:gs pos="0">
                <a:srgbClr val="666699"/>
              </a:gs>
              <a:gs pos="100000">
                <a:srgbClr val="666699">
                  <a:gamma/>
                  <a:tint val="20000"/>
                  <a:invGamma/>
                </a:srgbClr>
              </a:gs>
            </a:gsLst>
            <a:lin ang="5400000" scaled="1"/>
          </a:gradFill>
          <a:ln>
            <a:noFill/>
          </a:ln>
          <a:effectLst>
            <a:outerShdw dist="107763" dir="2700000" algn="ctr" rotWithShape="0">
              <a:schemeClr val="bg2">
                <a:alpha val="50000"/>
              </a:schemeClr>
            </a:outerShdw>
          </a:effectLst>
          <a:extLst/>
        </p:spPr>
        <p:txBody>
          <a:bodyPr>
            <a:spAutoFit/>
          </a:bodyPr>
          <a:lstStyle/>
          <a:p>
            <a:pPr eaLnBrk="1" hangingPunct="1">
              <a:buClr>
                <a:schemeClr val="hlink"/>
              </a:buClr>
              <a:buSzPct val="65000"/>
              <a:buFont typeface="Wingdings" pitchFamily="2" charset="2"/>
              <a:buNone/>
              <a:defRPr/>
            </a:pPr>
            <a:r>
              <a:rPr lang="en-US" altLang="zh-CN" sz="2000" u="sng" dirty="0">
                <a:effectLst>
                  <a:outerShdw blurRad="38100" dist="38100" dir="2700000" algn="tl">
                    <a:srgbClr val="000000"/>
                  </a:outerShdw>
                </a:effectLst>
              </a:rPr>
              <a:t>Advantage:</a:t>
            </a:r>
            <a:r>
              <a:rPr lang="en-US" altLang="zh-CN" sz="2000" dirty="0">
                <a:effectLst>
                  <a:outerShdw blurRad="38100" dist="38100" dir="2700000" algn="tl">
                    <a:srgbClr val="000000"/>
                  </a:outerShdw>
                </a:effectLst>
              </a:rPr>
              <a:t> High Performance, Low Cost</a:t>
            </a:r>
          </a:p>
          <a:p>
            <a:pPr eaLnBrk="1" hangingPunct="1">
              <a:buClr>
                <a:schemeClr val="hlink"/>
              </a:buClr>
              <a:buSzPct val="65000"/>
              <a:buFont typeface="Wingdings" pitchFamily="2" charset="2"/>
              <a:buNone/>
              <a:defRPr/>
            </a:pPr>
            <a:r>
              <a:rPr lang="en-US" altLang="zh-CN" sz="2000" u="sng" dirty="0">
                <a:effectLst>
                  <a:outerShdw blurRad="38100" dist="38100" dir="2700000" algn="tl">
                    <a:srgbClr val="000000"/>
                  </a:outerShdw>
                </a:effectLst>
              </a:rPr>
              <a:t>Disadvantage:</a:t>
            </a:r>
            <a:r>
              <a:rPr lang="en-US" altLang="zh-CN" sz="2000" dirty="0">
                <a:effectLst>
                  <a:outerShdw blurRad="38100" dist="38100" dir="2700000" algn="tl">
                    <a:srgbClr val="000000"/>
                  </a:outerShdw>
                </a:effectLst>
              </a:rPr>
              <a:t> Fixed Feature, Limited Upgrade Ability</a:t>
            </a:r>
          </a:p>
        </p:txBody>
      </p:sp>
      <p:sp>
        <p:nvSpPr>
          <p:cNvPr id="121863" name="Oval 6"/>
          <p:cNvSpPr>
            <a:spLocks noChangeArrowheads="1"/>
          </p:cNvSpPr>
          <p:nvPr/>
        </p:nvSpPr>
        <p:spPr bwMode="auto">
          <a:xfrm>
            <a:off x="3671888" y="3824288"/>
            <a:ext cx="2447925" cy="792162"/>
          </a:xfrm>
          <a:prstGeom prst="ellipse">
            <a:avLst/>
          </a:prstGeom>
          <a:gradFill rotWithShape="1">
            <a:gsLst>
              <a:gs pos="0">
                <a:srgbClr val="F0E1FF"/>
              </a:gs>
              <a:gs pos="100000">
                <a:srgbClr val="CC99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kumimoji="0" lang="en-US" altLang="zh-CN" sz="1800" b="1">
                <a:solidFill>
                  <a:srgbClr val="663300"/>
                </a:solidFill>
                <a:latin typeface="Times New Roman" panose="02020603050405020304" pitchFamily="18" charset="0"/>
                <a:ea typeface="宋体" panose="02010600030101010101" pitchFamily="2" charset="-122"/>
              </a:rPr>
              <a:t>NP</a:t>
            </a:r>
          </a:p>
        </p:txBody>
      </p:sp>
      <p:sp>
        <p:nvSpPr>
          <p:cNvPr id="121864" name="Oval 7"/>
          <p:cNvSpPr>
            <a:spLocks noChangeArrowheads="1"/>
          </p:cNvSpPr>
          <p:nvPr/>
        </p:nvSpPr>
        <p:spPr bwMode="auto">
          <a:xfrm>
            <a:off x="1981200" y="2887663"/>
            <a:ext cx="1366838" cy="720725"/>
          </a:xfrm>
          <a:prstGeom prst="ellipse">
            <a:avLst/>
          </a:prstGeom>
          <a:gradFill rotWithShape="1">
            <a:gsLst>
              <a:gs pos="0">
                <a:srgbClr val="CCF5FF"/>
              </a:gs>
              <a:gs pos="100000">
                <a:srgbClr val="00C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r>
              <a:rPr kumimoji="0" lang="en-US" altLang="zh-CN" sz="1800" b="1">
                <a:solidFill>
                  <a:srgbClr val="663300"/>
                </a:solidFill>
                <a:latin typeface="Times New Roman" panose="02020603050405020304" pitchFamily="18" charset="0"/>
                <a:ea typeface="宋体" panose="02010600030101010101" pitchFamily="2" charset="-122"/>
              </a:rPr>
              <a:t>CPU</a:t>
            </a:r>
          </a:p>
        </p:txBody>
      </p:sp>
      <p:sp>
        <p:nvSpPr>
          <p:cNvPr id="156680" name="Oval 8"/>
          <p:cNvSpPr>
            <a:spLocks noChangeArrowheads="1"/>
          </p:cNvSpPr>
          <p:nvPr/>
        </p:nvSpPr>
        <p:spPr bwMode="auto">
          <a:xfrm>
            <a:off x="6229350" y="2887663"/>
            <a:ext cx="1366838" cy="720725"/>
          </a:xfrm>
          <a:prstGeom prst="ellipse">
            <a:avLst/>
          </a:prstGeom>
          <a:gradFill rotWithShape="1">
            <a:gsLst>
              <a:gs pos="0">
                <a:schemeClr val="accent2">
                  <a:gamma/>
                  <a:tint val="20000"/>
                  <a:invGamma/>
                </a:schemeClr>
              </a:gs>
              <a:gs pos="100000">
                <a:schemeClr val="accent2"/>
              </a:gs>
            </a:gsLst>
            <a:path path="shape">
              <a:fillToRect l="50000" t="50000" r="50000" b="50000"/>
            </a:path>
          </a:gradFill>
          <a:ln>
            <a:noFill/>
          </a:ln>
          <a:effectLst/>
          <a:extLst/>
        </p:spPr>
        <p:txBody>
          <a:bodyPr wrap="none" anchor="ctr"/>
          <a:lstStyle/>
          <a:p>
            <a:pPr algn="ctr" eaLnBrk="1" hangingPunct="1">
              <a:defRPr/>
            </a:pPr>
            <a:r>
              <a:rPr kumimoji="0" lang="en-US" altLang="zh-CN" b="1">
                <a:solidFill>
                  <a:srgbClr val="663300"/>
                </a:solidFill>
                <a:latin typeface="Times New Roman" pitchFamily="18" charset="0"/>
                <a:ea typeface="宋体" pitchFamily="2" charset="-122"/>
              </a:rPr>
              <a:t>ASIC</a:t>
            </a:r>
          </a:p>
        </p:txBody>
      </p:sp>
      <p:sp>
        <p:nvSpPr>
          <p:cNvPr id="121866" name="Line 9"/>
          <p:cNvSpPr>
            <a:spLocks noChangeShapeType="1"/>
          </p:cNvSpPr>
          <p:nvPr/>
        </p:nvSpPr>
        <p:spPr bwMode="auto">
          <a:xfrm>
            <a:off x="3494088" y="3248025"/>
            <a:ext cx="2663825" cy="0"/>
          </a:xfrm>
          <a:prstGeom prst="line">
            <a:avLst/>
          </a:prstGeom>
          <a:noFill/>
          <a:ln w="38100">
            <a:solidFill>
              <a:srgbClr val="7800F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1867" name="Line 10"/>
          <p:cNvSpPr>
            <a:spLocks noChangeShapeType="1"/>
          </p:cNvSpPr>
          <p:nvPr/>
        </p:nvSpPr>
        <p:spPr bwMode="auto">
          <a:xfrm>
            <a:off x="4860925" y="3248025"/>
            <a:ext cx="0" cy="431800"/>
          </a:xfrm>
          <a:prstGeom prst="line">
            <a:avLst/>
          </a:prstGeom>
          <a:noFill/>
          <a:ln w="76200">
            <a:solidFill>
              <a:srgbClr val="7800F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投影片編號版面配置區 4"/>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732133E-A0B0-4E3C-948B-CFD4DFEC1354}" type="slidenum">
              <a:rPr kumimoji="0" lang="zh-TW" altLang="en-US" smtClean="0">
                <a:solidFill>
                  <a:schemeClr val="folHlink"/>
                </a:solidFill>
                <a:latin typeface="Arial" panose="020B0604020202020204" pitchFamily="34" charset="0"/>
              </a:rPr>
              <a:pPr>
                <a:defRPr/>
              </a:pPr>
              <a:t>114</a:t>
            </a:fld>
            <a:endParaRPr kumimoji="0" lang="en-US" altLang="zh-TW" smtClean="0">
              <a:solidFill>
                <a:schemeClr val="folHlink"/>
              </a:solidFill>
              <a:latin typeface="Arial" panose="020B0604020202020204" pitchFamily="34" charset="0"/>
            </a:endParaRPr>
          </a:p>
        </p:txBody>
      </p:sp>
      <p:grpSp>
        <p:nvGrpSpPr>
          <p:cNvPr id="122883" name="Group 2"/>
          <p:cNvGrpSpPr>
            <a:grpSpLocks/>
          </p:cNvGrpSpPr>
          <p:nvPr/>
        </p:nvGrpSpPr>
        <p:grpSpPr bwMode="auto">
          <a:xfrm>
            <a:off x="5661025" y="4332288"/>
            <a:ext cx="3406775" cy="1546225"/>
            <a:chOff x="918" y="1441"/>
            <a:chExt cx="2146" cy="974"/>
          </a:xfrm>
        </p:grpSpPr>
        <p:sp>
          <p:nvSpPr>
            <p:cNvPr id="122946" name="Rectangle 3"/>
            <p:cNvSpPr>
              <a:spLocks noChangeArrowheads="1"/>
            </p:cNvSpPr>
            <p:nvPr/>
          </p:nvSpPr>
          <p:spPr bwMode="auto">
            <a:xfrm>
              <a:off x="918" y="1441"/>
              <a:ext cx="2146" cy="974"/>
            </a:xfrm>
            <a:prstGeom prst="rect">
              <a:avLst/>
            </a:prstGeom>
            <a:gradFill rotWithShape="0">
              <a:gsLst>
                <a:gs pos="0">
                  <a:srgbClr val="607EA9"/>
                </a:gs>
                <a:gs pos="50000">
                  <a:srgbClr val="91BEFF"/>
                </a:gs>
                <a:gs pos="100000">
                  <a:srgbClr val="607EA9"/>
                </a:gs>
              </a:gsLst>
              <a:lin ang="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2947" name="Line 4"/>
            <p:cNvSpPr>
              <a:spLocks noChangeShapeType="1"/>
            </p:cNvSpPr>
            <p:nvPr/>
          </p:nvSpPr>
          <p:spPr bwMode="auto">
            <a:xfrm flipV="1">
              <a:off x="1492" y="1764"/>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48" name="Line 5"/>
            <p:cNvSpPr>
              <a:spLocks noChangeShapeType="1"/>
            </p:cNvSpPr>
            <p:nvPr/>
          </p:nvSpPr>
          <p:spPr bwMode="auto">
            <a:xfrm flipV="1">
              <a:off x="2460" y="1780"/>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49" name="Line 6"/>
            <p:cNvSpPr>
              <a:spLocks noChangeShapeType="1"/>
            </p:cNvSpPr>
            <p:nvPr/>
          </p:nvSpPr>
          <p:spPr bwMode="auto">
            <a:xfrm flipV="1">
              <a:off x="1975" y="1780"/>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50" name="Line 7"/>
            <p:cNvSpPr>
              <a:spLocks noChangeShapeType="1"/>
            </p:cNvSpPr>
            <p:nvPr/>
          </p:nvSpPr>
          <p:spPr bwMode="auto">
            <a:xfrm flipH="1" flipV="1">
              <a:off x="2356" y="1787"/>
              <a:ext cx="5" cy="35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51" name="Line 8"/>
            <p:cNvSpPr>
              <a:spLocks noChangeShapeType="1"/>
            </p:cNvSpPr>
            <p:nvPr/>
          </p:nvSpPr>
          <p:spPr bwMode="auto">
            <a:xfrm flipH="1" flipV="1">
              <a:off x="1618" y="1771"/>
              <a:ext cx="5" cy="38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952" name="Rectangle 9"/>
            <p:cNvSpPr>
              <a:spLocks noChangeArrowheads="1"/>
            </p:cNvSpPr>
            <p:nvPr/>
          </p:nvSpPr>
          <p:spPr bwMode="auto">
            <a:xfrm>
              <a:off x="1817" y="1869"/>
              <a:ext cx="365" cy="431"/>
            </a:xfrm>
            <a:prstGeom prst="rect">
              <a:avLst/>
            </a:prstGeom>
            <a:gradFill rotWithShape="0">
              <a:gsLst>
                <a:gs pos="0">
                  <a:srgbClr val="9966FF"/>
                </a:gs>
                <a:gs pos="100000">
                  <a:srgbClr val="472F76"/>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endParaRPr lang="zh-TW" altLang="en-US" sz="2800">
                <a:solidFill>
                  <a:schemeClr val="bg1"/>
                </a:solidFill>
                <a:latin typeface="Times New Roman" panose="02020603050405020304" pitchFamily="18" charset="0"/>
                <a:ea typeface="宋体" panose="02010600030101010101" pitchFamily="2" charset="-122"/>
              </a:endParaRPr>
            </a:p>
          </p:txBody>
        </p:sp>
        <p:grpSp>
          <p:nvGrpSpPr>
            <p:cNvPr id="122953" name="Group 10"/>
            <p:cNvGrpSpPr>
              <a:grpSpLocks/>
            </p:cNvGrpSpPr>
            <p:nvPr/>
          </p:nvGrpSpPr>
          <p:grpSpPr bwMode="auto">
            <a:xfrm>
              <a:off x="987" y="1860"/>
              <a:ext cx="852" cy="220"/>
              <a:chOff x="3297" y="1991"/>
              <a:chExt cx="852" cy="220"/>
            </a:xfrm>
          </p:grpSpPr>
          <p:sp>
            <p:nvSpPr>
              <p:cNvPr id="122993" name="Rectangle 11"/>
              <p:cNvSpPr>
                <a:spLocks noChangeArrowheads="1"/>
              </p:cNvSpPr>
              <p:nvPr/>
            </p:nvSpPr>
            <p:spPr bwMode="auto">
              <a:xfrm>
                <a:off x="3297" y="1991"/>
                <a:ext cx="705" cy="220"/>
              </a:xfrm>
              <a:prstGeom prst="rect">
                <a:avLst/>
              </a:prstGeom>
              <a:gradFill rotWithShape="0">
                <a:gsLst>
                  <a:gs pos="0">
                    <a:srgbClr val="FFFFFF"/>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22994" name="Group 12"/>
              <p:cNvGrpSpPr>
                <a:grpSpLocks/>
              </p:cNvGrpSpPr>
              <p:nvPr/>
            </p:nvGrpSpPr>
            <p:grpSpPr bwMode="auto">
              <a:xfrm>
                <a:off x="3526" y="2012"/>
                <a:ext cx="242" cy="166"/>
                <a:chOff x="3522" y="1935"/>
                <a:chExt cx="358" cy="243"/>
              </a:xfrm>
            </p:grpSpPr>
            <p:sp>
              <p:nvSpPr>
                <p:cNvPr id="122998" name="Freeform 13"/>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99" name="Freeform 14"/>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3000" name="Freeform 15"/>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3001" name="Freeform 16"/>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95" name="Text Box 17"/>
              <p:cNvSpPr txBox="1">
                <a:spLocks noChangeArrowheads="1"/>
              </p:cNvSpPr>
              <p:nvPr/>
            </p:nvSpPr>
            <p:spPr bwMode="auto">
              <a:xfrm>
                <a:off x="3308" y="2035"/>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96" name="Text Box 18"/>
              <p:cNvSpPr txBox="1">
                <a:spLocks noChangeArrowheads="1"/>
              </p:cNvSpPr>
              <p:nvPr/>
            </p:nvSpPr>
            <p:spPr bwMode="auto">
              <a:xfrm>
                <a:off x="3744" y="2043"/>
                <a:ext cx="23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00"/>
                    </a:solidFill>
                    <a:latin typeface="Times New Roman" panose="02020603050405020304" pitchFamily="18" charset="0"/>
                    <a:ea typeface="宋体" panose="02010600030101010101" pitchFamily="2" charset="-122"/>
                  </a:rPr>
                  <a:t>ASIC</a:t>
                </a:r>
              </a:p>
            </p:txBody>
          </p:sp>
          <p:sp>
            <p:nvSpPr>
              <p:cNvPr id="122997" name="AutoShape 19"/>
              <p:cNvSpPr>
                <a:spLocks noChangeArrowheads="1"/>
              </p:cNvSpPr>
              <p:nvPr/>
            </p:nvSpPr>
            <p:spPr bwMode="auto">
              <a:xfrm>
                <a:off x="3980" y="2056"/>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22954" name="Freeform 20"/>
            <p:cNvSpPr>
              <a:spLocks/>
            </p:cNvSpPr>
            <p:nvPr/>
          </p:nvSpPr>
          <p:spPr bwMode="auto">
            <a:xfrm>
              <a:off x="1862" y="2051"/>
              <a:ext cx="283" cy="191"/>
            </a:xfrm>
            <a:custGeom>
              <a:avLst/>
              <a:gdLst>
                <a:gd name="T0" fmla="*/ 2147483646 w 97"/>
                <a:gd name="T1" fmla="*/ 0 h 41"/>
                <a:gd name="T2" fmla="*/ 2147483646 w 97"/>
                <a:gd name="T3" fmla="*/ 2147483646 h 41"/>
                <a:gd name="T4" fmla="*/ 2147483646 w 97"/>
                <a:gd name="T5" fmla="*/ 2147483646 h 41"/>
                <a:gd name="T6" fmla="*/ 2147483646 w 97"/>
                <a:gd name="T7" fmla="*/ 2147483646 h 41"/>
                <a:gd name="T8" fmla="*/ 2147483646 w 97"/>
                <a:gd name="T9" fmla="*/ 2147483646 h 41"/>
                <a:gd name="T10" fmla="*/ 2147483646 w 97"/>
                <a:gd name="T11" fmla="*/ 2147483646 h 41"/>
                <a:gd name="T12" fmla="*/ 2147483646 w 97"/>
                <a:gd name="T13" fmla="*/ 0 h 41"/>
                <a:gd name="T14" fmla="*/ 2147483646 w 97"/>
                <a:gd name="T15" fmla="*/ 2147483646 h 41"/>
                <a:gd name="T16" fmla="*/ 2147483646 w 97"/>
                <a:gd name="T17" fmla="*/ 2147483646 h 41"/>
                <a:gd name="T18" fmla="*/ 2147483646 w 97"/>
                <a:gd name="T19" fmla="*/ 2147483646 h 41"/>
                <a:gd name="T20" fmla="*/ 2147483646 w 97"/>
                <a:gd name="T21" fmla="*/ 2147483646 h 41"/>
                <a:gd name="T22" fmla="*/ 2147483646 w 97"/>
                <a:gd name="T23" fmla="*/ 2147483646 h 41"/>
                <a:gd name="T24" fmla="*/ 2147483646 w 97"/>
                <a:gd name="T25" fmla="*/ 2147483646 h 41"/>
                <a:gd name="T26" fmla="*/ 2147483646 w 97"/>
                <a:gd name="T27" fmla="*/ 2147483646 h 41"/>
                <a:gd name="T28" fmla="*/ 2147483646 w 97"/>
                <a:gd name="T29" fmla="*/ 2147483646 h 41"/>
                <a:gd name="T30" fmla="*/ 2147483646 w 97"/>
                <a:gd name="T31" fmla="*/ 2147483646 h 41"/>
                <a:gd name="T32" fmla="*/ 2147483646 w 97"/>
                <a:gd name="T33" fmla="*/ 2147483646 h 41"/>
                <a:gd name="T34" fmla="*/ 2147483646 w 97"/>
                <a:gd name="T35" fmla="*/ 2147483646 h 41"/>
                <a:gd name="T36" fmla="*/ 2147483646 w 97"/>
                <a:gd name="T37" fmla="*/ 2147483646 h 41"/>
                <a:gd name="T38" fmla="*/ 2147483646 w 97"/>
                <a:gd name="T39" fmla="*/ 2147483646 h 41"/>
                <a:gd name="T40" fmla="*/ 2147483646 w 97"/>
                <a:gd name="T41" fmla="*/ 2147483646 h 41"/>
                <a:gd name="T42" fmla="*/ 2147483646 w 97"/>
                <a:gd name="T43" fmla="*/ 2147483646 h 41"/>
                <a:gd name="T44" fmla="*/ 2147483646 w 97"/>
                <a:gd name="T45" fmla="*/ 2147483646 h 41"/>
                <a:gd name="T46" fmla="*/ 0 w 97"/>
                <a:gd name="T47" fmla="*/ 2147483646 h 41"/>
                <a:gd name="T48" fmla="*/ 2147483646 w 97"/>
                <a:gd name="T49" fmla="*/ 2147483646 h 41"/>
                <a:gd name="T50" fmla="*/ 2147483646 w 97"/>
                <a:gd name="T51" fmla="*/ 2147483646 h 41"/>
                <a:gd name="T52" fmla="*/ 2147483646 w 97"/>
                <a:gd name="T53" fmla="*/ 2147483646 h 41"/>
                <a:gd name="T54" fmla="*/ 2147483646 w 97"/>
                <a:gd name="T55" fmla="*/ 2147483646 h 41"/>
                <a:gd name="T56" fmla="*/ 2147483646 w 97"/>
                <a:gd name="T57" fmla="*/ 2147483646 h 41"/>
                <a:gd name="T58" fmla="*/ 2147483646 w 97"/>
                <a:gd name="T59" fmla="*/ 2147483646 h 41"/>
                <a:gd name="T60" fmla="*/ 2147483646 w 97"/>
                <a:gd name="T61" fmla="*/ 2147483646 h 41"/>
                <a:gd name="T62" fmla="*/ 0 w 97"/>
                <a:gd name="T63" fmla="*/ 2147483646 h 41"/>
                <a:gd name="T64" fmla="*/ 2147483646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55" name="Text Box 21"/>
            <p:cNvSpPr txBox="1">
              <a:spLocks noChangeArrowheads="1"/>
            </p:cNvSpPr>
            <p:nvPr/>
          </p:nvSpPr>
          <p:spPr bwMode="auto">
            <a:xfrm>
              <a:off x="1907" y="1919"/>
              <a:ext cx="18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latin typeface="Times New Roman" panose="02020603050405020304" pitchFamily="18" charset="0"/>
                  <a:ea typeface="宋体" panose="02010600030101010101" pitchFamily="2" charset="-122"/>
                </a:rPr>
                <a:t>NET</a:t>
              </a:r>
            </a:p>
          </p:txBody>
        </p:sp>
        <p:grpSp>
          <p:nvGrpSpPr>
            <p:cNvPr id="122956" name="Group 22"/>
            <p:cNvGrpSpPr>
              <a:grpSpLocks/>
            </p:cNvGrpSpPr>
            <p:nvPr/>
          </p:nvGrpSpPr>
          <p:grpSpPr bwMode="auto">
            <a:xfrm>
              <a:off x="987" y="2138"/>
              <a:ext cx="852" cy="220"/>
              <a:chOff x="3305" y="2245"/>
              <a:chExt cx="852" cy="220"/>
            </a:xfrm>
          </p:grpSpPr>
          <p:sp>
            <p:nvSpPr>
              <p:cNvPr id="122984" name="Rectangle 23"/>
              <p:cNvSpPr>
                <a:spLocks noChangeArrowheads="1"/>
              </p:cNvSpPr>
              <p:nvPr/>
            </p:nvSpPr>
            <p:spPr bwMode="auto">
              <a:xfrm>
                <a:off x="3305" y="2245"/>
                <a:ext cx="705" cy="220"/>
              </a:xfrm>
              <a:prstGeom prst="rect">
                <a:avLst/>
              </a:prstGeom>
              <a:gradFill rotWithShape="0">
                <a:gsLst>
                  <a:gs pos="0">
                    <a:srgbClr val="FFFFFF"/>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22985" name="Group 24"/>
              <p:cNvGrpSpPr>
                <a:grpSpLocks/>
              </p:cNvGrpSpPr>
              <p:nvPr/>
            </p:nvGrpSpPr>
            <p:grpSpPr bwMode="auto">
              <a:xfrm>
                <a:off x="3534" y="2258"/>
                <a:ext cx="242" cy="166"/>
                <a:chOff x="3522" y="1935"/>
                <a:chExt cx="358" cy="243"/>
              </a:xfrm>
            </p:grpSpPr>
            <p:sp>
              <p:nvSpPr>
                <p:cNvPr id="122989" name="Freeform 25"/>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90" name="Freeform 26"/>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91" name="Freeform 27"/>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92" name="Freeform 28"/>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86" name="Text Box 29"/>
              <p:cNvSpPr txBox="1">
                <a:spLocks noChangeArrowheads="1"/>
              </p:cNvSpPr>
              <p:nvPr/>
            </p:nvSpPr>
            <p:spPr bwMode="auto">
              <a:xfrm>
                <a:off x="3316" y="2281"/>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87" name="Text Box 30"/>
              <p:cNvSpPr txBox="1">
                <a:spLocks noChangeArrowheads="1"/>
              </p:cNvSpPr>
              <p:nvPr/>
            </p:nvSpPr>
            <p:spPr bwMode="auto">
              <a:xfrm>
                <a:off x="3752" y="2289"/>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00"/>
                    </a:solidFill>
                    <a:latin typeface="Times New Roman" panose="02020603050405020304" pitchFamily="18" charset="0"/>
                    <a:ea typeface="宋体" panose="02010600030101010101" pitchFamily="2" charset="-122"/>
                  </a:rPr>
                  <a:t>ASIC</a:t>
                </a:r>
              </a:p>
            </p:txBody>
          </p:sp>
          <p:sp>
            <p:nvSpPr>
              <p:cNvPr id="122988" name="AutoShape 31"/>
              <p:cNvSpPr>
                <a:spLocks noChangeArrowheads="1"/>
              </p:cNvSpPr>
              <p:nvPr/>
            </p:nvSpPr>
            <p:spPr bwMode="auto">
              <a:xfrm>
                <a:off x="3988" y="2302"/>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22957" name="Group 32"/>
            <p:cNvGrpSpPr>
              <a:grpSpLocks/>
            </p:cNvGrpSpPr>
            <p:nvPr/>
          </p:nvGrpSpPr>
          <p:grpSpPr bwMode="auto">
            <a:xfrm>
              <a:off x="2153" y="1876"/>
              <a:ext cx="844" cy="220"/>
              <a:chOff x="4479" y="2015"/>
              <a:chExt cx="844" cy="220"/>
            </a:xfrm>
          </p:grpSpPr>
          <p:sp>
            <p:nvSpPr>
              <p:cNvPr id="122975" name="Rectangle 33"/>
              <p:cNvSpPr>
                <a:spLocks noChangeArrowheads="1"/>
              </p:cNvSpPr>
              <p:nvPr/>
            </p:nvSpPr>
            <p:spPr bwMode="auto">
              <a:xfrm>
                <a:off x="4618" y="2015"/>
                <a:ext cx="705" cy="220"/>
              </a:xfrm>
              <a:prstGeom prst="rect">
                <a:avLst/>
              </a:prstGeom>
              <a:gradFill rotWithShape="0">
                <a:gsLst>
                  <a:gs pos="0">
                    <a:srgbClr val="6600CC"/>
                  </a:gs>
                  <a:gs pos="100000">
                    <a:srgbClr val="FFFF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22976" name="Text Box 34"/>
              <p:cNvSpPr txBox="1">
                <a:spLocks noChangeArrowheads="1"/>
              </p:cNvSpPr>
              <p:nvPr/>
            </p:nvSpPr>
            <p:spPr bwMode="auto">
              <a:xfrm>
                <a:off x="4650" y="2051"/>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00"/>
                    </a:solidFill>
                    <a:latin typeface="Times New Roman" panose="02020603050405020304" pitchFamily="18" charset="0"/>
                    <a:ea typeface="宋体" panose="02010600030101010101" pitchFamily="2" charset="-122"/>
                  </a:rPr>
                  <a:t>ASIC</a:t>
                </a:r>
              </a:p>
            </p:txBody>
          </p:sp>
          <p:grpSp>
            <p:nvGrpSpPr>
              <p:cNvPr id="122977" name="Group 35"/>
              <p:cNvGrpSpPr>
                <a:grpSpLocks/>
              </p:cNvGrpSpPr>
              <p:nvPr/>
            </p:nvGrpSpPr>
            <p:grpSpPr bwMode="auto">
              <a:xfrm>
                <a:off x="4837" y="2036"/>
                <a:ext cx="242" cy="166"/>
                <a:chOff x="3522" y="1935"/>
                <a:chExt cx="358" cy="243"/>
              </a:xfrm>
            </p:grpSpPr>
            <p:sp>
              <p:nvSpPr>
                <p:cNvPr id="122980" name="Freeform 36"/>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81" name="Freeform 37"/>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82" name="Freeform 38"/>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83" name="Freeform 39"/>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78" name="Text Box 40"/>
              <p:cNvSpPr txBox="1">
                <a:spLocks noChangeArrowheads="1"/>
              </p:cNvSpPr>
              <p:nvPr/>
            </p:nvSpPr>
            <p:spPr bwMode="auto">
              <a:xfrm>
                <a:off x="5081" y="2059"/>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79" name="AutoShape 41"/>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22958" name="Group 42"/>
            <p:cNvGrpSpPr>
              <a:grpSpLocks/>
            </p:cNvGrpSpPr>
            <p:nvPr/>
          </p:nvGrpSpPr>
          <p:grpSpPr bwMode="auto">
            <a:xfrm>
              <a:off x="2153" y="2139"/>
              <a:ext cx="844" cy="220"/>
              <a:chOff x="4479" y="2015"/>
              <a:chExt cx="844" cy="220"/>
            </a:xfrm>
          </p:grpSpPr>
          <p:sp>
            <p:nvSpPr>
              <p:cNvPr id="122966" name="Rectangle 43"/>
              <p:cNvSpPr>
                <a:spLocks noChangeArrowheads="1"/>
              </p:cNvSpPr>
              <p:nvPr/>
            </p:nvSpPr>
            <p:spPr bwMode="auto">
              <a:xfrm>
                <a:off x="4618" y="2015"/>
                <a:ext cx="705" cy="220"/>
              </a:xfrm>
              <a:prstGeom prst="rect">
                <a:avLst/>
              </a:prstGeom>
              <a:gradFill rotWithShape="0">
                <a:gsLst>
                  <a:gs pos="0">
                    <a:srgbClr val="6600CC"/>
                  </a:gs>
                  <a:gs pos="100000">
                    <a:srgbClr val="FFFF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22967" name="Text Box 44"/>
              <p:cNvSpPr txBox="1">
                <a:spLocks noChangeArrowheads="1"/>
              </p:cNvSpPr>
              <p:nvPr/>
            </p:nvSpPr>
            <p:spPr bwMode="auto">
              <a:xfrm>
                <a:off x="4650" y="2051"/>
                <a:ext cx="23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00"/>
                    </a:solidFill>
                    <a:latin typeface="Times New Roman" panose="02020603050405020304" pitchFamily="18" charset="0"/>
                    <a:ea typeface="宋体" panose="02010600030101010101" pitchFamily="2" charset="-122"/>
                  </a:rPr>
                  <a:t>ASIC</a:t>
                </a:r>
              </a:p>
            </p:txBody>
          </p:sp>
          <p:grpSp>
            <p:nvGrpSpPr>
              <p:cNvPr id="122968" name="Group 45"/>
              <p:cNvGrpSpPr>
                <a:grpSpLocks/>
              </p:cNvGrpSpPr>
              <p:nvPr/>
            </p:nvGrpSpPr>
            <p:grpSpPr bwMode="auto">
              <a:xfrm>
                <a:off x="4837" y="2036"/>
                <a:ext cx="242" cy="166"/>
                <a:chOff x="3522" y="1935"/>
                <a:chExt cx="358" cy="243"/>
              </a:xfrm>
            </p:grpSpPr>
            <p:sp>
              <p:nvSpPr>
                <p:cNvPr id="122971" name="Freeform 46"/>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72" name="Freeform 47"/>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73" name="Freeform 48"/>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74" name="Freeform 49"/>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69" name="Text Box 50"/>
              <p:cNvSpPr txBox="1">
                <a:spLocks noChangeArrowheads="1"/>
              </p:cNvSpPr>
              <p:nvPr/>
            </p:nvSpPr>
            <p:spPr bwMode="auto">
              <a:xfrm>
                <a:off x="5081" y="2059"/>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70" name="AutoShape 51"/>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22959" name="Rectangle 52"/>
            <p:cNvSpPr>
              <a:spLocks noChangeArrowheads="1"/>
            </p:cNvSpPr>
            <p:nvPr/>
          </p:nvSpPr>
          <p:spPr bwMode="auto">
            <a:xfrm>
              <a:off x="1433" y="1517"/>
              <a:ext cx="1075"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22960" name="Group 53"/>
            <p:cNvGrpSpPr>
              <a:grpSpLocks/>
            </p:cNvGrpSpPr>
            <p:nvPr/>
          </p:nvGrpSpPr>
          <p:grpSpPr bwMode="auto">
            <a:xfrm>
              <a:off x="1844" y="1637"/>
              <a:ext cx="288" cy="125"/>
              <a:chOff x="2785" y="1154"/>
              <a:chExt cx="526" cy="363"/>
            </a:xfrm>
          </p:grpSpPr>
          <p:sp>
            <p:nvSpPr>
              <p:cNvPr id="122962" name="Freeform 54"/>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63" name="Freeform 55"/>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64" name="Freeform 56"/>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65" name="Freeform 57"/>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61" name="Text Box 58"/>
            <p:cNvSpPr txBox="1">
              <a:spLocks noChangeArrowheads="1"/>
            </p:cNvSpPr>
            <p:nvPr/>
          </p:nvSpPr>
          <p:spPr bwMode="auto">
            <a:xfrm>
              <a:off x="1859" y="1507"/>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grpSp>
        <p:nvGrpSpPr>
          <p:cNvPr id="122884" name="Group 59"/>
          <p:cNvGrpSpPr>
            <a:grpSpLocks/>
          </p:cNvGrpSpPr>
          <p:nvPr/>
        </p:nvGrpSpPr>
        <p:grpSpPr bwMode="auto">
          <a:xfrm>
            <a:off x="5665788" y="749300"/>
            <a:ext cx="3406775" cy="1546225"/>
            <a:chOff x="3245" y="1596"/>
            <a:chExt cx="2146" cy="974"/>
          </a:xfrm>
        </p:grpSpPr>
        <p:sp>
          <p:nvSpPr>
            <p:cNvPr id="122890" name="Rectangle 60"/>
            <p:cNvSpPr>
              <a:spLocks noChangeArrowheads="1"/>
            </p:cNvSpPr>
            <p:nvPr/>
          </p:nvSpPr>
          <p:spPr bwMode="auto">
            <a:xfrm>
              <a:off x="3245" y="1596"/>
              <a:ext cx="2146" cy="974"/>
            </a:xfrm>
            <a:prstGeom prst="rect">
              <a:avLst/>
            </a:prstGeom>
            <a:gradFill rotWithShape="0">
              <a:gsLst>
                <a:gs pos="0">
                  <a:srgbClr val="002F76"/>
                </a:gs>
                <a:gs pos="50000">
                  <a:srgbClr val="0066FF"/>
                </a:gs>
                <a:gs pos="100000">
                  <a:srgbClr val="002F76"/>
                </a:gs>
              </a:gsLst>
              <a:lin ang="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2891" name="Line 61"/>
            <p:cNvSpPr>
              <a:spLocks noChangeShapeType="1"/>
            </p:cNvSpPr>
            <p:nvPr/>
          </p:nvSpPr>
          <p:spPr bwMode="auto">
            <a:xfrm flipV="1">
              <a:off x="3810" y="1895"/>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2" name="Line 62"/>
            <p:cNvSpPr>
              <a:spLocks noChangeShapeType="1"/>
            </p:cNvSpPr>
            <p:nvPr/>
          </p:nvSpPr>
          <p:spPr bwMode="auto">
            <a:xfrm flipV="1">
              <a:off x="4778" y="1911"/>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3" name="Line 63"/>
            <p:cNvSpPr>
              <a:spLocks noChangeShapeType="1"/>
            </p:cNvSpPr>
            <p:nvPr/>
          </p:nvSpPr>
          <p:spPr bwMode="auto">
            <a:xfrm flipV="1">
              <a:off x="4293" y="1911"/>
              <a:ext cx="11" cy="92"/>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4" name="Line 64"/>
            <p:cNvSpPr>
              <a:spLocks noChangeShapeType="1"/>
            </p:cNvSpPr>
            <p:nvPr/>
          </p:nvSpPr>
          <p:spPr bwMode="auto">
            <a:xfrm flipH="1" flipV="1">
              <a:off x="4674" y="1918"/>
              <a:ext cx="5" cy="35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5" name="Line 65"/>
            <p:cNvSpPr>
              <a:spLocks noChangeShapeType="1"/>
            </p:cNvSpPr>
            <p:nvPr/>
          </p:nvSpPr>
          <p:spPr bwMode="auto">
            <a:xfrm flipH="1" flipV="1">
              <a:off x="3936" y="1902"/>
              <a:ext cx="5" cy="384"/>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zh-TW" altLang="en-US"/>
            </a:p>
          </p:txBody>
        </p:sp>
        <p:sp>
          <p:nvSpPr>
            <p:cNvPr id="122896" name="Rectangle 66"/>
            <p:cNvSpPr>
              <a:spLocks noChangeArrowheads="1"/>
            </p:cNvSpPr>
            <p:nvPr/>
          </p:nvSpPr>
          <p:spPr bwMode="auto">
            <a:xfrm>
              <a:off x="4135" y="2000"/>
              <a:ext cx="365" cy="431"/>
            </a:xfrm>
            <a:prstGeom prst="rect">
              <a:avLst/>
            </a:prstGeom>
            <a:gradFill rotWithShape="0">
              <a:gsLst>
                <a:gs pos="0">
                  <a:srgbClr val="9966FF"/>
                </a:gs>
                <a:gs pos="100000">
                  <a:srgbClr val="472F76"/>
                </a:gs>
              </a:gsLst>
              <a:path path="shape">
                <a:fillToRect l="50000" t="50000" r="50000" b="50000"/>
              </a:path>
            </a:gradFill>
            <a:ln w="9525">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0"/>
                </a:spcBef>
                <a:buClrTx/>
                <a:buSzTx/>
                <a:buFontTx/>
                <a:buNone/>
              </a:pPr>
              <a:endParaRPr lang="zh-TW" altLang="en-US" sz="2800">
                <a:solidFill>
                  <a:schemeClr val="bg1"/>
                </a:solidFill>
                <a:latin typeface="Times New Roman" panose="02020603050405020304" pitchFamily="18" charset="0"/>
                <a:ea typeface="宋体" panose="02010600030101010101" pitchFamily="2" charset="-122"/>
              </a:endParaRPr>
            </a:p>
          </p:txBody>
        </p:sp>
        <p:grpSp>
          <p:nvGrpSpPr>
            <p:cNvPr id="122897" name="Group 67"/>
            <p:cNvGrpSpPr>
              <a:grpSpLocks/>
            </p:cNvGrpSpPr>
            <p:nvPr/>
          </p:nvGrpSpPr>
          <p:grpSpPr bwMode="auto">
            <a:xfrm>
              <a:off x="3305" y="1991"/>
              <a:ext cx="852" cy="220"/>
              <a:chOff x="3297" y="1991"/>
              <a:chExt cx="852" cy="220"/>
            </a:xfrm>
          </p:grpSpPr>
          <p:sp>
            <p:nvSpPr>
              <p:cNvPr id="122937" name="Rectangle 68"/>
              <p:cNvSpPr>
                <a:spLocks noChangeArrowheads="1"/>
              </p:cNvSpPr>
              <p:nvPr/>
            </p:nvSpPr>
            <p:spPr bwMode="auto">
              <a:xfrm>
                <a:off x="3297" y="1991"/>
                <a:ext cx="705" cy="220"/>
              </a:xfrm>
              <a:prstGeom prst="rect">
                <a:avLst/>
              </a:prstGeom>
              <a:gradFill rotWithShape="0">
                <a:gsLst>
                  <a:gs pos="0">
                    <a:srgbClr val="FFFFFF"/>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22938" name="Group 69"/>
              <p:cNvGrpSpPr>
                <a:grpSpLocks/>
              </p:cNvGrpSpPr>
              <p:nvPr/>
            </p:nvGrpSpPr>
            <p:grpSpPr bwMode="auto">
              <a:xfrm>
                <a:off x="3526" y="2012"/>
                <a:ext cx="242" cy="166"/>
                <a:chOff x="3522" y="1935"/>
                <a:chExt cx="358" cy="243"/>
              </a:xfrm>
            </p:grpSpPr>
            <p:sp>
              <p:nvSpPr>
                <p:cNvPr id="122942" name="Freeform 70"/>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43" name="Freeform 71"/>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44" name="Freeform 72"/>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45" name="Freeform 73"/>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39" name="Text Box 74"/>
              <p:cNvSpPr txBox="1">
                <a:spLocks noChangeArrowheads="1"/>
              </p:cNvSpPr>
              <p:nvPr/>
            </p:nvSpPr>
            <p:spPr bwMode="auto">
              <a:xfrm>
                <a:off x="3308" y="2035"/>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40" name="Text Box 75"/>
              <p:cNvSpPr txBox="1">
                <a:spLocks noChangeArrowheads="1"/>
              </p:cNvSpPr>
              <p:nvPr/>
            </p:nvSpPr>
            <p:spPr bwMode="auto">
              <a:xfrm>
                <a:off x="3795" y="2043"/>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sp>
            <p:nvSpPr>
              <p:cNvPr id="122941" name="AutoShape 76"/>
              <p:cNvSpPr>
                <a:spLocks noChangeArrowheads="1"/>
              </p:cNvSpPr>
              <p:nvPr/>
            </p:nvSpPr>
            <p:spPr bwMode="auto">
              <a:xfrm>
                <a:off x="3980" y="2056"/>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22898" name="Freeform 77"/>
            <p:cNvSpPr>
              <a:spLocks/>
            </p:cNvSpPr>
            <p:nvPr/>
          </p:nvSpPr>
          <p:spPr bwMode="auto">
            <a:xfrm>
              <a:off x="4180" y="2182"/>
              <a:ext cx="283" cy="191"/>
            </a:xfrm>
            <a:custGeom>
              <a:avLst/>
              <a:gdLst>
                <a:gd name="T0" fmla="*/ 2147483646 w 97"/>
                <a:gd name="T1" fmla="*/ 0 h 41"/>
                <a:gd name="T2" fmla="*/ 2147483646 w 97"/>
                <a:gd name="T3" fmla="*/ 2147483646 h 41"/>
                <a:gd name="T4" fmla="*/ 2147483646 w 97"/>
                <a:gd name="T5" fmla="*/ 2147483646 h 41"/>
                <a:gd name="T6" fmla="*/ 2147483646 w 97"/>
                <a:gd name="T7" fmla="*/ 2147483646 h 41"/>
                <a:gd name="T8" fmla="*/ 2147483646 w 97"/>
                <a:gd name="T9" fmla="*/ 2147483646 h 41"/>
                <a:gd name="T10" fmla="*/ 2147483646 w 97"/>
                <a:gd name="T11" fmla="*/ 2147483646 h 41"/>
                <a:gd name="T12" fmla="*/ 2147483646 w 97"/>
                <a:gd name="T13" fmla="*/ 0 h 41"/>
                <a:gd name="T14" fmla="*/ 2147483646 w 97"/>
                <a:gd name="T15" fmla="*/ 2147483646 h 41"/>
                <a:gd name="T16" fmla="*/ 2147483646 w 97"/>
                <a:gd name="T17" fmla="*/ 2147483646 h 41"/>
                <a:gd name="T18" fmla="*/ 2147483646 w 97"/>
                <a:gd name="T19" fmla="*/ 2147483646 h 41"/>
                <a:gd name="T20" fmla="*/ 2147483646 w 97"/>
                <a:gd name="T21" fmla="*/ 2147483646 h 41"/>
                <a:gd name="T22" fmla="*/ 2147483646 w 97"/>
                <a:gd name="T23" fmla="*/ 2147483646 h 41"/>
                <a:gd name="T24" fmla="*/ 2147483646 w 97"/>
                <a:gd name="T25" fmla="*/ 2147483646 h 41"/>
                <a:gd name="T26" fmla="*/ 2147483646 w 97"/>
                <a:gd name="T27" fmla="*/ 2147483646 h 41"/>
                <a:gd name="T28" fmla="*/ 2147483646 w 97"/>
                <a:gd name="T29" fmla="*/ 2147483646 h 41"/>
                <a:gd name="T30" fmla="*/ 2147483646 w 97"/>
                <a:gd name="T31" fmla="*/ 2147483646 h 41"/>
                <a:gd name="T32" fmla="*/ 2147483646 w 97"/>
                <a:gd name="T33" fmla="*/ 2147483646 h 41"/>
                <a:gd name="T34" fmla="*/ 2147483646 w 97"/>
                <a:gd name="T35" fmla="*/ 2147483646 h 41"/>
                <a:gd name="T36" fmla="*/ 2147483646 w 97"/>
                <a:gd name="T37" fmla="*/ 2147483646 h 41"/>
                <a:gd name="T38" fmla="*/ 2147483646 w 97"/>
                <a:gd name="T39" fmla="*/ 2147483646 h 41"/>
                <a:gd name="T40" fmla="*/ 2147483646 w 97"/>
                <a:gd name="T41" fmla="*/ 2147483646 h 41"/>
                <a:gd name="T42" fmla="*/ 2147483646 w 97"/>
                <a:gd name="T43" fmla="*/ 2147483646 h 41"/>
                <a:gd name="T44" fmla="*/ 2147483646 w 97"/>
                <a:gd name="T45" fmla="*/ 2147483646 h 41"/>
                <a:gd name="T46" fmla="*/ 0 w 97"/>
                <a:gd name="T47" fmla="*/ 2147483646 h 41"/>
                <a:gd name="T48" fmla="*/ 2147483646 w 97"/>
                <a:gd name="T49" fmla="*/ 2147483646 h 41"/>
                <a:gd name="T50" fmla="*/ 2147483646 w 97"/>
                <a:gd name="T51" fmla="*/ 2147483646 h 41"/>
                <a:gd name="T52" fmla="*/ 2147483646 w 97"/>
                <a:gd name="T53" fmla="*/ 2147483646 h 41"/>
                <a:gd name="T54" fmla="*/ 2147483646 w 97"/>
                <a:gd name="T55" fmla="*/ 2147483646 h 41"/>
                <a:gd name="T56" fmla="*/ 2147483646 w 97"/>
                <a:gd name="T57" fmla="*/ 2147483646 h 41"/>
                <a:gd name="T58" fmla="*/ 2147483646 w 97"/>
                <a:gd name="T59" fmla="*/ 2147483646 h 41"/>
                <a:gd name="T60" fmla="*/ 2147483646 w 97"/>
                <a:gd name="T61" fmla="*/ 2147483646 h 41"/>
                <a:gd name="T62" fmla="*/ 0 w 97"/>
                <a:gd name="T63" fmla="*/ 2147483646 h 41"/>
                <a:gd name="T64" fmla="*/ 2147483646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gradFill rotWithShape="0">
              <a:gsLst>
                <a:gs pos="0">
                  <a:srgbClr val="EFBD59"/>
                </a:gs>
                <a:gs pos="50000">
                  <a:srgbClr val="FBEFD8"/>
                </a:gs>
                <a:gs pos="100000">
                  <a:srgbClr val="EFBD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899" name="Text Box 78"/>
            <p:cNvSpPr txBox="1">
              <a:spLocks noChangeArrowheads="1"/>
            </p:cNvSpPr>
            <p:nvPr/>
          </p:nvSpPr>
          <p:spPr bwMode="auto">
            <a:xfrm>
              <a:off x="4226" y="2050"/>
              <a:ext cx="187"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latin typeface="Times New Roman" panose="02020603050405020304" pitchFamily="18" charset="0"/>
                  <a:ea typeface="宋体" panose="02010600030101010101" pitchFamily="2" charset="-122"/>
                </a:rPr>
                <a:t>NET</a:t>
              </a:r>
            </a:p>
          </p:txBody>
        </p:sp>
        <p:grpSp>
          <p:nvGrpSpPr>
            <p:cNvPr id="122900" name="Group 79"/>
            <p:cNvGrpSpPr>
              <a:grpSpLocks/>
            </p:cNvGrpSpPr>
            <p:nvPr/>
          </p:nvGrpSpPr>
          <p:grpSpPr bwMode="auto">
            <a:xfrm>
              <a:off x="3305" y="2269"/>
              <a:ext cx="880" cy="220"/>
              <a:chOff x="3305" y="2245"/>
              <a:chExt cx="852" cy="220"/>
            </a:xfrm>
          </p:grpSpPr>
          <p:sp>
            <p:nvSpPr>
              <p:cNvPr id="122928" name="Rectangle 80"/>
              <p:cNvSpPr>
                <a:spLocks noChangeArrowheads="1"/>
              </p:cNvSpPr>
              <p:nvPr/>
            </p:nvSpPr>
            <p:spPr bwMode="auto">
              <a:xfrm>
                <a:off x="3305" y="2245"/>
                <a:ext cx="705" cy="220"/>
              </a:xfrm>
              <a:prstGeom prst="rect">
                <a:avLst/>
              </a:prstGeom>
              <a:gradFill rotWithShape="0">
                <a:gsLst>
                  <a:gs pos="0">
                    <a:srgbClr val="FFFFFF"/>
                  </a:gs>
                  <a:gs pos="100000">
                    <a:srgbClr val="6600CC"/>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grpSp>
            <p:nvGrpSpPr>
              <p:cNvPr id="122929" name="Group 81"/>
              <p:cNvGrpSpPr>
                <a:grpSpLocks/>
              </p:cNvGrpSpPr>
              <p:nvPr/>
            </p:nvGrpSpPr>
            <p:grpSpPr bwMode="auto">
              <a:xfrm>
                <a:off x="3534" y="2258"/>
                <a:ext cx="242" cy="166"/>
                <a:chOff x="3522" y="1935"/>
                <a:chExt cx="358" cy="243"/>
              </a:xfrm>
            </p:grpSpPr>
            <p:sp>
              <p:nvSpPr>
                <p:cNvPr id="122933" name="Freeform 82"/>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34" name="Freeform 83"/>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35" name="Freeform 84"/>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36" name="Freeform 85"/>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30" name="Text Box 86"/>
              <p:cNvSpPr txBox="1">
                <a:spLocks noChangeArrowheads="1"/>
              </p:cNvSpPr>
              <p:nvPr/>
            </p:nvSpPr>
            <p:spPr bwMode="auto">
              <a:xfrm>
                <a:off x="3319" y="2281"/>
                <a:ext cx="20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31" name="Text Box 87"/>
              <p:cNvSpPr txBox="1">
                <a:spLocks noChangeArrowheads="1"/>
              </p:cNvSpPr>
              <p:nvPr/>
            </p:nvSpPr>
            <p:spPr bwMode="auto">
              <a:xfrm>
                <a:off x="3787" y="2289"/>
                <a:ext cx="1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sp>
            <p:nvSpPr>
              <p:cNvPr id="122932" name="AutoShape 88"/>
              <p:cNvSpPr>
                <a:spLocks noChangeArrowheads="1"/>
              </p:cNvSpPr>
              <p:nvPr/>
            </p:nvSpPr>
            <p:spPr bwMode="auto">
              <a:xfrm>
                <a:off x="3988" y="2302"/>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22901" name="Group 89"/>
            <p:cNvGrpSpPr>
              <a:grpSpLocks/>
            </p:cNvGrpSpPr>
            <p:nvPr/>
          </p:nvGrpSpPr>
          <p:grpSpPr bwMode="auto">
            <a:xfrm>
              <a:off x="4471" y="2007"/>
              <a:ext cx="844" cy="220"/>
              <a:chOff x="4479" y="2015"/>
              <a:chExt cx="844" cy="220"/>
            </a:xfrm>
          </p:grpSpPr>
          <p:sp>
            <p:nvSpPr>
              <p:cNvPr id="122919" name="Rectangle 90"/>
              <p:cNvSpPr>
                <a:spLocks noChangeArrowheads="1"/>
              </p:cNvSpPr>
              <p:nvPr/>
            </p:nvSpPr>
            <p:spPr bwMode="auto">
              <a:xfrm>
                <a:off x="4618" y="2015"/>
                <a:ext cx="705" cy="220"/>
              </a:xfrm>
              <a:prstGeom prst="rect">
                <a:avLst/>
              </a:prstGeom>
              <a:gradFill rotWithShape="0">
                <a:gsLst>
                  <a:gs pos="0">
                    <a:srgbClr val="6600CC"/>
                  </a:gs>
                  <a:gs pos="100000">
                    <a:srgbClr val="FFFF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22920" name="Text Box 91"/>
              <p:cNvSpPr txBox="1">
                <a:spLocks noChangeArrowheads="1"/>
              </p:cNvSpPr>
              <p:nvPr/>
            </p:nvSpPr>
            <p:spPr bwMode="auto">
              <a:xfrm>
                <a:off x="4701" y="2051"/>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grpSp>
            <p:nvGrpSpPr>
              <p:cNvPr id="122921" name="Group 92"/>
              <p:cNvGrpSpPr>
                <a:grpSpLocks/>
              </p:cNvGrpSpPr>
              <p:nvPr/>
            </p:nvGrpSpPr>
            <p:grpSpPr bwMode="auto">
              <a:xfrm>
                <a:off x="4837" y="2036"/>
                <a:ext cx="242" cy="166"/>
                <a:chOff x="3522" y="1935"/>
                <a:chExt cx="358" cy="243"/>
              </a:xfrm>
            </p:grpSpPr>
            <p:sp>
              <p:nvSpPr>
                <p:cNvPr id="122924" name="Freeform 93"/>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25" name="Freeform 94"/>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26" name="Freeform 95"/>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27" name="Freeform 96"/>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22" name="Text Box 97"/>
              <p:cNvSpPr txBox="1">
                <a:spLocks noChangeArrowheads="1"/>
              </p:cNvSpPr>
              <p:nvPr/>
            </p:nvSpPr>
            <p:spPr bwMode="auto">
              <a:xfrm>
                <a:off x="5082" y="2059"/>
                <a:ext cx="21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23" name="AutoShape 98"/>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grpSp>
          <p:nvGrpSpPr>
            <p:cNvPr id="122902" name="Group 99"/>
            <p:cNvGrpSpPr>
              <a:grpSpLocks/>
            </p:cNvGrpSpPr>
            <p:nvPr/>
          </p:nvGrpSpPr>
          <p:grpSpPr bwMode="auto">
            <a:xfrm>
              <a:off x="4471" y="2270"/>
              <a:ext cx="844" cy="220"/>
              <a:chOff x="4479" y="2015"/>
              <a:chExt cx="844" cy="220"/>
            </a:xfrm>
          </p:grpSpPr>
          <p:sp>
            <p:nvSpPr>
              <p:cNvPr id="122910" name="Rectangle 100"/>
              <p:cNvSpPr>
                <a:spLocks noChangeArrowheads="1"/>
              </p:cNvSpPr>
              <p:nvPr/>
            </p:nvSpPr>
            <p:spPr bwMode="auto">
              <a:xfrm>
                <a:off x="4618" y="2015"/>
                <a:ext cx="705" cy="220"/>
              </a:xfrm>
              <a:prstGeom prst="rect">
                <a:avLst/>
              </a:prstGeom>
              <a:gradFill rotWithShape="0">
                <a:gsLst>
                  <a:gs pos="0">
                    <a:srgbClr val="6600CC"/>
                  </a:gs>
                  <a:gs pos="100000">
                    <a:srgbClr val="FFFFFF"/>
                  </a:gs>
                </a:gsLst>
                <a:lin ang="0" scaled="1"/>
              </a:gradFill>
              <a:ln w="9525">
                <a:solidFill>
                  <a:srgbClr val="C0C0C0"/>
                </a:solidFill>
                <a:miter lim="800000"/>
                <a:headEnd/>
                <a:tailEnd/>
              </a:ln>
            </p:spPr>
            <p:txBody>
              <a:bodyPr lIns="180000" tIns="0" rIns="0" bIns="0"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lnSpc>
                    <a:spcPct val="110000"/>
                  </a:lnSpc>
                  <a:buClr>
                    <a:schemeClr val="accent2"/>
                  </a:buClr>
                  <a:buSzTx/>
                  <a:buFont typeface="Symbol" panose="05050102010706020507" pitchFamily="18" charset="2"/>
                  <a:buNone/>
                </a:pPr>
                <a:endParaRPr lang="zh-TW" altLang="en-US" sz="2900" b="1">
                  <a:solidFill>
                    <a:schemeClr val="bg1"/>
                  </a:solidFill>
                  <a:latin typeface="Times New Roman" panose="02020603050405020304" pitchFamily="18" charset="0"/>
                  <a:ea typeface="黑体" panose="02010609060101010101" pitchFamily="49" charset="-122"/>
                </a:endParaRPr>
              </a:p>
            </p:txBody>
          </p:sp>
          <p:sp>
            <p:nvSpPr>
              <p:cNvPr id="122911" name="Text Box 101"/>
              <p:cNvSpPr txBox="1">
                <a:spLocks noChangeArrowheads="1"/>
              </p:cNvSpPr>
              <p:nvPr/>
            </p:nvSpPr>
            <p:spPr bwMode="auto">
              <a:xfrm>
                <a:off x="4701" y="2051"/>
                <a:ext cx="128"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b="1">
                    <a:solidFill>
                      <a:srgbClr val="FFFF66"/>
                    </a:solidFill>
                    <a:latin typeface="Times New Roman" panose="02020603050405020304" pitchFamily="18" charset="0"/>
                    <a:ea typeface="宋体" panose="02010600030101010101" pitchFamily="2" charset="-122"/>
                  </a:rPr>
                  <a:t>NP</a:t>
                </a:r>
              </a:p>
            </p:txBody>
          </p:sp>
          <p:grpSp>
            <p:nvGrpSpPr>
              <p:cNvPr id="122912" name="Group 102"/>
              <p:cNvGrpSpPr>
                <a:grpSpLocks/>
              </p:cNvGrpSpPr>
              <p:nvPr/>
            </p:nvGrpSpPr>
            <p:grpSpPr bwMode="auto">
              <a:xfrm>
                <a:off x="4837" y="2036"/>
                <a:ext cx="242" cy="166"/>
                <a:chOff x="3522" y="1935"/>
                <a:chExt cx="358" cy="243"/>
              </a:xfrm>
            </p:grpSpPr>
            <p:sp>
              <p:nvSpPr>
                <p:cNvPr id="122915" name="Freeform 103"/>
                <p:cNvSpPr>
                  <a:spLocks/>
                </p:cNvSpPr>
                <p:nvPr/>
              </p:nvSpPr>
              <p:spPr bwMode="auto">
                <a:xfrm>
                  <a:off x="3522" y="2061"/>
                  <a:ext cx="173" cy="113"/>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16" name="Freeform 104"/>
                <p:cNvSpPr>
                  <a:spLocks/>
                </p:cNvSpPr>
                <p:nvPr/>
              </p:nvSpPr>
              <p:spPr bwMode="auto">
                <a:xfrm>
                  <a:off x="3527" y="1935"/>
                  <a:ext cx="165" cy="109"/>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17" name="Freeform 105"/>
                <p:cNvSpPr>
                  <a:spLocks/>
                </p:cNvSpPr>
                <p:nvPr/>
              </p:nvSpPr>
              <p:spPr bwMode="auto">
                <a:xfrm>
                  <a:off x="3685" y="1955"/>
                  <a:ext cx="195" cy="109"/>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18" name="Freeform 106"/>
                <p:cNvSpPr>
                  <a:spLocks/>
                </p:cNvSpPr>
                <p:nvPr/>
              </p:nvSpPr>
              <p:spPr bwMode="auto">
                <a:xfrm>
                  <a:off x="3701" y="2086"/>
                  <a:ext cx="160" cy="92"/>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13" name="Text Box 107"/>
              <p:cNvSpPr txBox="1">
                <a:spLocks noChangeArrowheads="1"/>
              </p:cNvSpPr>
              <p:nvPr/>
            </p:nvSpPr>
            <p:spPr bwMode="auto">
              <a:xfrm>
                <a:off x="5081" y="2059"/>
                <a:ext cx="21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200">
                    <a:solidFill>
                      <a:srgbClr val="7030A0"/>
                    </a:solidFill>
                    <a:latin typeface="Times New Roman" panose="02020603050405020304" pitchFamily="18" charset="0"/>
                    <a:ea typeface="宋体" panose="02010600030101010101" pitchFamily="2" charset="-122"/>
                  </a:rPr>
                  <a:t>INTF</a:t>
                </a:r>
              </a:p>
            </p:txBody>
          </p:sp>
          <p:sp>
            <p:nvSpPr>
              <p:cNvPr id="122914" name="AutoShape 108"/>
              <p:cNvSpPr>
                <a:spLocks noChangeArrowheads="1"/>
              </p:cNvSpPr>
              <p:nvPr/>
            </p:nvSpPr>
            <p:spPr bwMode="auto">
              <a:xfrm>
                <a:off x="4479" y="2071"/>
                <a:ext cx="169" cy="92"/>
              </a:xfrm>
              <a:prstGeom prst="hexagon">
                <a:avLst>
                  <a:gd name="adj" fmla="val 25003"/>
                  <a:gd name="vf" fmla="val 115470"/>
                </a:avLst>
              </a:prstGeom>
              <a:gradFill rotWithShape="0">
                <a:gsLst>
                  <a:gs pos="0">
                    <a:srgbClr val="9900CC"/>
                  </a:gs>
                  <a:gs pos="50000">
                    <a:srgbClr val="EDD1F6"/>
                  </a:gs>
                  <a:gs pos="100000">
                    <a:srgbClr val="9900CC"/>
                  </a:gs>
                </a:gsLst>
                <a:lin ang="5400000" scaled="1"/>
              </a:gradFill>
              <a:ln w="9525">
                <a:solidFill>
                  <a:srgbClr val="9900CC"/>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sp>
          <p:nvSpPr>
            <p:cNvPr id="122903" name="Rectangle 109"/>
            <p:cNvSpPr>
              <a:spLocks noChangeArrowheads="1"/>
            </p:cNvSpPr>
            <p:nvPr/>
          </p:nvSpPr>
          <p:spPr bwMode="auto">
            <a:xfrm>
              <a:off x="3751" y="1648"/>
              <a:ext cx="1075" cy="262"/>
            </a:xfrm>
            <a:prstGeom prst="rect">
              <a:avLst/>
            </a:prstGeom>
            <a:solidFill>
              <a:srgbClr val="9900CC"/>
            </a:solidFill>
            <a:ln w="12700">
              <a:solidFill>
                <a:schemeClr val="tx2"/>
              </a:solidFill>
              <a:miter lim="800000"/>
              <a:headEnd/>
              <a:tailEnd/>
            </a:ln>
            <a:effectLst>
              <a:outerShdw dist="35921" dir="2700000" algn="ctr" rotWithShape="0">
                <a:schemeClr val="tx1"/>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122904" name="Group 110"/>
            <p:cNvGrpSpPr>
              <a:grpSpLocks/>
            </p:cNvGrpSpPr>
            <p:nvPr/>
          </p:nvGrpSpPr>
          <p:grpSpPr bwMode="auto">
            <a:xfrm>
              <a:off x="4162" y="1768"/>
              <a:ext cx="288" cy="125"/>
              <a:chOff x="2785" y="1154"/>
              <a:chExt cx="526" cy="363"/>
            </a:xfrm>
          </p:grpSpPr>
          <p:sp>
            <p:nvSpPr>
              <p:cNvPr id="122906" name="Freeform 111"/>
              <p:cNvSpPr>
                <a:spLocks/>
              </p:cNvSpPr>
              <p:nvPr/>
            </p:nvSpPr>
            <p:spPr bwMode="auto">
              <a:xfrm>
                <a:off x="3058" y="1154"/>
                <a:ext cx="253" cy="156"/>
              </a:xfrm>
              <a:custGeom>
                <a:avLst/>
                <a:gdLst>
                  <a:gd name="T0" fmla="*/ 0 w 53"/>
                  <a:gd name="T1" fmla="*/ 2147483646 h 17"/>
                  <a:gd name="T2" fmla="*/ 2147483646 w 53"/>
                  <a:gd name="T3" fmla="*/ 2147483646 h 17"/>
                  <a:gd name="T4" fmla="*/ 2147483646 w 53"/>
                  <a:gd name="T5" fmla="*/ 2147483646 h 17"/>
                  <a:gd name="T6" fmla="*/ 2147483646 w 53"/>
                  <a:gd name="T7" fmla="*/ 2147483646 h 17"/>
                  <a:gd name="T8" fmla="*/ 2147483646 w 53"/>
                  <a:gd name="T9" fmla="*/ 0 h 17"/>
                  <a:gd name="T10" fmla="*/ 2147483646 w 53"/>
                  <a:gd name="T11" fmla="*/ 0 h 17"/>
                  <a:gd name="T12" fmla="*/ 2147483646 w 53"/>
                  <a:gd name="T13" fmla="*/ 2147483646 h 17"/>
                  <a:gd name="T14" fmla="*/ 0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0" y="13"/>
                    </a:moveTo>
                    <a:lnTo>
                      <a:pt x="12" y="17"/>
                    </a:lnTo>
                    <a:lnTo>
                      <a:pt x="40" y="5"/>
                    </a:lnTo>
                    <a:lnTo>
                      <a:pt x="53" y="9"/>
                    </a:lnTo>
                    <a:lnTo>
                      <a:pt x="46" y="0"/>
                    </a:lnTo>
                    <a:lnTo>
                      <a:pt x="13" y="0"/>
                    </a:lnTo>
                    <a:lnTo>
                      <a:pt x="26" y="2"/>
                    </a:lnTo>
                    <a:lnTo>
                      <a:pt x="0" y="13"/>
                    </a:lnTo>
                  </a:path>
                </a:pathLst>
              </a:custGeom>
              <a:gradFill rotWithShape="0">
                <a:gsLst>
                  <a:gs pos="0">
                    <a:srgbClr val="FCF3E0"/>
                  </a:gs>
                  <a:gs pos="100000">
                    <a:srgbClr val="EFBD5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07" name="Freeform 112"/>
              <p:cNvSpPr>
                <a:spLocks/>
              </p:cNvSpPr>
              <p:nvPr/>
            </p:nvSpPr>
            <p:spPr bwMode="auto">
              <a:xfrm>
                <a:off x="2785" y="1338"/>
                <a:ext cx="249" cy="168"/>
              </a:xfrm>
              <a:custGeom>
                <a:avLst/>
                <a:gdLst>
                  <a:gd name="T0" fmla="*/ 2147483646 w 52"/>
                  <a:gd name="T1" fmla="*/ 2147483646 h 18"/>
                  <a:gd name="T2" fmla="*/ 2147483646 w 52"/>
                  <a:gd name="T3" fmla="*/ 0 h 18"/>
                  <a:gd name="T4" fmla="*/ 2147483646 w 52"/>
                  <a:gd name="T5" fmla="*/ 2147483646 h 18"/>
                  <a:gd name="T6" fmla="*/ 0 w 52"/>
                  <a:gd name="T7" fmla="*/ 2147483646 h 18"/>
                  <a:gd name="T8" fmla="*/ 2147483646 w 52"/>
                  <a:gd name="T9" fmla="*/ 2147483646 h 18"/>
                  <a:gd name="T10" fmla="*/ 2147483646 w 52"/>
                  <a:gd name="T11" fmla="*/ 2147483646 h 18"/>
                  <a:gd name="T12" fmla="*/ 2147483646 w 52"/>
                  <a:gd name="T13" fmla="*/ 2147483646 h 18"/>
                  <a:gd name="T14" fmla="*/ 2147483646 w 5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8"/>
                  <a:gd name="T26" fmla="*/ 52 w 52"/>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8">
                    <a:moveTo>
                      <a:pt x="52" y="4"/>
                    </a:moveTo>
                    <a:lnTo>
                      <a:pt x="41" y="0"/>
                    </a:lnTo>
                    <a:lnTo>
                      <a:pt x="14" y="11"/>
                    </a:lnTo>
                    <a:lnTo>
                      <a:pt x="0" y="8"/>
                    </a:lnTo>
                    <a:lnTo>
                      <a:pt x="7" y="18"/>
                    </a:lnTo>
                    <a:lnTo>
                      <a:pt x="41" y="18"/>
                    </a:lnTo>
                    <a:lnTo>
                      <a:pt x="26" y="14"/>
                    </a:lnTo>
                    <a:lnTo>
                      <a:pt x="52" y="4"/>
                    </a:lnTo>
                  </a:path>
                </a:pathLst>
              </a:custGeom>
              <a:gradFill rotWithShape="0">
                <a:gsLst>
                  <a:gs pos="0">
                    <a:srgbClr val="EFBD59"/>
                  </a:gs>
                  <a:gs pos="100000">
                    <a:srgbClr val="F9E8C4"/>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08" name="Freeform 113"/>
              <p:cNvSpPr>
                <a:spLocks/>
              </p:cNvSpPr>
              <p:nvPr/>
            </p:nvSpPr>
            <p:spPr bwMode="auto">
              <a:xfrm>
                <a:off x="2790" y="1158"/>
                <a:ext cx="249" cy="155"/>
              </a:xfrm>
              <a:custGeom>
                <a:avLst/>
                <a:gdLst>
                  <a:gd name="T0" fmla="*/ 0 w 52"/>
                  <a:gd name="T1" fmla="*/ 2147483646 h 17"/>
                  <a:gd name="T2" fmla="*/ 2147483646 w 52"/>
                  <a:gd name="T3" fmla="*/ 0 h 17"/>
                  <a:gd name="T4" fmla="*/ 2147483646 w 52"/>
                  <a:gd name="T5" fmla="*/ 2147483646 h 17"/>
                  <a:gd name="T6" fmla="*/ 2147483646 w 52"/>
                  <a:gd name="T7" fmla="*/ 2147483646 h 17"/>
                  <a:gd name="T8" fmla="*/ 2147483646 w 52"/>
                  <a:gd name="T9" fmla="*/ 2147483646 h 17"/>
                  <a:gd name="T10" fmla="*/ 2147483646 w 52"/>
                  <a:gd name="T11" fmla="*/ 2147483646 h 17"/>
                  <a:gd name="T12" fmla="*/ 2147483646 w 52"/>
                  <a:gd name="T13" fmla="*/ 2147483646 h 17"/>
                  <a:gd name="T14" fmla="*/ 0 w 5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7"/>
                  <a:gd name="T26" fmla="*/ 52 w 5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7">
                    <a:moveTo>
                      <a:pt x="0" y="3"/>
                    </a:moveTo>
                    <a:lnTo>
                      <a:pt x="12" y="0"/>
                    </a:lnTo>
                    <a:lnTo>
                      <a:pt x="40" y="10"/>
                    </a:lnTo>
                    <a:lnTo>
                      <a:pt x="52" y="7"/>
                    </a:lnTo>
                    <a:lnTo>
                      <a:pt x="46" y="17"/>
                    </a:lnTo>
                    <a:lnTo>
                      <a:pt x="13" y="17"/>
                    </a:lnTo>
                    <a:lnTo>
                      <a:pt x="26" y="14"/>
                    </a:lnTo>
                    <a:lnTo>
                      <a:pt x="0" y="3"/>
                    </a:lnTo>
                  </a:path>
                </a:pathLst>
              </a:custGeom>
              <a:gradFill rotWithShape="0">
                <a:gsLst>
                  <a:gs pos="0">
                    <a:srgbClr val="EFBD59"/>
                  </a:gs>
                  <a:gs pos="100000">
                    <a:srgbClr val="FCF3E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2909" name="Freeform 114"/>
              <p:cNvSpPr>
                <a:spLocks/>
              </p:cNvSpPr>
              <p:nvPr/>
            </p:nvSpPr>
            <p:spPr bwMode="auto">
              <a:xfrm>
                <a:off x="3047" y="1347"/>
                <a:ext cx="253" cy="170"/>
              </a:xfrm>
              <a:custGeom>
                <a:avLst/>
                <a:gdLst>
                  <a:gd name="T0" fmla="*/ 2147483646 w 53"/>
                  <a:gd name="T1" fmla="*/ 2147483646 h 17"/>
                  <a:gd name="T2" fmla="*/ 2147483646 w 53"/>
                  <a:gd name="T3" fmla="*/ 2147483646 h 17"/>
                  <a:gd name="T4" fmla="*/ 2147483646 w 53"/>
                  <a:gd name="T5" fmla="*/ 2147483646 h 17"/>
                  <a:gd name="T6" fmla="*/ 0 w 53"/>
                  <a:gd name="T7" fmla="*/ 2147483646 h 17"/>
                  <a:gd name="T8" fmla="*/ 2147483646 w 53"/>
                  <a:gd name="T9" fmla="*/ 0 h 17"/>
                  <a:gd name="T10" fmla="*/ 2147483646 w 53"/>
                  <a:gd name="T11" fmla="*/ 0 h 17"/>
                  <a:gd name="T12" fmla="*/ 2147483646 w 53"/>
                  <a:gd name="T13" fmla="*/ 2147483646 h 17"/>
                  <a:gd name="T14" fmla="*/ 2147483646 w 53"/>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7"/>
                  <a:gd name="T26" fmla="*/ 53 w 53"/>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7">
                    <a:moveTo>
                      <a:pt x="53" y="13"/>
                    </a:moveTo>
                    <a:lnTo>
                      <a:pt x="41" y="17"/>
                    </a:lnTo>
                    <a:lnTo>
                      <a:pt x="14" y="6"/>
                    </a:lnTo>
                    <a:lnTo>
                      <a:pt x="0" y="9"/>
                    </a:lnTo>
                    <a:lnTo>
                      <a:pt x="7" y="0"/>
                    </a:lnTo>
                    <a:lnTo>
                      <a:pt x="41" y="0"/>
                    </a:lnTo>
                    <a:lnTo>
                      <a:pt x="26" y="3"/>
                    </a:lnTo>
                    <a:lnTo>
                      <a:pt x="53" y="13"/>
                    </a:lnTo>
                  </a:path>
                </a:pathLst>
              </a:custGeom>
              <a:gradFill rotWithShape="0">
                <a:gsLst>
                  <a:gs pos="0">
                    <a:srgbClr val="FAE9C8"/>
                  </a:gs>
                  <a:gs pos="100000">
                    <a:srgbClr val="EFBD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22905" name="Text Box 115"/>
            <p:cNvSpPr txBox="1">
              <a:spLocks noChangeArrowheads="1"/>
            </p:cNvSpPr>
            <p:nvPr/>
          </p:nvSpPr>
          <p:spPr bwMode="auto">
            <a:xfrm>
              <a:off x="4177" y="1638"/>
              <a:ext cx="23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400" b="1">
                  <a:latin typeface="Times New Roman" panose="02020603050405020304" pitchFamily="18" charset="0"/>
                  <a:ea typeface="黑体" panose="02010609060101010101" pitchFamily="49" charset="-122"/>
                </a:rPr>
                <a:t>CPU</a:t>
              </a:r>
            </a:p>
          </p:txBody>
        </p:sp>
      </p:grpSp>
      <p:sp>
        <p:nvSpPr>
          <p:cNvPr id="122885" name="Rectangle 116"/>
          <p:cNvSpPr>
            <a:spLocks noChangeArrowheads="1"/>
          </p:cNvSpPr>
          <p:nvPr/>
        </p:nvSpPr>
        <p:spPr bwMode="auto">
          <a:xfrm>
            <a:off x="5935663" y="2349500"/>
            <a:ext cx="30765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5</a:t>
            </a:r>
            <a:r>
              <a:rPr lang="en-US" altLang="zh-CN" sz="1600" b="1" baseline="30000">
                <a:latin typeface="Times New Roman" panose="02020603050405020304" pitchFamily="18" charset="0"/>
                <a:ea typeface="宋体" panose="02010600030101010101" pitchFamily="2" charset="-122"/>
              </a:rPr>
              <a:t>th</a:t>
            </a:r>
            <a:r>
              <a:rPr lang="en-US" altLang="zh-CN" sz="1600" b="1">
                <a:latin typeface="Times New Roman" panose="02020603050405020304" pitchFamily="18" charset="0"/>
                <a:ea typeface="宋体" panose="02010600030101010101" pitchFamily="2" charset="-122"/>
              </a:rPr>
              <a:t> Generation Router Based on NP</a:t>
            </a:r>
          </a:p>
        </p:txBody>
      </p:sp>
      <p:sp>
        <p:nvSpPr>
          <p:cNvPr id="122886" name="Rectangle 117"/>
          <p:cNvSpPr>
            <a:spLocks noChangeArrowheads="1"/>
          </p:cNvSpPr>
          <p:nvPr/>
        </p:nvSpPr>
        <p:spPr bwMode="auto">
          <a:xfrm>
            <a:off x="5727700" y="3903663"/>
            <a:ext cx="34163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lnSpc>
                <a:spcPct val="110000"/>
              </a:lnSpc>
              <a:buClr>
                <a:schemeClr val="accent2"/>
              </a:buClr>
              <a:buSzTx/>
              <a:buFont typeface="Symbol" panose="05050102010706020507" pitchFamily="18" charset="2"/>
              <a:buNone/>
            </a:pPr>
            <a:r>
              <a:rPr lang="en-US" altLang="zh-CN" sz="1600" b="1">
                <a:latin typeface="Times New Roman" panose="02020603050405020304" pitchFamily="18" charset="0"/>
                <a:ea typeface="宋体" panose="02010600030101010101" pitchFamily="2" charset="-122"/>
              </a:rPr>
              <a:t>Classical Switch Router based on ASIC</a:t>
            </a:r>
          </a:p>
        </p:txBody>
      </p:sp>
      <p:sp>
        <p:nvSpPr>
          <p:cNvPr id="122887" name="AutoShape 118"/>
          <p:cNvSpPr>
            <a:spLocks noChangeArrowheads="1"/>
          </p:cNvSpPr>
          <p:nvPr/>
        </p:nvSpPr>
        <p:spPr bwMode="auto">
          <a:xfrm flipV="1">
            <a:off x="7164388" y="2681288"/>
            <a:ext cx="468312" cy="1133475"/>
          </a:xfrm>
          <a:prstGeom prst="downArrow">
            <a:avLst>
              <a:gd name="adj1" fmla="val 50000"/>
              <a:gd name="adj2" fmla="val 60509"/>
            </a:avLst>
          </a:prstGeom>
          <a:gradFill rotWithShape="0">
            <a:gsLst>
              <a:gs pos="0">
                <a:srgbClr val="A541FF"/>
              </a:gs>
              <a:gs pos="100000">
                <a:srgbClr val="D7ABFF"/>
              </a:gs>
            </a:gsLst>
            <a:lin ang="5400000" scaled="1"/>
          </a:gradFill>
          <a:ln w="9525">
            <a:solidFill>
              <a:srgbClr val="D7ABFF"/>
            </a:solidFill>
            <a:miter lim="800000"/>
            <a:headEnd/>
            <a:tailEnd/>
          </a:ln>
        </p:spPr>
        <p:txBody>
          <a:bodyPr lIns="0" tIns="0" rIns="0" bIns="0"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22888" name="Rectangle 119"/>
          <p:cNvSpPr>
            <a:spLocks noChangeArrowheads="1"/>
          </p:cNvSpPr>
          <p:nvPr/>
        </p:nvSpPr>
        <p:spPr bwMode="auto">
          <a:xfrm>
            <a:off x="0" y="692150"/>
            <a:ext cx="541655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defTabSz="1077913">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604838" indent="-338138" defTabSz="1077913">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defTabSz="1077913">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defTabSz="1077913">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defTabSz="1077913">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defTabSz="1077913"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defTabSz="1077913"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defTabSz="1077913"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defTabSz="1077913"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lvl="1" algn="ctr" eaLnBrk="1" hangingPunct="1">
              <a:lnSpc>
                <a:spcPct val="110000"/>
              </a:lnSpc>
              <a:spcBef>
                <a:spcPct val="0"/>
              </a:spcBef>
              <a:buClr>
                <a:srgbClr val="006699"/>
              </a:buClr>
              <a:buSzPct val="80000"/>
              <a:buFont typeface="Wingdings" panose="05000000000000000000" pitchFamily="2" charset="2"/>
              <a:buNone/>
            </a:pPr>
            <a:r>
              <a:rPr lang="en-US" altLang="zh-CN" sz="2500" b="1">
                <a:solidFill>
                  <a:srgbClr val="FF3300"/>
                </a:solidFill>
                <a:latin typeface="Times New Roman" panose="02020603050405020304" pitchFamily="18" charset="0"/>
                <a:ea typeface="黑体" panose="02010609060101010101" pitchFamily="49" charset="-122"/>
              </a:rPr>
              <a:t>NP Advantages</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Guaranteed High Performance:</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solidFill>
                  <a:srgbClr val="FFFF00"/>
                </a:solidFill>
                <a:latin typeface="Times New Roman" panose="02020603050405020304" pitchFamily="18" charset="0"/>
                <a:ea typeface="黑体" panose="02010609060101010101" pitchFamily="49" charset="-122"/>
              </a:rPr>
              <a:t>NP Integrates dozens of CPU</a:t>
            </a:r>
            <a:r>
              <a:rPr lang="en-US" altLang="zh-TW" sz="1800" b="1">
                <a:solidFill>
                  <a:srgbClr val="FFFF00"/>
                </a:solidFill>
                <a:latin typeface="Times New Roman" panose="02020603050405020304" pitchFamily="18" charset="0"/>
                <a:ea typeface="黑体" panose="02010609060101010101" pitchFamily="49" charset="-122"/>
              </a:rPr>
              <a:t>s</a:t>
            </a:r>
            <a:r>
              <a:rPr lang="en-US" altLang="zh-CN" sz="1800" b="1">
                <a:solidFill>
                  <a:srgbClr val="FFFF00"/>
                </a:solidFill>
                <a:latin typeface="Times New Roman" panose="02020603050405020304" pitchFamily="18" charset="0"/>
                <a:ea typeface="黑体" panose="02010609060101010101" pitchFamily="49" charset="-122"/>
              </a:rPr>
              <a:t>, hardware co-processors and accelerators, which can do sophisticated work of congestion management, queue scheduling as well as wire speed packet forwarding.</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Abundant Service Support:</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latin typeface="Times New Roman" panose="02020603050405020304" pitchFamily="18" charset="0"/>
                <a:ea typeface="黑体" panose="02010609060101010101" pitchFamily="49" charset="-122"/>
              </a:rPr>
              <a:t>Support latest value-added technologies </a:t>
            </a:r>
            <a:r>
              <a:rPr lang="en-US" altLang="zh-TW" sz="1800" b="1">
                <a:latin typeface="Times New Roman" panose="02020603050405020304" pitchFamily="18" charset="0"/>
                <a:ea typeface="黑体" panose="02010609060101010101" pitchFamily="49" charset="-122"/>
              </a:rPr>
              <a:t>i.e</a:t>
            </a:r>
            <a:r>
              <a:rPr lang="en-US" altLang="zh-CN" sz="1800" b="1">
                <a:latin typeface="Times New Roman" panose="02020603050405020304" pitchFamily="18" charset="0"/>
                <a:ea typeface="黑体" panose="02010609060101010101" pitchFamily="49" charset="-122"/>
              </a:rPr>
              <a:t> MPLS, QoS, Multicasting.</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IPv6 Ready:</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solidFill>
                  <a:srgbClr val="FFFF00"/>
                </a:solidFill>
                <a:latin typeface="Times New Roman" panose="02020603050405020304" pitchFamily="18" charset="0"/>
                <a:ea typeface="黑体" panose="02010609060101010101" pitchFamily="49" charset="-122"/>
              </a:rPr>
              <a:t>upgrade from IPv4 to IPv6</a:t>
            </a:r>
            <a:r>
              <a:rPr lang="en-US" altLang="zh-CN" sz="1800" b="1">
                <a:latin typeface="Times New Roman" panose="02020603050405020304" pitchFamily="18" charset="0"/>
                <a:ea typeface="黑体" panose="02010609060101010101" pitchFamily="49" charset="-122"/>
              </a:rPr>
              <a:t>.</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Easy Feature Upgrade:</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latin typeface="Times New Roman" panose="02020603050405020304" pitchFamily="18" charset="0"/>
                <a:ea typeface="黑体" panose="02010609060101010101" pitchFamily="49" charset="-122"/>
              </a:rPr>
              <a:t>Reserved Programmable Interface proved easy service and management features implementation. </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Investment Protection:</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solidFill>
                  <a:srgbClr val="FFFF00"/>
                </a:solidFill>
                <a:latin typeface="Times New Roman" panose="02020603050405020304" pitchFamily="18" charset="0"/>
                <a:ea typeface="黑体" panose="02010609060101010101" pitchFamily="49" charset="-122"/>
              </a:rPr>
              <a:t>New features can be deployed by upgrade software, no hardware replacement.</a:t>
            </a:r>
          </a:p>
          <a:p>
            <a:pPr lvl="1" eaLnBrk="1" hangingPunct="1">
              <a:lnSpc>
                <a:spcPct val="110000"/>
              </a:lnSpc>
              <a:spcBef>
                <a:spcPct val="0"/>
              </a:spcBef>
              <a:buClr>
                <a:srgbClr val="FF9966"/>
              </a:buClr>
              <a:buSzPct val="80000"/>
            </a:pPr>
            <a:r>
              <a:rPr lang="en-US" altLang="zh-CN" sz="1800" b="1">
                <a:solidFill>
                  <a:srgbClr val="FF9966"/>
                </a:solidFill>
                <a:latin typeface="Times New Roman" panose="02020603050405020304" pitchFamily="18" charset="0"/>
                <a:ea typeface="黑体" panose="02010609060101010101" pitchFamily="49" charset="-122"/>
              </a:rPr>
              <a:t>High Reliability:</a:t>
            </a:r>
            <a:r>
              <a:rPr lang="en-US" altLang="zh-CN" sz="1800" b="1">
                <a:solidFill>
                  <a:schemeClr val="accent2"/>
                </a:solidFill>
                <a:latin typeface="Times New Roman" panose="02020603050405020304" pitchFamily="18" charset="0"/>
                <a:ea typeface="黑体" panose="02010609060101010101" pitchFamily="49" charset="-122"/>
              </a:rPr>
              <a:t> </a:t>
            </a:r>
            <a:r>
              <a:rPr lang="en-US" altLang="zh-CN" sz="1800" b="1">
                <a:latin typeface="Times New Roman" panose="02020603050405020304" pitchFamily="18" charset="0"/>
                <a:ea typeface="黑体" panose="02010609060101010101" pitchFamily="49" charset="-122"/>
              </a:rPr>
              <a:t>Industry standard chipset, passed strict test before GA, ideal for carrier class equipment.</a:t>
            </a:r>
          </a:p>
        </p:txBody>
      </p:sp>
      <p:sp>
        <p:nvSpPr>
          <p:cNvPr id="122889" name="Text Box 120"/>
          <p:cNvSpPr txBox="1">
            <a:spLocks noChangeArrowheads="1"/>
          </p:cNvSpPr>
          <p:nvPr/>
        </p:nvSpPr>
        <p:spPr bwMode="auto">
          <a:xfrm>
            <a:off x="358775" y="114300"/>
            <a:ext cx="86995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CN" sz="2400" b="1">
                <a:solidFill>
                  <a:srgbClr val="FF9966"/>
                </a:solidFill>
                <a:latin typeface="Times New Roman" panose="02020603050405020304" pitchFamily="18" charset="0"/>
                <a:ea typeface="黑体" panose="02010609060101010101" pitchFamily="49" charset="-122"/>
              </a:rPr>
              <a:t>A Brief Comparison between NP and ASIC</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032CE73-E4DA-4021-9B3B-D3BF86233478}" type="slidenum">
              <a:rPr kumimoji="0" lang="zh-TW" altLang="en-US" smtClean="0">
                <a:solidFill>
                  <a:schemeClr val="folHlink"/>
                </a:solidFill>
                <a:latin typeface="Arial" panose="020B0604020202020204" pitchFamily="34" charset="0"/>
              </a:rPr>
              <a:pPr>
                <a:defRPr/>
              </a:pPr>
              <a:t>115</a:t>
            </a:fld>
            <a:endParaRPr kumimoji="0" lang="en-US" altLang="zh-TW" smtClean="0">
              <a:solidFill>
                <a:schemeClr val="folHlink"/>
              </a:solidFill>
              <a:latin typeface="Arial" panose="020B0604020202020204" pitchFamily="34" charset="0"/>
            </a:endParaRPr>
          </a:p>
        </p:txBody>
      </p:sp>
      <p:sp>
        <p:nvSpPr>
          <p:cNvPr id="123907" name="Rectangle 2"/>
          <p:cNvSpPr>
            <a:spLocks noGrp="1" noChangeArrowheads="1"/>
          </p:cNvSpPr>
          <p:nvPr>
            <p:ph type="title"/>
          </p:nvPr>
        </p:nvSpPr>
        <p:spPr/>
        <p:txBody>
          <a:bodyPr/>
          <a:lstStyle/>
          <a:p>
            <a:pPr eaLnBrk="1" hangingPunct="1"/>
            <a:r>
              <a:rPr lang="en-US" altLang="zh-TW" sz="4000" i="1" smtClean="0">
                <a:effectLst/>
              </a:rPr>
              <a:t>Multiprocessor Router Architectures</a:t>
            </a:r>
            <a:endParaRPr lang="zh-TW" altLang="en-US" sz="4000" i="1" smtClean="0">
              <a:effectLst/>
            </a:endParaRPr>
          </a:p>
        </p:txBody>
      </p:sp>
      <p:sp>
        <p:nvSpPr>
          <p:cNvPr id="158725" name="Text Box 5"/>
          <p:cNvSpPr txBox="1">
            <a:spLocks noChangeArrowheads="1"/>
          </p:cNvSpPr>
          <p:nvPr/>
        </p:nvSpPr>
        <p:spPr bwMode="auto">
          <a:xfrm>
            <a:off x="576263" y="6021388"/>
            <a:ext cx="8042275" cy="641350"/>
          </a:xfrm>
          <a:prstGeom prst="rect">
            <a:avLst/>
          </a:prstGeom>
          <a:noFill/>
          <a:ln>
            <a:noFill/>
          </a:ln>
          <a:effectLst/>
          <a:extLst/>
        </p:spPr>
        <p:txBody>
          <a:bodyPr wrap="none">
            <a:spAutoFit/>
          </a:bodyPr>
          <a:lstStyle/>
          <a:p>
            <a:pPr eaLnBrk="1" hangingPunct="1">
              <a:defRPr/>
            </a:pPr>
            <a:r>
              <a:rPr lang="en-US" altLang="zh-TW">
                <a:effectLst>
                  <a:outerShdw blurRad="38100" dist="38100" dir="2700000" algn="tl">
                    <a:srgbClr val="000000"/>
                  </a:outerShdw>
                </a:effectLst>
              </a:rPr>
              <a:t>Shared Memory Multiprocessor Architectures for Software IP Routers, Y. Luo,</a:t>
            </a:r>
            <a:r>
              <a:rPr lang="en-US" altLang="zh-TW"/>
              <a:t> </a:t>
            </a:r>
            <a:endParaRPr lang="en-US" altLang="zh-TW">
              <a:effectLst>
                <a:outerShdw blurRad="38100" dist="38100" dir="2700000" algn="tl">
                  <a:srgbClr val="000000"/>
                </a:outerShdw>
              </a:effectLst>
            </a:endParaRPr>
          </a:p>
          <a:p>
            <a:pPr eaLnBrk="1" hangingPunct="1">
              <a:defRPr/>
            </a:pPr>
            <a:r>
              <a:rPr lang="en-US" altLang="zh-TW">
                <a:effectLst>
                  <a:outerShdw blurRad="38100" dist="38100" dir="2700000" algn="tl">
                    <a:srgbClr val="000000"/>
                  </a:outerShdw>
                </a:effectLst>
              </a:rPr>
              <a:t>L. Bhuyan, X. Chen, IEEE Trans on Parallel and Distributed Systems 2003.</a:t>
            </a:r>
            <a:endParaRPr lang="zh-TW" altLang="en-US">
              <a:effectLst>
                <a:outerShdw blurRad="38100" dist="38100" dir="2700000" algn="tl">
                  <a:srgbClr val="000000"/>
                </a:outerShdw>
              </a:effectLst>
            </a:endParaRPr>
          </a:p>
        </p:txBody>
      </p:sp>
      <p:sp>
        <p:nvSpPr>
          <p:cNvPr id="2" name="矩形 1"/>
          <p:cNvSpPr/>
          <p:nvPr/>
        </p:nvSpPr>
        <p:spPr>
          <a:xfrm>
            <a:off x="323850" y="1052513"/>
            <a:ext cx="8461375" cy="50053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矩形 2"/>
          <p:cNvSpPr/>
          <p:nvPr/>
        </p:nvSpPr>
        <p:spPr>
          <a:xfrm>
            <a:off x="566738" y="2295525"/>
            <a:ext cx="3644900" cy="46672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792163" y="1574800"/>
            <a:ext cx="815975" cy="4683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2020888" y="1581150"/>
            <a:ext cx="815975" cy="4683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070225" y="1574800"/>
            <a:ext cx="817563" cy="4683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3348038" y="2957513"/>
            <a:ext cx="663575" cy="46831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2020888" y="2957513"/>
            <a:ext cx="663575" cy="46831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868363" y="2957513"/>
            <a:ext cx="663575" cy="46831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6" name="肘形接點 5"/>
          <p:cNvCxnSpPr>
            <a:stCxn id="8" idx="2"/>
            <a:endCxn id="13" idx="0"/>
          </p:cNvCxnSpPr>
          <p:nvPr/>
        </p:nvCxnSpPr>
        <p:spPr>
          <a:xfrm rot="16200000" flipH="1">
            <a:off x="1319213" y="1924050"/>
            <a:ext cx="914400" cy="1152525"/>
          </a:xfrm>
          <a:prstGeom prst="bentConnector3">
            <a:avLst>
              <a:gd name="adj1" fmla="val 50000"/>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肘形接點 18"/>
          <p:cNvCxnSpPr>
            <a:stCxn id="9" idx="2"/>
            <a:endCxn id="11" idx="0"/>
          </p:cNvCxnSpPr>
          <p:nvPr/>
        </p:nvCxnSpPr>
        <p:spPr>
          <a:xfrm rot="16200000" flipH="1">
            <a:off x="2600325" y="1878013"/>
            <a:ext cx="908050" cy="1250950"/>
          </a:xfrm>
          <a:prstGeom prst="bentConnector3">
            <a:avLst>
              <a:gd name="adj1" fmla="val 50000"/>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1042988" y="2049463"/>
            <a:ext cx="0" cy="2460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352675" y="2043113"/>
            <a:ext cx="0" cy="244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3479800" y="2043113"/>
            <a:ext cx="0" cy="244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肘形接點 26"/>
          <p:cNvCxnSpPr>
            <a:stCxn id="14" idx="0"/>
          </p:cNvCxnSpPr>
          <p:nvPr/>
        </p:nvCxnSpPr>
        <p:spPr>
          <a:xfrm rot="5400000" flipH="1" flipV="1">
            <a:off x="847725" y="2401888"/>
            <a:ext cx="908050" cy="203200"/>
          </a:xfrm>
          <a:prstGeom prst="bentConnector3">
            <a:avLst>
              <a:gd name="adj1" fmla="val 36364"/>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肘形接點 34"/>
          <p:cNvCxnSpPr/>
          <p:nvPr/>
        </p:nvCxnSpPr>
        <p:spPr>
          <a:xfrm flipV="1">
            <a:off x="1468438" y="2070100"/>
            <a:ext cx="615950" cy="557213"/>
          </a:xfrm>
          <a:prstGeom prst="bentConnector3">
            <a:avLst>
              <a:gd name="adj1" fmla="val 48455"/>
            </a:avLst>
          </a:prstGeom>
          <a:ln w="19050">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3924" name="文字方塊 44"/>
          <p:cNvSpPr txBox="1">
            <a:spLocks noChangeArrowheads="1"/>
          </p:cNvSpPr>
          <p:nvPr/>
        </p:nvSpPr>
        <p:spPr bwMode="auto">
          <a:xfrm>
            <a:off x="965200" y="1630363"/>
            <a:ext cx="46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25" name="文字方塊 45"/>
          <p:cNvSpPr txBox="1">
            <a:spLocks noChangeArrowheads="1"/>
          </p:cNvSpPr>
          <p:nvPr/>
        </p:nvSpPr>
        <p:spPr bwMode="auto">
          <a:xfrm>
            <a:off x="2155825" y="1636713"/>
            <a:ext cx="46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26" name="文字方塊 46"/>
          <p:cNvSpPr txBox="1">
            <a:spLocks noChangeArrowheads="1"/>
          </p:cNvSpPr>
          <p:nvPr/>
        </p:nvSpPr>
        <p:spPr bwMode="auto">
          <a:xfrm>
            <a:off x="3244850" y="1646238"/>
            <a:ext cx="46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27" name="文字方塊 47"/>
          <p:cNvSpPr txBox="1">
            <a:spLocks noChangeArrowheads="1"/>
          </p:cNvSpPr>
          <p:nvPr/>
        </p:nvSpPr>
        <p:spPr bwMode="auto">
          <a:xfrm>
            <a:off x="576263" y="2319338"/>
            <a:ext cx="630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Bus</a:t>
            </a:r>
            <a:endParaRPr lang="zh-TW" altLang="en-US" sz="1800">
              <a:solidFill>
                <a:srgbClr val="000000"/>
              </a:solidFill>
            </a:endParaRPr>
          </a:p>
        </p:txBody>
      </p:sp>
      <p:sp>
        <p:nvSpPr>
          <p:cNvPr id="123928" name="文字方塊 48"/>
          <p:cNvSpPr txBox="1">
            <a:spLocks noChangeArrowheads="1"/>
          </p:cNvSpPr>
          <p:nvPr/>
        </p:nvSpPr>
        <p:spPr bwMode="auto">
          <a:xfrm>
            <a:off x="971550" y="3006725"/>
            <a:ext cx="468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29" name="文字方塊 49"/>
          <p:cNvSpPr txBox="1">
            <a:spLocks noChangeArrowheads="1"/>
          </p:cNvSpPr>
          <p:nvPr/>
        </p:nvSpPr>
        <p:spPr bwMode="auto">
          <a:xfrm>
            <a:off x="2117725" y="3006725"/>
            <a:ext cx="468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30" name="文字方塊 50"/>
          <p:cNvSpPr txBox="1">
            <a:spLocks noChangeArrowheads="1"/>
          </p:cNvSpPr>
          <p:nvPr/>
        </p:nvSpPr>
        <p:spPr bwMode="auto">
          <a:xfrm>
            <a:off x="3444875" y="3006725"/>
            <a:ext cx="46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42" name="矩形 41"/>
          <p:cNvSpPr/>
          <p:nvPr/>
        </p:nvSpPr>
        <p:spPr>
          <a:xfrm>
            <a:off x="5508625" y="1819275"/>
            <a:ext cx="2266950" cy="18145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 name="矩形 52"/>
          <p:cNvSpPr/>
          <p:nvPr/>
        </p:nvSpPr>
        <p:spPr>
          <a:xfrm>
            <a:off x="4600575" y="1916113"/>
            <a:ext cx="639763" cy="447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5" name="矩形 54"/>
          <p:cNvSpPr/>
          <p:nvPr/>
        </p:nvSpPr>
        <p:spPr>
          <a:xfrm>
            <a:off x="4600575" y="2528888"/>
            <a:ext cx="639763"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6" name="矩形 55"/>
          <p:cNvSpPr/>
          <p:nvPr/>
        </p:nvSpPr>
        <p:spPr>
          <a:xfrm>
            <a:off x="4600575" y="3141663"/>
            <a:ext cx="639763"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7" name="矩形 56"/>
          <p:cNvSpPr/>
          <p:nvPr/>
        </p:nvSpPr>
        <p:spPr>
          <a:xfrm>
            <a:off x="7978775" y="1916113"/>
            <a:ext cx="639763" cy="4476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8" name="矩形 57"/>
          <p:cNvSpPr/>
          <p:nvPr/>
        </p:nvSpPr>
        <p:spPr>
          <a:xfrm>
            <a:off x="7978775" y="2528888"/>
            <a:ext cx="639763"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9" name="矩形 58"/>
          <p:cNvSpPr/>
          <p:nvPr/>
        </p:nvSpPr>
        <p:spPr>
          <a:xfrm>
            <a:off x="7978775" y="3141663"/>
            <a:ext cx="639763"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0" name="矩形 59"/>
          <p:cNvSpPr/>
          <p:nvPr/>
        </p:nvSpPr>
        <p:spPr>
          <a:xfrm>
            <a:off x="6156325" y="1316038"/>
            <a:ext cx="863600" cy="3841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939" name="文字方塊 60"/>
          <p:cNvSpPr txBox="1">
            <a:spLocks noChangeArrowheads="1"/>
          </p:cNvSpPr>
          <p:nvPr/>
        </p:nvSpPr>
        <p:spPr bwMode="auto">
          <a:xfrm>
            <a:off x="6353175" y="1316038"/>
            <a:ext cx="46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RP</a:t>
            </a:r>
            <a:endParaRPr lang="zh-TW" altLang="en-US" sz="1800">
              <a:solidFill>
                <a:srgbClr val="000000"/>
              </a:solidFill>
            </a:endParaRPr>
          </a:p>
        </p:txBody>
      </p:sp>
      <p:sp>
        <p:nvSpPr>
          <p:cNvPr id="123940" name="文字方塊 61"/>
          <p:cNvSpPr txBox="1">
            <a:spLocks noChangeArrowheads="1"/>
          </p:cNvSpPr>
          <p:nvPr/>
        </p:nvSpPr>
        <p:spPr bwMode="auto">
          <a:xfrm>
            <a:off x="4686300" y="1951038"/>
            <a:ext cx="468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41" name="文字方塊 62"/>
          <p:cNvSpPr txBox="1">
            <a:spLocks noChangeArrowheads="1"/>
          </p:cNvSpPr>
          <p:nvPr/>
        </p:nvSpPr>
        <p:spPr bwMode="auto">
          <a:xfrm>
            <a:off x="4686300" y="2566988"/>
            <a:ext cx="468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42" name="文字方塊 63"/>
          <p:cNvSpPr txBox="1">
            <a:spLocks noChangeArrowheads="1"/>
          </p:cNvSpPr>
          <p:nvPr/>
        </p:nvSpPr>
        <p:spPr bwMode="auto">
          <a:xfrm>
            <a:off x="4684713" y="3186113"/>
            <a:ext cx="469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3943" name="文字方塊 64"/>
          <p:cNvSpPr txBox="1">
            <a:spLocks noChangeArrowheads="1"/>
          </p:cNvSpPr>
          <p:nvPr/>
        </p:nvSpPr>
        <p:spPr bwMode="auto">
          <a:xfrm>
            <a:off x="8064500" y="1943100"/>
            <a:ext cx="468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44" name="文字方塊 65"/>
          <p:cNvSpPr txBox="1">
            <a:spLocks noChangeArrowheads="1"/>
          </p:cNvSpPr>
          <p:nvPr/>
        </p:nvSpPr>
        <p:spPr bwMode="auto">
          <a:xfrm>
            <a:off x="8064500" y="2566988"/>
            <a:ext cx="468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3945" name="文字方塊 66"/>
          <p:cNvSpPr txBox="1">
            <a:spLocks noChangeArrowheads="1"/>
          </p:cNvSpPr>
          <p:nvPr/>
        </p:nvSpPr>
        <p:spPr bwMode="auto">
          <a:xfrm>
            <a:off x="8064500" y="3167063"/>
            <a:ext cx="468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cxnSp>
        <p:nvCxnSpPr>
          <p:cNvPr id="44" name="直線接點 43"/>
          <p:cNvCxnSpPr>
            <a:stCxn id="53" idx="3"/>
          </p:cNvCxnSpPr>
          <p:nvPr/>
        </p:nvCxnSpPr>
        <p:spPr>
          <a:xfrm>
            <a:off x="5240338" y="2139950"/>
            <a:ext cx="268287"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5241925" y="2752725"/>
            <a:ext cx="26828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5251450" y="3367088"/>
            <a:ext cx="26828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a:endCxn id="57" idx="1"/>
          </p:cNvCxnSpPr>
          <p:nvPr/>
        </p:nvCxnSpPr>
        <p:spPr>
          <a:xfrm>
            <a:off x="7775575" y="2139950"/>
            <a:ext cx="203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a:off x="7789863" y="2759075"/>
            <a:ext cx="203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a:off x="7775575" y="3395663"/>
            <a:ext cx="203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a:off x="5519738" y="2139950"/>
            <a:ext cx="2255837" cy="0"/>
          </a:xfrm>
          <a:prstGeom prst="straightConnector1">
            <a:avLst/>
          </a:prstGeom>
          <a:ln w="28575">
            <a:solidFill>
              <a:srgbClr val="000000"/>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a:off x="5251450" y="2282825"/>
            <a:ext cx="508000" cy="0"/>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flipV="1">
            <a:off x="5759450" y="2282825"/>
            <a:ext cx="0" cy="1182688"/>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p:nvPr/>
        </p:nvCxnSpPr>
        <p:spPr>
          <a:xfrm flipH="1">
            <a:off x="5240338" y="3465513"/>
            <a:ext cx="519112" cy="0"/>
          </a:xfrm>
          <a:prstGeom prst="straightConnector1">
            <a:avLst/>
          </a:prstGeom>
          <a:ln w="28575">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3956" name="文字方塊 86"/>
          <p:cNvSpPr txBox="1">
            <a:spLocks noChangeArrowheads="1"/>
          </p:cNvSpPr>
          <p:nvPr/>
        </p:nvSpPr>
        <p:spPr bwMode="auto">
          <a:xfrm>
            <a:off x="6102350" y="2463800"/>
            <a:ext cx="143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Switching</a:t>
            </a:r>
          </a:p>
          <a:p>
            <a:pPr>
              <a:spcBef>
                <a:spcPct val="0"/>
              </a:spcBef>
              <a:buClrTx/>
              <a:buSzTx/>
              <a:buFontTx/>
              <a:buNone/>
            </a:pPr>
            <a:r>
              <a:rPr lang="en-US" altLang="zh-TW" sz="1800">
                <a:solidFill>
                  <a:srgbClr val="000000"/>
                </a:solidFill>
              </a:rPr>
              <a:t>  Fabric</a:t>
            </a:r>
            <a:endParaRPr lang="zh-TW" altLang="en-US" sz="1800">
              <a:solidFill>
                <a:srgbClr val="000000"/>
              </a:solidFill>
            </a:endParaRPr>
          </a:p>
        </p:txBody>
      </p:sp>
      <p:cxnSp>
        <p:nvCxnSpPr>
          <p:cNvPr id="91" name="直線接點 90"/>
          <p:cNvCxnSpPr>
            <a:stCxn id="60" idx="2"/>
          </p:cNvCxnSpPr>
          <p:nvPr/>
        </p:nvCxnSpPr>
        <p:spPr>
          <a:xfrm>
            <a:off x="6588125" y="1700213"/>
            <a:ext cx="0" cy="936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411288" y="3990975"/>
            <a:ext cx="2268537" cy="181451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7" name="矩形 96"/>
          <p:cNvSpPr/>
          <p:nvPr/>
        </p:nvSpPr>
        <p:spPr>
          <a:xfrm>
            <a:off x="503238" y="4087813"/>
            <a:ext cx="703262"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8" name="矩形 97"/>
          <p:cNvSpPr/>
          <p:nvPr/>
        </p:nvSpPr>
        <p:spPr>
          <a:xfrm>
            <a:off x="503238" y="4700588"/>
            <a:ext cx="696912"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9" name="矩形 98"/>
          <p:cNvSpPr/>
          <p:nvPr/>
        </p:nvSpPr>
        <p:spPr>
          <a:xfrm>
            <a:off x="503238" y="5311775"/>
            <a:ext cx="696912" cy="44608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0" name="矩形 99"/>
          <p:cNvSpPr/>
          <p:nvPr/>
        </p:nvSpPr>
        <p:spPr>
          <a:xfrm>
            <a:off x="3881438" y="4087813"/>
            <a:ext cx="719137"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1" name="矩形 100"/>
          <p:cNvSpPr/>
          <p:nvPr/>
        </p:nvSpPr>
        <p:spPr>
          <a:xfrm>
            <a:off x="3881438" y="4700588"/>
            <a:ext cx="719137" cy="44608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2" name="矩形 101"/>
          <p:cNvSpPr/>
          <p:nvPr/>
        </p:nvSpPr>
        <p:spPr>
          <a:xfrm>
            <a:off x="3881438" y="5311775"/>
            <a:ext cx="719137" cy="44608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3" name="矩形 102"/>
          <p:cNvSpPr/>
          <p:nvPr/>
        </p:nvSpPr>
        <p:spPr>
          <a:xfrm>
            <a:off x="2058988" y="3487738"/>
            <a:ext cx="865187" cy="3841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3966" name="文字方塊 106"/>
          <p:cNvSpPr txBox="1">
            <a:spLocks noChangeArrowheads="1"/>
          </p:cNvSpPr>
          <p:nvPr/>
        </p:nvSpPr>
        <p:spPr bwMode="auto">
          <a:xfrm>
            <a:off x="3808413" y="4114800"/>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cxnSp>
        <p:nvCxnSpPr>
          <p:cNvPr id="110" name="直線接點 109"/>
          <p:cNvCxnSpPr/>
          <p:nvPr/>
        </p:nvCxnSpPr>
        <p:spPr>
          <a:xfrm>
            <a:off x="3679825" y="5567363"/>
            <a:ext cx="20161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3968" name="文字方塊 110"/>
          <p:cNvSpPr txBox="1">
            <a:spLocks noChangeArrowheads="1"/>
          </p:cNvSpPr>
          <p:nvPr/>
        </p:nvSpPr>
        <p:spPr bwMode="auto">
          <a:xfrm>
            <a:off x="1908175" y="4635500"/>
            <a:ext cx="143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Switching</a:t>
            </a:r>
          </a:p>
          <a:p>
            <a:pPr>
              <a:spcBef>
                <a:spcPct val="0"/>
              </a:spcBef>
              <a:buClrTx/>
              <a:buSzTx/>
              <a:buFontTx/>
              <a:buNone/>
            </a:pPr>
            <a:r>
              <a:rPr lang="en-US" altLang="zh-TW" sz="1800">
                <a:solidFill>
                  <a:srgbClr val="000000"/>
                </a:solidFill>
              </a:rPr>
              <a:t>  Fabric</a:t>
            </a:r>
            <a:endParaRPr lang="zh-TW" altLang="en-US" sz="1800">
              <a:solidFill>
                <a:srgbClr val="000000"/>
              </a:solidFill>
            </a:endParaRPr>
          </a:p>
        </p:txBody>
      </p:sp>
      <p:cxnSp>
        <p:nvCxnSpPr>
          <p:cNvPr id="112" name="直線接點 111"/>
          <p:cNvCxnSpPr>
            <a:stCxn id="103" idx="2"/>
          </p:cNvCxnSpPr>
          <p:nvPr/>
        </p:nvCxnSpPr>
        <p:spPr>
          <a:xfrm>
            <a:off x="2490788" y="3871913"/>
            <a:ext cx="0" cy="1190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3970" name="文字方塊 113"/>
          <p:cNvSpPr txBox="1">
            <a:spLocks noChangeArrowheads="1"/>
          </p:cNvSpPr>
          <p:nvPr/>
        </p:nvSpPr>
        <p:spPr bwMode="auto">
          <a:xfrm>
            <a:off x="2257425" y="3487738"/>
            <a:ext cx="46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RP</a:t>
            </a:r>
            <a:endParaRPr lang="zh-TW" altLang="en-US" sz="1800">
              <a:solidFill>
                <a:srgbClr val="000000"/>
              </a:solidFill>
            </a:endParaRPr>
          </a:p>
        </p:txBody>
      </p:sp>
      <p:sp>
        <p:nvSpPr>
          <p:cNvPr id="123971" name="文字方塊 114"/>
          <p:cNvSpPr txBox="1">
            <a:spLocks noChangeArrowheads="1"/>
          </p:cNvSpPr>
          <p:nvPr/>
        </p:nvSpPr>
        <p:spPr bwMode="auto">
          <a:xfrm>
            <a:off x="3808413" y="47132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sp>
        <p:nvSpPr>
          <p:cNvPr id="123972" name="文字方塊 115"/>
          <p:cNvSpPr txBox="1">
            <a:spLocks noChangeArrowheads="1"/>
          </p:cNvSpPr>
          <p:nvPr/>
        </p:nvSpPr>
        <p:spPr bwMode="auto">
          <a:xfrm>
            <a:off x="3808413" y="5349875"/>
            <a:ext cx="87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cxnSp>
        <p:nvCxnSpPr>
          <p:cNvPr id="117" name="直線接點 116"/>
          <p:cNvCxnSpPr/>
          <p:nvPr/>
        </p:nvCxnSpPr>
        <p:spPr>
          <a:xfrm>
            <a:off x="3679825" y="4908550"/>
            <a:ext cx="20161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a:xfrm>
            <a:off x="3686175" y="4292600"/>
            <a:ext cx="20161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a:off x="1201738" y="4284663"/>
            <a:ext cx="20161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p:nvPr/>
        </p:nvCxnSpPr>
        <p:spPr>
          <a:xfrm>
            <a:off x="1201738" y="4908550"/>
            <a:ext cx="20161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a:off x="1200150" y="5535613"/>
            <a:ext cx="2032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3978" name="文字方塊 122"/>
          <p:cNvSpPr txBox="1">
            <a:spLocks noChangeArrowheads="1"/>
          </p:cNvSpPr>
          <p:nvPr/>
        </p:nvSpPr>
        <p:spPr bwMode="auto">
          <a:xfrm>
            <a:off x="428625" y="4125913"/>
            <a:ext cx="87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sp>
        <p:nvSpPr>
          <p:cNvPr id="123979" name="文字方塊 123"/>
          <p:cNvSpPr txBox="1">
            <a:spLocks noChangeArrowheads="1"/>
          </p:cNvSpPr>
          <p:nvPr/>
        </p:nvSpPr>
        <p:spPr bwMode="auto">
          <a:xfrm>
            <a:off x="452438" y="4741863"/>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sp>
        <p:nvSpPr>
          <p:cNvPr id="123980" name="文字方塊 124"/>
          <p:cNvSpPr txBox="1">
            <a:spLocks noChangeArrowheads="1"/>
          </p:cNvSpPr>
          <p:nvPr/>
        </p:nvSpPr>
        <p:spPr bwMode="auto">
          <a:xfrm>
            <a:off x="428625" y="5349875"/>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LC+FE</a:t>
            </a:r>
            <a:endParaRPr lang="zh-TW" altLang="en-US" sz="1800">
              <a:solidFill>
                <a:srgbClr val="000000"/>
              </a:solidFill>
            </a:endParaRPr>
          </a:p>
        </p:txBody>
      </p:sp>
      <p:cxnSp>
        <p:nvCxnSpPr>
          <p:cNvPr id="113" name="直線單箭頭接點 112"/>
          <p:cNvCxnSpPr/>
          <p:nvPr/>
        </p:nvCxnSpPr>
        <p:spPr>
          <a:xfrm>
            <a:off x="1411288" y="4284663"/>
            <a:ext cx="2268537" cy="0"/>
          </a:xfrm>
          <a:prstGeom prst="straightConnector1">
            <a:avLst/>
          </a:prstGeom>
          <a:ln w="28575">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3982" name="文字方塊 125"/>
          <p:cNvSpPr txBox="1">
            <a:spLocks noChangeArrowheads="1"/>
          </p:cNvSpPr>
          <p:nvPr/>
        </p:nvSpPr>
        <p:spPr bwMode="auto">
          <a:xfrm>
            <a:off x="5154613" y="4106863"/>
            <a:ext cx="337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 : Line Card</a:t>
            </a:r>
          </a:p>
          <a:p>
            <a:pPr>
              <a:spcBef>
                <a:spcPct val="0"/>
              </a:spcBef>
              <a:buClrTx/>
              <a:buSzTx/>
              <a:buFontTx/>
              <a:buNone/>
            </a:pPr>
            <a:r>
              <a:rPr lang="en-US" altLang="zh-TW" sz="1800">
                <a:solidFill>
                  <a:srgbClr val="000000"/>
                </a:solidFill>
              </a:rPr>
              <a:t>FE : Forwarding Engine</a:t>
            </a:r>
          </a:p>
          <a:p>
            <a:pPr>
              <a:spcBef>
                <a:spcPct val="0"/>
              </a:spcBef>
              <a:buClrTx/>
              <a:buSzTx/>
              <a:buFontTx/>
              <a:buNone/>
            </a:pPr>
            <a:r>
              <a:rPr lang="en-US" altLang="zh-TW" sz="1800">
                <a:solidFill>
                  <a:srgbClr val="000000"/>
                </a:solidFill>
              </a:rPr>
              <a:t>RP : Route Processor</a:t>
            </a:r>
          </a:p>
          <a:p>
            <a:pPr>
              <a:spcBef>
                <a:spcPct val="0"/>
              </a:spcBef>
              <a:buClrTx/>
              <a:buSzTx/>
              <a:buFontTx/>
              <a:buNone/>
            </a:pPr>
            <a:r>
              <a:rPr lang="en-US" altLang="zh-TW" sz="1800">
                <a:solidFill>
                  <a:srgbClr val="000000"/>
                </a:solidFill>
              </a:rPr>
              <a:t>         Packet Movement Path</a:t>
            </a:r>
            <a:endParaRPr lang="zh-TW" altLang="en-US" sz="1800">
              <a:solidFill>
                <a:srgbClr val="000000"/>
              </a:solidFill>
            </a:endParaRPr>
          </a:p>
        </p:txBody>
      </p:sp>
      <p:cxnSp>
        <p:nvCxnSpPr>
          <p:cNvPr id="158720" name="直線單箭頭接點 158719"/>
          <p:cNvCxnSpPr/>
          <p:nvPr/>
        </p:nvCxnSpPr>
        <p:spPr>
          <a:xfrm>
            <a:off x="5154613" y="5146675"/>
            <a:ext cx="604837" cy="0"/>
          </a:xfrm>
          <a:prstGeom prst="straightConnector1">
            <a:avLst/>
          </a:prstGeom>
          <a:ln w="28575">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0FED74B-F4B5-41DB-A759-CBACCC647AB9}" type="slidenum">
              <a:rPr kumimoji="0" lang="zh-TW" altLang="en-US" smtClean="0">
                <a:solidFill>
                  <a:schemeClr val="folHlink"/>
                </a:solidFill>
                <a:latin typeface="Arial" panose="020B0604020202020204" pitchFamily="34" charset="0"/>
              </a:rPr>
              <a:pPr>
                <a:defRPr/>
              </a:pPr>
              <a:t>116</a:t>
            </a:fld>
            <a:endParaRPr kumimoji="0" lang="en-US" altLang="zh-TW" smtClean="0">
              <a:solidFill>
                <a:schemeClr val="folHlink"/>
              </a:solidFill>
              <a:latin typeface="Arial" panose="020B0604020202020204" pitchFamily="34" charset="0"/>
            </a:endParaRPr>
          </a:p>
        </p:txBody>
      </p:sp>
      <p:sp>
        <p:nvSpPr>
          <p:cNvPr id="124931" name="Rectangle 2"/>
          <p:cNvSpPr>
            <a:spLocks noGrp="1" noChangeArrowheads="1"/>
          </p:cNvSpPr>
          <p:nvPr>
            <p:ph type="title"/>
          </p:nvPr>
        </p:nvSpPr>
        <p:spPr/>
        <p:txBody>
          <a:bodyPr/>
          <a:lstStyle/>
          <a:p>
            <a:pPr eaLnBrk="1" hangingPunct="1"/>
            <a:r>
              <a:rPr lang="en-US" altLang="zh-TW" i="1" smtClean="0">
                <a:effectLst/>
              </a:rPr>
              <a:t>SMP Router Architecture</a:t>
            </a:r>
            <a:endParaRPr lang="zh-TW" altLang="en-US" i="1" smtClean="0">
              <a:effectLst/>
            </a:endParaRPr>
          </a:p>
        </p:txBody>
      </p:sp>
      <p:sp>
        <p:nvSpPr>
          <p:cNvPr id="2" name="矩形 1"/>
          <p:cNvSpPr/>
          <p:nvPr/>
        </p:nvSpPr>
        <p:spPr>
          <a:xfrm>
            <a:off x="682625" y="1495425"/>
            <a:ext cx="7740650" cy="41751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4933" name="文字方塊 2"/>
          <p:cNvSpPr txBox="1">
            <a:spLocks noChangeArrowheads="1"/>
          </p:cNvSpPr>
          <p:nvPr/>
        </p:nvSpPr>
        <p:spPr bwMode="auto">
          <a:xfrm>
            <a:off x="900113" y="5018088"/>
            <a:ext cx="2735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SMP Router Architecture </a:t>
            </a:r>
            <a:endParaRPr lang="zh-TW" altLang="en-US" sz="1800">
              <a:solidFill>
                <a:srgbClr val="000000"/>
              </a:solidFill>
            </a:endParaRPr>
          </a:p>
        </p:txBody>
      </p:sp>
      <p:sp>
        <p:nvSpPr>
          <p:cNvPr id="5" name="矩形 4"/>
          <p:cNvSpPr/>
          <p:nvPr/>
        </p:nvSpPr>
        <p:spPr>
          <a:xfrm>
            <a:off x="1403350" y="2060575"/>
            <a:ext cx="1189038" cy="10445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3240088" y="2060575"/>
            <a:ext cx="1187450" cy="10445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 8"/>
          <p:cNvSpPr/>
          <p:nvPr/>
        </p:nvSpPr>
        <p:spPr>
          <a:xfrm>
            <a:off x="6408738" y="2060575"/>
            <a:ext cx="1187450" cy="104457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1223963" y="3752850"/>
            <a:ext cx="611187"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2363788" y="3752850"/>
            <a:ext cx="611187"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3455988" y="3752850"/>
            <a:ext cx="611187"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552950" y="3752850"/>
            <a:ext cx="612775"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5616575" y="3752850"/>
            <a:ext cx="2303463" cy="6477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7" name="直線接點 6"/>
          <p:cNvCxnSpPr/>
          <p:nvPr/>
        </p:nvCxnSpPr>
        <p:spPr>
          <a:xfrm>
            <a:off x="900113" y="3392488"/>
            <a:ext cx="73437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a:stCxn id="5" idx="2"/>
          </p:cNvCxnSpPr>
          <p:nvPr/>
        </p:nvCxnSpPr>
        <p:spPr>
          <a:xfrm>
            <a:off x="1997075" y="3105150"/>
            <a:ext cx="0" cy="2873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833813" y="3105150"/>
            <a:ext cx="0" cy="2873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7002463" y="3124200"/>
            <a:ext cx="0" cy="2889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530350" y="3413125"/>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70175" y="3413125"/>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762375" y="3413125"/>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4859338" y="3413125"/>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6696075" y="3392488"/>
            <a:ext cx="0" cy="3413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555750" y="2582863"/>
            <a:ext cx="892175" cy="41433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p:nvPr/>
        </p:nvSpPr>
        <p:spPr>
          <a:xfrm>
            <a:off x="3387725" y="2582863"/>
            <a:ext cx="892175" cy="41433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矩形 28"/>
          <p:cNvSpPr/>
          <p:nvPr/>
        </p:nvSpPr>
        <p:spPr>
          <a:xfrm>
            <a:off x="6556375" y="2582863"/>
            <a:ext cx="892175" cy="41433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4954" name="文字方塊 17"/>
          <p:cNvSpPr txBox="1">
            <a:spLocks noChangeArrowheads="1"/>
          </p:cNvSpPr>
          <p:nvPr/>
        </p:nvSpPr>
        <p:spPr bwMode="auto">
          <a:xfrm>
            <a:off x="1798638" y="1671638"/>
            <a:ext cx="469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4955" name="文字方塊 30"/>
          <p:cNvSpPr txBox="1">
            <a:spLocks noChangeArrowheads="1"/>
          </p:cNvSpPr>
          <p:nvPr/>
        </p:nvSpPr>
        <p:spPr bwMode="auto">
          <a:xfrm>
            <a:off x="3598863" y="1674813"/>
            <a:ext cx="468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4956" name="文字方塊 31"/>
          <p:cNvSpPr txBox="1">
            <a:spLocks noChangeArrowheads="1"/>
          </p:cNvSpPr>
          <p:nvPr/>
        </p:nvSpPr>
        <p:spPr bwMode="auto">
          <a:xfrm>
            <a:off x="6769100" y="1674813"/>
            <a:ext cx="468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cxnSp>
        <p:nvCxnSpPr>
          <p:cNvPr id="33" name="直線接點 32"/>
          <p:cNvCxnSpPr/>
          <p:nvPr/>
        </p:nvCxnSpPr>
        <p:spPr>
          <a:xfrm>
            <a:off x="1535113" y="4400550"/>
            <a:ext cx="0" cy="3413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2684463" y="4400550"/>
            <a:ext cx="0" cy="3413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3762375" y="4400550"/>
            <a:ext cx="0" cy="34131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4859338" y="4413250"/>
            <a:ext cx="0" cy="3397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4961" name="文字方塊 36"/>
          <p:cNvSpPr txBox="1">
            <a:spLocks noChangeArrowheads="1"/>
          </p:cNvSpPr>
          <p:nvPr/>
        </p:nvSpPr>
        <p:spPr bwMode="auto">
          <a:xfrm>
            <a:off x="1674813" y="2193925"/>
            <a:ext cx="71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4962" name="文字方塊 37"/>
          <p:cNvSpPr txBox="1">
            <a:spLocks noChangeArrowheads="1"/>
          </p:cNvSpPr>
          <p:nvPr/>
        </p:nvSpPr>
        <p:spPr bwMode="auto">
          <a:xfrm>
            <a:off x="3514725" y="2216150"/>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4963" name="文字方塊 38"/>
          <p:cNvSpPr txBox="1">
            <a:spLocks noChangeArrowheads="1"/>
          </p:cNvSpPr>
          <p:nvPr/>
        </p:nvSpPr>
        <p:spPr bwMode="auto">
          <a:xfrm>
            <a:off x="6696075" y="2193925"/>
            <a:ext cx="71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4964" name="文字方塊 39"/>
          <p:cNvSpPr txBox="1">
            <a:spLocks noChangeArrowheads="1"/>
          </p:cNvSpPr>
          <p:nvPr/>
        </p:nvSpPr>
        <p:spPr bwMode="auto">
          <a:xfrm>
            <a:off x="1574800" y="2627313"/>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4965" name="文字方塊 40"/>
          <p:cNvSpPr txBox="1">
            <a:spLocks noChangeArrowheads="1"/>
          </p:cNvSpPr>
          <p:nvPr/>
        </p:nvSpPr>
        <p:spPr bwMode="auto">
          <a:xfrm>
            <a:off x="3414713" y="2627313"/>
            <a:ext cx="91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4966" name="文字方塊 41"/>
          <p:cNvSpPr txBox="1">
            <a:spLocks noChangeArrowheads="1"/>
          </p:cNvSpPr>
          <p:nvPr/>
        </p:nvSpPr>
        <p:spPr bwMode="auto">
          <a:xfrm>
            <a:off x="6596063" y="2627313"/>
            <a:ext cx="915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4967" name="文字方塊 42"/>
          <p:cNvSpPr txBox="1">
            <a:spLocks noChangeArrowheads="1"/>
          </p:cNvSpPr>
          <p:nvPr/>
        </p:nvSpPr>
        <p:spPr bwMode="auto">
          <a:xfrm>
            <a:off x="1311275" y="390842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4968" name="文字方塊 43"/>
          <p:cNvSpPr txBox="1">
            <a:spLocks noChangeArrowheads="1"/>
          </p:cNvSpPr>
          <p:nvPr/>
        </p:nvSpPr>
        <p:spPr bwMode="auto">
          <a:xfrm>
            <a:off x="2455863" y="3908425"/>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4969" name="文字方塊 44"/>
          <p:cNvSpPr txBox="1">
            <a:spLocks noChangeArrowheads="1"/>
          </p:cNvSpPr>
          <p:nvPr/>
        </p:nvSpPr>
        <p:spPr bwMode="auto">
          <a:xfrm>
            <a:off x="3532188" y="3908425"/>
            <a:ext cx="458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4970" name="文字方塊 45"/>
          <p:cNvSpPr txBox="1">
            <a:spLocks noChangeArrowheads="1"/>
          </p:cNvSpPr>
          <p:nvPr/>
        </p:nvSpPr>
        <p:spPr bwMode="auto">
          <a:xfrm>
            <a:off x="4630738" y="389255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4971" name="文字方塊 46"/>
          <p:cNvSpPr txBox="1">
            <a:spLocks noChangeArrowheads="1"/>
          </p:cNvSpPr>
          <p:nvPr/>
        </p:nvSpPr>
        <p:spPr bwMode="auto">
          <a:xfrm>
            <a:off x="5543550" y="3937000"/>
            <a:ext cx="2449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Centralized Main Memory</a:t>
            </a:r>
            <a:endParaRPr lang="zh-TW" altLang="en-US" sz="1600">
              <a:solidFill>
                <a:srgbClr val="0000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013" y="1287463"/>
            <a:ext cx="8321675" cy="4319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FDA0DE6F-28D2-4DDA-A723-5EBB1A330FDA}" type="slidenum">
              <a:rPr kumimoji="0" lang="zh-TW" altLang="en-US" smtClean="0">
                <a:solidFill>
                  <a:schemeClr val="folHlink"/>
                </a:solidFill>
                <a:latin typeface="Arial" panose="020B0604020202020204" pitchFamily="34" charset="0"/>
              </a:rPr>
              <a:pPr>
                <a:defRPr/>
              </a:pPr>
              <a:t>117</a:t>
            </a:fld>
            <a:endParaRPr kumimoji="0" lang="en-US" altLang="zh-TW" smtClean="0">
              <a:solidFill>
                <a:schemeClr val="folHlink"/>
              </a:solidFill>
              <a:latin typeface="Arial" panose="020B0604020202020204" pitchFamily="34" charset="0"/>
            </a:endParaRPr>
          </a:p>
        </p:txBody>
      </p:sp>
      <p:sp>
        <p:nvSpPr>
          <p:cNvPr id="125956" name="Rectangle 2"/>
          <p:cNvSpPr>
            <a:spLocks noGrp="1" noChangeArrowheads="1"/>
          </p:cNvSpPr>
          <p:nvPr>
            <p:ph type="title"/>
          </p:nvPr>
        </p:nvSpPr>
        <p:spPr/>
        <p:txBody>
          <a:bodyPr/>
          <a:lstStyle/>
          <a:p>
            <a:pPr eaLnBrk="1" hangingPunct="1"/>
            <a:r>
              <a:rPr lang="en-US" altLang="zh-TW" i="1" smtClean="0">
                <a:effectLst/>
              </a:rPr>
              <a:t>CC-NUMA Router Architecture</a:t>
            </a:r>
            <a:endParaRPr lang="zh-TW" altLang="en-US" i="1" smtClean="0">
              <a:effectLst/>
            </a:endParaRPr>
          </a:p>
        </p:txBody>
      </p:sp>
      <p:sp>
        <p:nvSpPr>
          <p:cNvPr id="160773" name="Text Box 5"/>
          <p:cNvSpPr txBox="1">
            <a:spLocks noChangeArrowheads="1"/>
          </p:cNvSpPr>
          <p:nvPr/>
        </p:nvSpPr>
        <p:spPr bwMode="auto">
          <a:xfrm>
            <a:off x="287338" y="5768975"/>
            <a:ext cx="8066087" cy="822325"/>
          </a:xfrm>
          <a:prstGeom prst="rect">
            <a:avLst/>
          </a:prstGeom>
          <a:noFill/>
          <a:ln>
            <a:noFill/>
          </a:ln>
          <a:effectLst/>
          <a:extLst/>
        </p:spPr>
        <p:txBody>
          <a:bodyPr wrap="none">
            <a:spAutoFit/>
          </a:bodyPr>
          <a:lstStyle/>
          <a:p>
            <a:pPr eaLnBrk="1" hangingPunct="1">
              <a:defRPr/>
            </a:pPr>
            <a:r>
              <a:rPr lang="en-US" altLang="zh-TW" sz="2400">
                <a:effectLst>
                  <a:outerShdw blurRad="38100" dist="38100" dir="2700000" algn="tl">
                    <a:srgbClr val="000000"/>
                  </a:outerShdw>
                </a:effectLst>
              </a:rPr>
              <a:t>Forwarding table is stored across the memories of all FEs, </a:t>
            </a:r>
          </a:p>
          <a:p>
            <a:pPr eaLnBrk="1" hangingPunct="1">
              <a:defRPr/>
            </a:pPr>
            <a:r>
              <a:rPr lang="en-US" altLang="zh-TW" sz="2400">
                <a:effectLst>
                  <a:outerShdw blurRad="38100" dist="38100" dir="2700000" algn="tl">
                    <a:srgbClr val="000000"/>
                  </a:outerShdw>
                </a:effectLst>
              </a:rPr>
              <a:t>i.e., Distributed Shared Memory</a:t>
            </a:r>
          </a:p>
        </p:txBody>
      </p:sp>
      <p:grpSp>
        <p:nvGrpSpPr>
          <p:cNvPr id="125958" name="群組 125965"/>
          <p:cNvGrpSpPr>
            <a:grpSpLocks/>
          </p:cNvGrpSpPr>
          <p:nvPr/>
        </p:nvGrpSpPr>
        <p:grpSpPr bwMode="auto">
          <a:xfrm>
            <a:off x="554038" y="1444625"/>
            <a:ext cx="7921625" cy="4003675"/>
            <a:chOff x="431540" y="1543504"/>
            <a:chExt cx="7921885" cy="4003345"/>
          </a:xfrm>
        </p:grpSpPr>
        <p:sp>
          <p:nvSpPr>
            <p:cNvPr id="201" name="文字方塊 200"/>
            <p:cNvSpPr txBox="1"/>
            <p:nvPr/>
          </p:nvSpPr>
          <p:spPr>
            <a:xfrm>
              <a:off x="431540" y="5084925"/>
              <a:ext cx="3965705" cy="461924"/>
            </a:xfrm>
            <a:prstGeom prst="rect">
              <a:avLst/>
            </a:prstGeom>
            <a:noFill/>
          </p:spPr>
          <p:txBody>
            <a:bodyPr>
              <a:spAutoFit/>
            </a:bodyPr>
            <a:lstStyle/>
            <a:p>
              <a:pPr>
                <a:defRPr/>
              </a:pPr>
              <a:r>
                <a:rPr lang="en-US" altLang="zh-TW" sz="2400" b="1" dirty="0">
                  <a:solidFill>
                    <a:schemeClr val="accent4">
                      <a:lumMod val="10000"/>
                    </a:schemeClr>
                  </a:solidFill>
                  <a:latin typeface="+mj-ea"/>
                  <a:ea typeface="+mj-ea"/>
                </a:rPr>
                <a:t>CC-NUMA Router Architecture</a:t>
              </a:r>
              <a:endParaRPr lang="zh-TW" altLang="en-US" sz="2400" b="1" dirty="0">
                <a:solidFill>
                  <a:schemeClr val="accent4">
                    <a:lumMod val="10000"/>
                  </a:schemeClr>
                </a:solidFill>
                <a:latin typeface="+mj-ea"/>
                <a:ea typeface="+mj-ea"/>
              </a:endParaRPr>
            </a:p>
          </p:txBody>
        </p:sp>
        <p:sp>
          <p:nvSpPr>
            <p:cNvPr id="4" name="矩形 3"/>
            <p:cNvSpPr/>
            <p:nvPr/>
          </p:nvSpPr>
          <p:spPr>
            <a:xfrm>
              <a:off x="826840" y="1913362"/>
              <a:ext cx="1152563" cy="1515937"/>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3" name="矩形 262"/>
            <p:cNvSpPr/>
            <p:nvPr/>
          </p:nvSpPr>
          <p:spPr>
            <a:xfrm>
              <a:off x="936382" y="2021303"/>
              <a:ext cx="935068" cy="674631"/>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52" name="矩形 125951"/>
            <p:cNvSpPr/>
            <p:nvPr/>
          </p:nvSpPr>
          <p:spPr>
            <a:xfrm>
              <a:off x="1026872" y="2359412"/>
              <a:ext cx="736624" cy="238105"/>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5" name="矩形 264"/>
            <p:cNvSpPr/>
            <p:nvPr/>
          </p:nvSpPr>
          <p:spPr>
            <a:xfrm>
              <a:off x="936382" y="2992773"/>
              <a:ext cx="935068" cy="360332"/>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6" name="矩形 265"/>
            <p:cNvSpPr/>
            <p:nvPr/>
          </p:nvSpPr>
          <p:spPr>
            <a:xfrm>
              <a:off x="2411217" y="1913362"/>
              <a:ext cx="1152563" cy="1515937"/>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7" name="矩形 266"/>
            <p:cNvSpPr/>
            <p:nvPr/>
          </p:nvSpPr>
          <p:spPr>
            <a:xfrm>
              <a:off x="2519171" y="2021303"/>
              <a:ext cx="936656" cy="674631"/>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8" name="矩形 267"/>
            <p:cNvSpPr/>
            <p:nvPr/>
          </p:nvSpPr>
          <p:spPr>
            <a:xfrm>
              <a:off x="2611249" y="2359412"/>
              <a:ext cx="736624" cy="238105"/>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9" name="矩形 268"/>
            <p:cNvSpPr/>
            <p:nvPr/>
          </p:nvSpPr>
          <p:spPr>
            <a:xfrm>
              <a:off x="2519171" y="2992773"/>
              <a:ext cx="936656" cy="360332"/>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0" name="矩形 269"/>
            <p:cNvSpPr/>
            <p:nvPr/>
          </p:nvSpPr>
          <p:spPr>
            <a:xfrm>
              <a:off x="5435504" y="1916536"/>
              <a:ext cx="1152563" cy="1515937"/>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1" name="矩形 270"/>
            <p:cNvSpPr/>
            <p:nvPr/>
          </p:nvSpPr>
          <p:spPr>
            <a:xfrm>
              <a:off x="5543458" y="2024477"/>
              <a:ext cx="936656" cy="676219"/>
            </a:xfrm>
            <a:prstGeom prst="rect">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2" name="矩形 271"/>
            <p:cNvSpPr/>
            <p:nvPr/>
          </p:nvSpPr>
          <p:spPr>
            <a:xfrm>
              <a:off x="5643473" y="2389572"/>
              <a:ext cx="736624" cy="238105"/>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3" name="矩形 272"/>
            <p:cNvSpPr/>
            <p:nvPr/>
          </p:nvSpPr>
          <p:spPr>
            <a:xfrm>
              <a:off x="5543458" y="2997534"/>
              <a:ext cx="936656" cy="358745"/>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53" name="矩形 125952"/>
            <p:cNvSpPr/>
            <p:nvPr/>
          </p:nvSpPr>
          <p:spPr>
            <a:xfrm>
              <a:off x="647447" y="2889593"/>
              <a:ext cx="6156527" cy="719079"/>
            </a:xfrm>
            <a:prstGeom prst="rect">
              <a:avLst/>
            </a:prstGeom>
            <a:no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73" name="文字方塊 125953"/>
            <p:cNvSpPr txBox="1">
              <a:spLocks noChangeArrowheads="1"/>
            </p:cNvSpPr>
            <p:nvPr/>
          </p:nvSpPr>
          <p:spPr bwMode="auto">
            <a:xfrm>
              <a:off x="1089101" y="2020848"/>
              <a:ext cx="612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5974" name="文字方塊 275"/>
            <p:cNvSpPr txBox="1">
              <a:spLocks noChangeArrowheads="1"/>
            </p:cNvSpPr>
            <p:nvPr/>
          </p:nvSpPr>
          <p:spPr bwMode="auto">
            <a:xfrm>
              <a:off x="2673277" y="2025662"/>
              <a:ext cx="612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5975" name="文字方塊 276"/>
            <p:cNvSpPr txBox="1">
              <a:spLocks noChangeArrowheads="1"/>
            </p:cNvSpPr>
            <p:nvPr/>
          </p:nvSpPr>
          <p:spPr bwMode="auto">
            <a:xfrm>
              <a:off x="5697613" y="1989362"/>
              <a:ext cx="612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CPU</a:t>
              </a:r>
              <a:endParaRPr lang="zh-TW" altLang="en-US" sz="1800">
                <a:solidFill>
                  <a:srgbClr val="000000"/>
                </a:solidFill>
              </a:endParaRPr>
            </a:p>
          </p:txBody>
        </p:sp>
        <p:sp>
          <p:nvSpPr>
            <p:cNvPr id="125976" name="文字方塊 277"/>
            <p:cNvSpPr txBox="1">
              <a:spLocks noChangeArrowheads="1"/>
            </p:cNvSpPr>
            <p:nvPr/>
          </p:nvSpPr>
          <p:spPr bwMode="auto">
            <a:xfrm>
              <a:off x="981089" y="2295200"/>
              <a:ext cx="845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5977" name="文字方塊 278"/>
            <p:cNvSpPr txBox="1">
              <a:spLocks noChangeArrowheads="1"/>
            </p:cNvSpPr>
            <p:nvPr/>
          </p:nvSpPr>
          <p:spPr bwMode="auto">
            <a:xfrm>
              <a:off x="2565265" y="2293137"/>
              <a:ext cx="845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5978" name="文字方塊 279"/>
            <p:cNvSpPr txBox="1">
              <a:spLocks noChangeArrowheads="1"/>
            </p:cNvSpPr>
            <p:nvPr/>
          </p:nvSpPr>
          <p:spPr bwMode="auto">
            <a:xfrm>
              <a:off x="5592521" y="2313077"/>
              <a:ext cx="8451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Cache</a:t>
              </a:r>
              <a:endParaRPr lang="zh-TW" altLang="en-US" sz="1800">
                <a:solidFill>
                  <a:srgbClr val="000000"/>
                </a:solidFill>
              </a:endParaRPr>
            </a:p>
          </p:txBody>
        </p:sp>
        <p:sp>
          <p:nvSpPr>
            <p:cNvPr id="125979" name="文字方塊 280"/>
            <p:cNvSpPr txBox="1">
              <a:spLocks noChangeArrowheads="1"/>
            </p:cNvSpPr>
            <p:nvPr/>
          </p:nvSpPr>
          <p:spPr bwMode="auto">
            <a:xfrm>
              <a:off x="1156364" y="1543504"/>
              <a:ext cx="494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5980" name="文字方塊 281"/>
            <p:cNvSpPr txBox="1">
              <a:spLocks noChangeArrowheads="1"/>
            </p:cNvSpPr>
            <p:nvPr/>
          </p:nvSpPr>
          <p:spPr bwMode="auto">
            <a:xfrm>
              <a:off x="2732027" y="1547500"/>
              <a:ext cx="494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5981" name="文字方塊 282"/>
            <p:cNvSpPr txBox="1">
              <a:spLocks noChangeArrowheads="1"/>
            </p:cNvSpPr>
            <p:nvPr/>
          </p:nvSpPr>
          <p:spPr bwMode="auto">
            <a:xfrm>
              <a:off x="5756363" y="1547500"/>
              <a:ext cx="494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FE</a:t>
              </a:r>
              <a:endParaRPr lang="zh-TW" altLang="en-US" sz="1800">
                <a:solidFill>
                  <a:srgbClr val="000000"/>
                </a:solidFill>
              </a:endParaRPr>
            </a:p>
          </p:txBody>
        </p:sp>
        <p:sp>
          <p:nvSpPr>
            <p:cNvPr id="125982" name="文字方塊 283"/>
            <p:cNvSpPr txBox="1">
              <a:spLocks noChangeArrowheads="1"/>
            </p:cNvSpPr>
            <p:nvPr/>
          </p:nvSpPr>
          <p:spPr bwMode="auto">
            <a:xfrm>
              <a:off x="935596" y="2996952"/>
              <a:ext cx="1137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Memory</a:t>
              </a:r>
              <a:endParaRPr lang="zh-TW" altLang="en-US" sz="1800">
                <a:solidFill>
                  <a:srgbClr val="000000"/>
                </a:solidFill>
              </a:endParaRPr>
            </a:p>
          </p:txBody>
        </p:sp>
        <p:sp>
          <p:nvSpPr>
            <p:cNvPr id="125983" name="文字方塊 284"/>
            <p:cNvSpPr txBox="1">
              <a:spLocks noChangeArrowheads="1"/>
            </p:cNvSpPr>
            <p:nvPr/>
          </p:nvSpPr>
          <p:spPr bwMode="auto">
            <a:xfrm>
              <a:off x="2516395" y="2996952"/>
              <a:ext cx="1137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Memory</a:t>
              </a:r>
              <a:endParaRPr lang="zh-TW" altLang="en-US" sz="1800">
                <a:solidFill>
                  <a:srgbClr val="000000"/>
                </a:solidFill>
              </a:endParaRPr>
            </a:p>
          </p:txBody>
        </p:sp>
        <p:sp>
          <p:nvSpPr>
            <p:cNvPr id="125984" name="文字方塊 285"/>
            <p:cNvSpPr txBox="1">
              <a:spLocks noChangeArrowheads="1"/>
            </p:cNvSpPr>
            <p:nvPr/>
          </p:nvSpPr>
          <p:spPr bwMode="auto">
            <a:xfrm>
              <a:off x="5524224" y="2992306"/>
              <a:ext cx="1137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Memory</a:t>
              </a:r>
              <a:endParaRPr lang="zh-TW" altLang="en-US" sz="1800">
                <a:solidFill>
                  <a:srgbClr val="000000"/>
                </a:solidFill>
              </a:endParaRPr>
            </a:p>
          </p:txBody>
        </p:sp>
        <p:sp>
          <p:nvSpPr>
            <p:cNvPr id="125957" name="矩形 125956"/>
            <p:cNvSpPr/>
            <p:nvPr/>
          </p:nvSpPr>
          <p:spPr>
            <a:xfrm>
              <a:off x="539494" y="3753122"/>
              <a:ext cx="6948715" cy="50319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86" name="文字方塊 125957"/>
            <p:cNvSpPr txBox="1">
              <a:spLocks noChangeArrowheads="1"/>
            </p:cNvSpPr>
            <p:nvPr/>
          </p:nvSpPr>
          <p:spPr bwMode="auto">
            <a:xfrm>
              <a:off x="1991929" y="3820398"/>
              <a:ext cx="4409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Interconnection (Crossbar Switch)</a:t>
              </a:r>
              <a:endParaRPr lang="zh-TW" altLang="en-US" sz="1800">
                <a:solidFill>
                  <a:srgbClr val="000000"/>
                </a:solidFill>
              </a:endParaRPr>
            </a:p>
          </p:txBody>
        </p:sp>
        <p:sp>
          <p:nvSpPr>
            <p:cNvPr id="125987" name="文字方塊 125958"/>
            <p:cNvSpPr txBox="1">
              <a:spLocks noChangeArrowheads="1"/>
            </p:cNvSpPr>
            <p:nvPr/>
          </p:nvSpPr>
          <p:spPr bwMode="auto">
            <a:xfrm>
              <a:off x="6985273" y="2787315"/>
              <a:ext cx="13681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Distributed</a:t>
              </a:r>
            </a:p>
            <a:p>
              <a:pPr>
                <a:spcBef>
                  <a:spcPct val="0"/>
                </a:spcBef>
                <a:buClrTx/>
                <a:buSzTx/>
                <a:buFontTx/>
                <a:buNone/>
              </a:pPr>
              <a:r>
                <a:rPr lang="en-US" altLang="zh-TW" sz="1800">
                  <a:solidFill>
                    <a:srgbClr val="000000"/>
                  </a:solidFill>
                </a:rPr>
                <a:t>Shared</a:t>
              </a:r>
            </a:p>
            <a:p>
              <a:pPr>
                <a:spcBef>
                  <a:spcPct val="0"/>
                </a:spcBef>
                <a:buClrTx/>
                <a:buSzTx/>
                <a:buFontTx/>
                <a:buNone/>
              </a:pPr>
              <a:r>
                <a:rPr lang="en-US" altLang="zh-TW" sz="1800">
                  <a:solidFill>
                    <a:srgbClr val="000000"/>
                  </a:solidFill>
                </a:rPr>
                <a:t>Memory</a:t>
              </a:r>
              <a:endParaRPr lang="zh-TW" altLang="en-US" sz="1800">
                <a:solidFill>
                  <a:srgbClr val="000000"/>
                </a:solidFill>
              </a:endParaRPr>
            </a:p>
          </p:txBody>
        </p:sp>
        <p:cxnSp>
          <p:nvCxnSpPr>
            <p:cNvPr id="125961" name="直線接點 125960"/>
            <p:cNvCxnSpPr>
              <a:stCxn id="4" idx="2"/>
            </p:cNvCxnSpPr>
            <p:nvPr/>
          </p:nvCxnSpPr>
          <p:spPr>
            <a:xfrm flipH="1">
              <a:off x="1403122" y="3429299"/>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2" name="直線接點 291"/>
            <p:cNvCxnSpPr/>
            <p:nvPr/>
          </p:nvCxnSpPr>
          <p:spPr>
            <a:xfrm flipH="1">
              <a:off x="2993849" y="3429299"/>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3" name="直線接點 292"/>
            <p:cNvCxnSpPr/>
            <p:nvPr/>
          </p:nvCxnSpPr>
          <p:spPr>
            <a:xfrm flipH="1">
              <a:off x="6029249" y="3446760"/>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4" name="直線接點 293"/>
            <p:cNvCxnSpPr/>
            <p:nvPr/>
          </p:nvCxnSpPr>
          <p:spPr>
            <a:xfrm flipH="1">
              <a:off x="1392009" y="4256318"/>
              <a:ext cx="0" cy="32541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5" name="直線接點 294"/>
            <p:cNvCxnSpPr/>
            <p:nvPr/>
          </p:nvCxnSpPr>
          <p:spPr>
            <a:xfrm flipH="1">
              <a:off x="2519171" y="4257905"/>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6" name="直線接點 295"/>
            <p:cNvCxnSpPr/>
            <p:nvPr/>
          </p:nvCxnSpPr>
          <p:spPr>
            <a:xfrm flipH="1">
              <a:off x="3563780" y="4273779"/>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7" name="直線接點 296"/>
            <p:cNvCxnSpPr/>
            <p:nvPr/>
          </p:nvCxnSpPr>
          <p:spPr>
            <a:xfrm flipH="1">
              <a:off x="5992735" y="4273779"/>
              <a:ext cx="0" cy="32382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25962" name="矩形 125961"/>
            <p:cNvSpPr/>
            <p:nvPr/>
          </p:nvSpPr>
          <p:spPr>
            <a:xfrm>
              <a:off x="1053860" y="4581729"/>
              <a:ext cx="682647" cy="50319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9" name="矩形 298"/>
            <p:cNvSpPr/>
            <p:nvPr/>
          </p:nvSpPr>
          <p:spPr>
            <a:xfrm>
              <a:off x="2174672" y="4581729"/>
              <a:ext cx="684234" cy="50319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0" name="矩形 299"/>
            <p:cNvSpPr/>
            <p:nvPr/>
          </p:nvSpPr>
          <p:spPr>
            <a:xfrm>
              <a:off x="3222457" y="4581729"/>
              <a:ext cx="684234" cy="50478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1" name="矩形 300"/>
            <p:cNvSpPr/>
            <p:nvPr/>
          </p:nvSpPr>
          <p:spPr>
            <a:xfrm>
              <a:off x="5649823" y="4597602"/>
              <a:ext cx="684235" cy="50478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5999" name="文字方塊 125962"/>
            <p:cNvSpPr txBox="1">
              <a:spLocks noChangeArrowheads="1"/>
            </p:cNvSpPr>
            <p:nvPr/>
          </p:nvSpPr>
          <p:spPr bwMode="auto">
            <a:xfrm>
              <a:off x="1173253" y="4665433"/>
              <a:ext cx="438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6000" name="文字方塊 302"/>
            <p:cNvSpPr txBox="1">
              <a:spLocks noChangeArrowheads="1"/>
            </p:cNvSpPr>
            <p:nvPr/>
          </p:nvSpPr>
          <p:spPr bwMode="auto">
            <a:xfrm>
              <a:off x="2300678" y="4665433"/>
              <a:ext cx="438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6001" name="文字方塊 303"/>
            <p:cNvSpPr txBox="1">
              <a:spLocks noChangeArrowheads="1"/>
            </p:cNvSpPr>
            <p:nvPr/>
          </p:nvSpPr>
          <p:spPr bwMode="auto">
            <a:xfrm>
              <a:off x="3347864" y="4665433"/>
              <a:ext cx="438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sp>
          <p:nvSpPr>
            <p:cNvPr id="126002" name="文字方塊 304"/>
            <p:cNvSpPr txBox="1">
              <a:spLocks noChangeArrowheads="1"/>
            </p:cNvSpPr>
            <p:nvPr/>
          </p:nvSpPr>
          <p:spPr bwMode="auto">
            <a:xfrm>
              <a:off x="5773056" y="4665433"/>
              <a:ext cx="438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LC</a:t>
              </a:r>
              <a:endParaRPr lang="zh-TW" altLang="en-US" sz="1800">
                <a:solidFill>
                  <a:srgbClr val="000000"/>
                </a:solidFill>
              </a:endParaRPr>
            </a:p>
          </p:txBody>
        </p:sp>
        <p:cxnSp>
          <p:nvCxnSpPr>
            <p:cNvPr id="125965" name="直線接點 125964"/>
            <p:cNvCxnSpPr/>
            <p:nvPr/>
          </p:nvCxnSpPr>
          <p:spPr>
            <a:xfrm>
              <a:off x="4014645" y="2394334"/>
              <a:ext cx="881092" cy="0"/>
            </a:xfrm>
            <a:prstGeom prst="line">
              <a:avLst/>
            </a:prstGeom>
            <a:ln w="571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308" name="直線接點 307"/>
            <p:cNvCxnSpPr/>
            <p:nvPr/>
          </p:nvCxnSpPr>
          <p:spPr>
            <a:xfrm>
              <a:off x="4324218" y="4811898"/>
              <a:ext cx="882679" cy="0"/>
            </a:xfrm>
            <a:prstGeom prst="line">
              <a:avLst/>
            </a:prstGeom>
            <a:ln w="57150">
              <a:solidFill>
                <a:srgbClr val="000000"/>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NetFPGA-1G Reference Router</a:t>
            </a:r>
            <a:endParaRPr lang="zh-TW" altLang="en-US" dirty="0"/>
          </a:p>
        </p:txBody>
      </p:sp>
      <p:sp>
        <p:nvSpPr>
          <p:cNvPr id="4" name="投影片編號版面配置區 3"/>
          <p:cNvSpPr>
            <a:spLocks noGrp="1"/>
          </p:cNvSpPr>
          <p:nvPr>
            <p:ph type="sldNum" sz="quarter" idx="12"/>
          </p:nvPr>
        </p:nvSpPr>
        <p:spPr/>
        <p:txBody>
          <a:bodyPr/>
          <a:lstStyle/>
          <a:p>
            <a:pPr>
              <a:defRPr/>
            </a:pPr>
            <a:fld id="{CD0E3118-DCAE-40A3-852A-14A3CA406FA5}" type="slidenum">
              <a:rPr lang="zh-TW" altLang="en-US" smtClean="0"/>
              <a:pPr>
                <a:defRPr/>
              </a:pPr>
              <a:t>118</a:t>
            </a:fld>
            <a:endParaRPr lang="en-US" altLang="zh-TW"/>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48691"/>
            <a:ext cx="7915550" cy="6001776"/>
          </a:xfrm>
          <a:prstGeom prst="rect">
            <a:avLst/>
          </a:prstGeom>
        </p:spPr>
      </p:pic>
    </p:spTree>
    <p:extLst>
      <p:ext uri="{BB962C8B-B14F-4D97-AF65-F5344CB8AC3E}">
        <p14:creationId xmlns:p14="http://schemas.microsoft.com/office/powerpoint/2010/main" val="31219665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NetFPGA</a:t>
            </a:r>
            <a:r>
              <a:rPr lang="en-US" altLang="zh-TW" dirty="0" smtClean="0"/>
              <a:t>-SUME </a:t>
            </a:r>
            <a:r>
              <a:rPr lang="en-US" altLang="zh-TW" dirty="0"/>
              <a:t>Reference Router</a:t>
            </a:r>
            <a:endParaRPr lang="zh-TW" altLang="en-US" dirty="0"/>
          </a:p>
        </p:txBody>
      </p:sp>
      <p:sp>
        <p:nvSpPr>
          <p:cNvPr id="4" name="投影片編號版面配置區 3"/>
          <p:cNvSpPr>
            <a:spLocks noGrp="1"/>
          </p:cNvSpPr>
          <p:nvPr>
            <p:ph type="sldNum" sz="quarter" idx="12"/>
          </p:nvPr>
        </p:nvSpPr>
        <p:spPr/>
        <p:txBody>
          <a:bodyPr/>
          <a:lstStyle/>
          <a:p>
            <a:pPr>
              <a:defRPr/>
            </a:pPr>
            <a:fld id="{CD0E3118-DCAE-40A3-852A-14A3CA406FA5}" type="slidenum">
              <a:rPr lang="zh-TW" altLang="en-US" smtClean="0"/>
              <a:pPr>
                <a:defRPr/>
              </a:pPr>
              <a:t>119</a:t>
            </a:fld>
            <a:endParaRPr lang="en-US" altLang="zh-TW"/>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08437"/>
            <a:ext cx="7884876" cy="6236507"/>
          </a:xfrm>
          <a:prstGeom prst="rect">
            <a:avLst/>
          </a:prstGeom>
        </p:spPr>
      </p:pic>
    </p:spTree>
    <p:extLst>
      <p:ext uri="{BB962C8B-B14F-4D97-AF65-F5344CB8AC3E}">
        <p14:creationId xmlns:p14="http://schemas.microsoft.com/office/powerpoint/2010/main" val="129011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5FA89C0-EAF7-4D36-835D-9A5A7B1E54EE}" type="slidenum">
              <a:rPr kumimoji="0" lang="zh-TW" altLang="en-US" smtClean="0">
                <a:solidFill>
                  <a:schemeClr val="folHlink"/>
                </a:solidFill>
                <a:latin typeface="Arial" panose="020B0604020202020204" pitchFamily="34" charset="0"/>
              </a:rPr>
              <a:pPr>
                <a:defRPr/>
              </a:pPr>
              <a:t>12</a:t>
            </a:fld>
            <a:endParaRPr kumimoji="0" lang="en-US" altLang="zh-TW" smtClean="0">
              <a:solidFill>
                <a:schemeClr val="folHlink"/>
              </a:solidFill>
              <a:latin typeface="Arial" panose="020B0604020202020204" pitchFamily="34" charset="0"/>
            </a:endParaRPr>
          </a:p>
        </p:txBody>
      </p:sp>
      <p:sp>
        <p:nvSpPr>
          <p:cNvPr id="46082"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6083" name="Rectangle 3"/>
          <p:cNvSpPr>
            <a:spLocks noGrp="1" noChangeArrowheads="1"/>
          </p:cNvSpPr>
          <p:nvPr>
            <p:ph type="body" idx="1"/>
          </p:nvPr>
        </p:nvSpPr>
        <p:spPr/>
        <p:txBody>
          <a:bodyPr/>
          <a:lstStyle/>
          <a:p>
            <a:pPr algn="just" eaLnBrk="1" hangingPunct="1">
              <a:lnSpc>
                <a:spcPct val="90000"/>
              </a:lnSpc>
              <a:defRPr/>
            </a:pPr>
            <a:r>
              <a:rPr lang="en-US" altLang="zh-TW" i="1" dirty="0" smtClean="0">
                <a:solidFill>
                  <a:srgbClr val="FF9966"/>
                </a:solidFill>
              </a:rPr>
              <a:t>Route Lookup</a:t>
            </a:r>
            <a:r>
              <a:rPr lang="en-US" altLang="zh-TW" i="1" dirty="0" smtClean="0"/>
              <a:t>: </a:t>
            </a:r>
            <a:r>
              <a:rPr lang="en-US" altLang="zh-TW" dirty="0" smtClean="0"/>
              <a:t>The destination address of the packet is used to search the </a:t>
            </a:r>
            <a:r>
              <a:rPr lang="en-US" altLang="zh-TW" u="sng" dirty="0" smtClean="0"/>
              <a:t>forwarding table </a:t>
            </a:r>
            <a:r>
              <a:rPr lang="en-US" altLang="zh-TW" dirty="0" smtClean="0"/>
              <a:t>for determining the output port. </a:t>
            </a:r>
          </a:p>
          <a:p>
            <a:pPr algn="just" eaLnBrk="1" hangingPunct="1">
              <a:lnSpc>
                <a:spcPct val="90000"/>
              </a:lnSpc>
              <a:defRPr/>
            </a:pPr>
            <a:r>
              <a:rPr lang="en-US" altLang="zh-TW" dirty="0" smtClean="0">
                <a:solidFill>
                  <a:srgbClr val="FFFF00"/>
                </a:solidFill>
              </a:rPr>
              <a:t>The result of this search will indicate whether the packet is destined for the router </a:t>
            </a:r>
          </a:p>
          <a:p>
            <a:pPr lvl="1" eaLnBrk="1" hangingPunct="1">
              <a:lnSpc>
                <a:spcPct val="90000"/>
              </a:lnSpc>
              <a:defRPr/>
            </a:pPr>
            <a:r>
              <a:rPr lang="en-US" altLang="zh-TW" sz="3000" dirty="0" smtClean="0"/>
              <a:t>to an output port (</a:t>
            </a:r>
            <a:r>
              <a:rPr lang="en-US" altLang="zh-TW" sz="3000" dirty="0" smtClean="0">
                <a:solidFill>
                  <a:schemeClr val="folHlink"/>
                </a:solidFill>
              </a:rPr>
              <a:t>unicast</a:t>
            </a:r>
            <a:r>
              <a:rPr lang="en-US" altLang="zh-TW" sz="3000" dirty="0" smtClean="0"/>
              <a:t>) or </a:t>
            </a:r>
          </a:p>
          <a:p>
            <a:pPr lvl="1" eaLnBrk="1" hangingPunct="1">
              <a:lnSpc>
                <a:spcPct val="90000"/>
              </a:lnSpc>
              <a:defRPr/>
            </a:pPr>
            <a:r>
              <a:rPr lang="en-US" altLang="zh-TW" sz="3000" dirty="0" smtClean="0"/>
              <a:t>to a set of multiple output ports (</a:t>
            </a:r>
            <a:r>
              <a:rPr lang="en-US" altLang="zh-TW" sz="3000" dirty="0" smtClean="0">
                <a:solidFill>
                  <a:schemeClr val="folHlink"/>
                </a:solidFill>
              </a:rPr>
              <a:t>multicast</a:t>
            </a:r>
            <a:r>
              <a:rPr lang="en-US" altLang="zh-TW" sz="3000" dirty="0" smtClean="0"/>
              <a:t>).</a:t>
            </a:r>
            <a:endParaRPr lang="zh-TW" altLang="en-US" sz="3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068A604-E294-4E69-B3B8-30A229DD82A1}" type="slidenum">
              <a:rPr kumimoji="0" lang="zh-TW" altLang="en-US" smtClean="0">
                <a:solidFill>
                  <a:schemeClr val="folHlink"/>
                </a:solidFill>
                <a:latin typeface="Arial" panose="020B0604020202020204" pitchFamily="34" charset="0"/>
              </a:rPr>
              <a:pPr>
                <a:defRPr/>
              </a:pPr>
              <a:t>13</a:t>
            </a:fld>
            <a:endParaRPr kumimoji="0" lang="en-US" altLang="zh-TW" smtClean="0">
              <a:solidFill>
                <a:schemeClr val="folHlink"/>
              </a:solidFill>
              <a:latin typeface="Arial" panose="020B0604020202020204" pitchFamily="34" charset="0"/>
            </a:endParaRPr>
          </a:p>
        </p:txBody>
      </p:sp>
      <p:sp>
        <p:nvSpPr>
          <p:cNvPr id="47106"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7107" name="Rectangle 3"/>
          <p:cNvSpPr>
            <a:spLocks noGrp="1" noChangeArrowheads="1"/>
          </p:cNvSpPr>
          <p:nvPr>
            <p:ph type="body" idx="1"/>
          </p:nvPr>
        </p:nvSpPr>
        <p:spPr/>
        <p:txBody>
          <a:bodyPr/>
          <a:lstStyle/>
          <a:p>
            <a:pPr algn="just" eaLnBrk="1" hangingPunct="1">
              <a:defRPr/>
            </a:pPr>
            <a:r>
              <a:rPr lang="en-US" altLang="zh-TW" i="1" dirty="0" smtClean="0">
                <a:solidFill>
                  <a:srgbClr val="FF9966"/>
                </a:solidFill>
              </a:rPr>
              <a:t>Fragmentation</a:t>
            </a:r>
            <a:r>
              <a:rPr lang="en-US" altLang="zh-TW" i="1" dirty="0" smtClean="0"/>
              <a:t>: </a:t>
            </a:r>
            <a:r>
              <a:rPr lang="en-US" altLang="zh-TW" dirty="0" smtClean="0"/>
              <a:t>It is possible that the maximum transmission unit (</a:t>
            </a:r>
            <a:r>
              <a:rPr lang="en-US" altLang="zh-TW" u="sng" dirty="0" smtClean="0">
                <a:solidFill>
                  <a:srgbClr val="FFFF00"/>
                </a:solidFill>
              </a:rPr>
              <a:t>MTU</a:t>
            </a:r>
            <a:r>
              <a:rPr lang="en-US" altLang="zh-TW" dirty="0" smtClean="0"/>
              <a:t>) of the outgoing link is smaller than the size of the packet that needs to be transmitted. </a:t>
            </a:r>
          </a:p>
          <a:p>
            <a:pPr algn="just" eaLnBrk="1" hangingPunct="1">
              <a:defRPr/>
            </a:pPr>
            <a:r>
              <a:rPr lang="en-US" altLang="zh-TW" dirty="0" smtClean="0"/>
              <a:t>This means that the packet would need to be </a:t>
            </a:r>
            <a:r>
              <a:rPr lang="en-US" altLang="zh-TW" dirty="0" smtClean="0">
                <a:solidFill>
                  <a:schemeClr val="folHlink"/>
                </a:solidFill>
              </a:rPr>
              <a:t>split into multiple fragments</a:t>
            </a:r>
            <a:r>
              <a:rPr lang="en-US" altLang="zh-TW" dirty="0" smtClean="0"/>
              <a:t> before transmission.</a:t>
            </a:r>
            <a:endParaRPr lang="zh-TW"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31A6DD6-BEFF-4A87-A43A-99E86B873D6F}" type="slidenum">
              <a:rPr kumimoji="0" lang="zh-TW" altLang="en-US" smtClean="0">
                <a:solidFill>
                  <a:schemeClr val="folHlink"/>
                </a:solidFill>
                <a:latin typeface="Arial" panose="020B0604020202020204" pitchFamily="34" charset="0"/>
              </a:rPr>
              <a:pPr>
                <a:defRPr/>
              </a:pPr>
              <a:t>14</a:t>
            </a:fld>
            <a:endParaRPr kumimoji="0" lang="en-US" altLang="zh-TW" smtClean="0">
              <a:solidFill>
                <a:schemeClr val="folHlink"/>
              </a:solidFill>
              <a:latin typeface="Arial" panose="020B0604020202020204" pitchFamily="34" charset="0"/>
            </a:endParaRPr>
          </a:p>
        </p:txBody>
      </p:sp>
      <p:sp>
        <p:nvSpPr>
          <p:cNvPr id="48130"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8131" name="Rectangle 3"/>
          <p:cNvSpPr>
            <a:spLocks noGrp="1" noChangeArrowheads="1"/>
          </p:cNvSpPr>
          <p:nvPr>
            <p:ph type="body" idx="1"/>
          </p:nvPr>
        </p:nvSpPr>
        <p:spPr/>
        <p:txBody>
          <a:bodyPr/>
          <a:lstStyle/>
          <a:p>
            <a:pPr algn="just" eaLnBrk="1" hangingPunct="1">
              <a:defRPr/>
            </a:pPr>
            <a:r>
              <a:rPr lang="en-US" altLang="zh-TW" i="1" dirty="0" smtClean="0">
                <a:solidFill>
                  <a:srgbClr val="FF9966"/>
                </a:solidFill>
              </a:rPr>
              <a:t>Handling IP Options</a:t>
            </a:r>
            <a:r>
              <a:rPr lang="en-US" altLang="zh-TW" i="1" dirty="0" smtClean="0"/>
              <a:t>: </a:t>
            </a:r>
            <a:r>
              <a:rPr lang="en-US" altLang="zh-TW" dirty="0" smtClean="0"/>
              <a:t>The presence of the IP options field indicates that there are special processing needs for the packet at the router. </a:t>
            </a:r>
          </a:p>
          <a:p>
            <a:pPr algn="just" eaLnBrk="1" hangingPunct="1">
              <a:defRPr/>
            </a:pPr>
            <a:r>
              <a:rPr lang="en-US" altLang="zh-TW" dirty="0" smtClean="0"/>
              <a:t>While such packets might arrive </a:t>
            </a:r>
            <a:r>
              <a:rPr lang="en-US" altLang="zh-TW" dirty="0" smtClean="0">
                <a:solidFill>
                  <a:schemeClr val="folHlink"/>
                </a:solidFill>
              </a:rPr>
              <a:t>infrequently</a:t>
            </a:r>
            <a:r>
              <a:rPr lang="en-US" altLang="zh-TW" dirty="0" smtClean="0"/>
              <a:t>, a router nonetheless needs to support those processing needs.</a:t>
            </a:r>
            <a:endParaRPr lang="zh-TW"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C3A9E9A-6CFF-4E60-BB39-6D8DDC0D1121}" type="slidenum">
              <a:rPr kumimoji="0" lang="zh-TW" altLang="en-US" smtClean="0">
                <a:solidFill>
                  <a:schemeClr val="folHlink"/>
                </a:solidFill>
                <a:latin typeface="Arial" panose="020B0604020202020204" pitchFamily="34" charset="0"/>
              </a:rPr>
              <a:pPr>
                <a:defRPr/>
              </a:pPr>
              <a:t>15</a:t>
            </a:fld>
            <a:endParaRPr kumimoji="0" lang="en-US" altLang="zh-TW" smtClean="0">
              <a:solidFill>
                <a:schemeClr val="folHlink"/>
              </a:solidFill>
              <a:latin typeface="Arial" panose="020B0604020202020204" pitchFamily="34" charset="0"/>
            </a:endParaRPr>
          </a:p>
        </p:txBody>
      </p:sp>
      <p:sp>
        <p:nvSpPr>
          <p:cNvPr id="48130" name="Rectangle 2"/>
          <p:cNvSpPr>
            <a:spLocks noGrp="1" noChangeArrowheads="1"/>
          </p:cNvSpPr>
          <p:nvPr>
            <p:ph type="title"/>
          </p:nvPr>
        </p:nvSpPr>
        <p:spPr/>
        <p:txBody>
          <a:bodyPr/>
          <a:lstStyle/>
          <a:p>
            <a:pPr eaLnBrk="1" hangingPunct="1">
              <a:defRPr/>
            </a:pPr>
            <a:r>
              <a:rPr lang="en-US" altLang="zh-TW" dirty="0" smtClean="0"/>
              <a:t>IP headers</a:t>
            </a:r>
          </a:p>
        </p:txBody>
      </p:sp>
      <p:sp>
        <p:nvSpPr>
          <p:cNvPr id="48131" name="Rectangle 3"/>
          <p:cNvSpPr>
            <a:spLocks noGrp="1" noChangeArrowheads="1"/>
          </p:cNvSpPr>
          <p:nvPr>
            <p:ph type="body" idx="1"/>
          </p:nvPr>
        </p:nvSpPr>
        <p:spPr>
          <a:xfrm>
            <a:off x="323850" y="1196975"/>
            <a:ext cx="8496300" cy="611188"/>
          </a:xfrm>
        </p:spPr>
        <p:txBody>
          <a:bodyPr/>
          <a:lstStyle/>
          <a:p>
            <a:pPr algn="just" eaLnBrk="1" hangingPunct="1">
              <a:defRPr/>
            </a:pPr>
            <a:r>
              <a:rPr lang="en-US" altLang="zh-TW" sz="2800" i="1" dirty="0" smtClean="0">
                <a:solidFill>
                  <a:srgbClr val="FF9966"/>
                </a:solidFill>
                <a:hlinkClick r:id="rId2"/>
              </a:rPr>
              <a:t>From The Linux Networking Architecture book</a:t>
            </a:r>
            <a:r>
              <a:rPr lang="en-US" altLang="zh-TW" sz="2800" i="1" dirty="0">
                <a:solidFill>
                  <a:srgbClr val="FF9966"/>
                </a:solidFill>
              </a:rPr>
              <a:t>: 14.3.1 Standardized IP Packet Options</a:t>
            </a:r>
            <a:endParaRPr lang="en-US" altLang="zh-TW" sz="2800" dirty="0" smtClean="0"/>
          </a:p>
        </p:txBody>
      </p:sp>
      <p:pic>
        <p:nvPicPr>
          <p:cNvPr id="19461" name="Picture 5" descr="http://www.6test.edu.cn/~lujx/linux_networking/icons/9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2583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群組 2"/>
          <p:cNvGrpSpPr>
            <a:grpSpLocks/>
          </p:cNvGrpSpPr>
          <p:nvPr/>
        </p:nvGrpSpPr>
        <p:grpSpPr bwMode="auto">
          <a:xfrm>
            <a:off x="1446213" y="2714625"/>
            <a:ext cx="6804025" cy="3424238"/>
            <a:chOff x="1445435" y="2715251"/>
            <a:chExt cx="6804756" cy="3424294"/>
          </a:xfrm>
        </p:grpSpPr>
        <p:sp>
          <p:nvSpPr>
            <p:cNvPr id="2" name="矩形 1"/>
            <p:cNvSpPr/>
            <p:nvPr/>
          </p:nvSpPr>
          <p:spPr>
            <a:xfrm>
              <a:off x="1445435" y="2715251"/>
              <a:ext cx="6804756" cy="34242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3" name="直線接點 42"/>
            <p:cNvCxnSpPr/>
            <p:nvPr/>
          </p:nvCxnSpPr>
          <p:spPr>
            <a:xfrm flipV="1">
              <a:off x="1788372" y="2877179"/>
              <a:ext cx="6118882" cy="38101"/>
            </a:xfrm>
            <a:prstGeom prst="line">
              <a:avLst/>
            </a:prstGeom>
            <a:solidFill>
              <a:schemeClr val="bg1"/>
            </a:solid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flipV="1">
              <a:off x="1788372" y="3286760"/>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flipV="1">
              <a:off x="1788372" y="3658241"/>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V="1">
              <a:off x="1788372" y="4058298"/>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flipV="1">
              <a:off x="1788372" y="4482168"/>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V="1">
              <a:off x="1788372" y="4867936"/>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flipV="1">
              <a:off x="1788372" y="5253706"/>
              <a:ext cx="6118882" cy="3810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788372" y="2915279"/>
              <a:ext cx="0" cy="3062338"/>
            </a:xfrm>
            <a:prstGeom prst="line">
              <a:avLst/>
            </a:prstGeom>
            <a:solidFill>
              <a:schemeClr val="bg1"/>
            </a:solid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907254" y="2877179"/>
              <a:ext cx="0" cy="3062338"/>
            </a:xfrm>
            <a:prstGeom prst="line">
              <a:avLst/>
            </a:prstGeom>
            <a:solidFill>
              <a:schemeClr val="bg1"/>
            </a:solidFill>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19473" name="文字方塊 51"/>
            <p:cNvSpPr txBox="1">
              <a:spLocks noChangeArrowheads="1"/>
            </p:cNvSpPr>
            <p:nvPr/>
          </p:nvSpPr>
          <p:spPr bwMode="auto">
            <a:xfrm>
              <a:off x="1977411" y="2991115"/>
              <a:ext cx="7412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Version</a:t>
              </a:r>
              <a:endParaRPr lang="zh-TW" altLang="en-US" sz="1800">
                <a:solidFill>
                  <a:srgbClr val="000000"/>
                </a:solidFill>
              </a:endParaRPr>
            </a:p>
          </p:txBody>
        </p:sp>
        <p:sp>
          <p:nvSpPr>
            <p:cNvPr id="19474" name="文字方塊 52"/>
            <p:cNvSpPr txBox="1">
              <a:spLocks noChangeArrowheads="1"/>
            </p:cNvSpPr>
            <p:nvPr/>
          </p:nvSpPr>
          <p:spPr bwMode="auto">
            <a:xfrm>
              <a:off x="3074277" y="2991116"/>
              <a:ext cx="3574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IHL</a:t>
              </a:r>
              <a:endParaRPr lang="zh-TW" altLang="en-US" sz="1800">
                <a:solidFill>
                  <a:srgbClr val="000000"/>
                </a:solidFill>
              </a:endParaRPr>
            </a:p>
          </p:txBody>
        </p:sp>
        <p:sp>
          <p:nvSpPr>
            <p:cNvPr id="19475" name="文字方塊 53"/>
            <p:cNvSpPr txBox="1">
              <a:spLocks noChangeArrowheads="1"/>
            </p:cNvSpPr>
            <p:nvPr/>
          </p:nvSpPr>
          <p:spPr bwMode="auto">
            <a:xfrm>
              <a:off x="4199293" y="2991116"/>
              <a:ext cx="4210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TOS</a:t>
              </a:r>
              <a:endParaRPr lang="zh-TW" altLang="en-US" sz="1800">
                <a:solidFill>
                  <a:srgbClr val="000000"/>
                </a:solidFill>
              </a:endParaRPr>
            </a:p>
          </p:txBody>
        </p:sp>
        <p:cxnSp>
          <p:nvCxnSpPr>
            <p:cNvPr id="55" name="直線接點 54"/>
            <p:cNvCxnSpPr/>
            <p:nvPr/>
          </p:nvCxnSpPr>
          <p:spPr>
            <a:xfrm>
              <a:off x="5035158" y="2886704"/>
              <a:ext cx="0" cy="1181119"/>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V="1">
              <a:off x="1788372" y="5939517"/>
              <a:ext cx="6118882" cy="38101"/>
            </a:xfrm>
            <a:prstGeom prst="line">
              <a:avLst/>
            </a:prstGeom>
            <a:solidFill>
              <a:schemeClr val="bg1"/>
            </a:solid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2855286" y="2905754"/>
              <a:ext cx="0" cy="419107"/>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3579264" y="2905754"/>
              <a:ext cx="0" cy="409582"/>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480" name="文字方塊 58"/>
            <p:cNvSpPr txBox="1">
              <a:spLocks noChangeArrowheads="1"/>
            </p:cNvSpPr>
            <p:nvPr/>
          </p:nvSpPr>
          <p:spPr bwMode="auto">
            <a:xfrm>
              <a:off x="5878793" y="2971873"/>
              <a:ext cx="1258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Total Length</a:t>
              </a:r>
              <a:endParaRPr lang="zh-TW" altLang="en-US" sz="1800">
                <a:solidFill>
                  <a:srgbClr val="000000"/>
                </a:solidFill>
              </a:endParaRPr>
            </a:p>
          </p:txBody>
        </p:sp>
        <p:sp>
          <p:nvSpPr>
            <p:cNvPr id="19481" name="文字方塊 59"/>
            <p:cNvSpPr txBox="1">
              <a:spLocks noChangeArrowheads="1"/>
            </p:cNvSpPr>
            <p:nvPr/>
          </p:nvSpPr>
          <p:spPr bwMode="auto">
            <a:xfrm>
              <a:off x="2751144" y="3371730"/>
              <a:ext cx="1330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Identification</a:t>
              </a:r>
              <a:endParaRPr lang="zh-TW" altLang="en-US" sz="1800">
                <a:solidFill>
                  <a:srgbClr val="000000"/>
                </a:solidFill>
              </a:endParaRPr>
            </a:p>
          </p:txBody>
        </p:sp>
        <p:cxnSp>
          <p:nvCxnSpPr>
            <p:cNvPr id="61" name="直線接點 60"/>
            <p:cNvCxnSpPr/>
            <p:nvPr/>
          </p:nvCxnSpPr>
          <p:spPr>
            <a:xfrm>
              <a:off x="5787713" y="3305811"/>
              <a:ext cx="9526" cy="381006"/>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483" name="文字方塊 61"/>
            <p:cNvSpPr txBox="1">
              <a:spLocks noChangeArrowheads="1"/>
            </p:cNvSpPr>
            <p:nvPr/>
          </p:nvSpPr>
          <p:spPr bwMode="auto">
            <a:xfrm>
              <a:off x="5178037" y="3353066"/>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Flags</a:t>
              </a:r>
              <a:endParaRPr lang="zh-TW" altLang="en-US" sz="1800">
                <a:solidFill>
                  <a:srgbClr val="000000"/>
                </a:solidFill>
              </a:endParaRPr>
            </a:p>
          </p:txBody>
        </p:sp>
        <p:sp>
          <p:nvSpPr>
            <p:cNvPr id="19484" name="文字方塊 62"/>
            <p:cNvSpPr txBox="1">
              <a:spLocks noChangeArrowheads="1"/>
            </p:cNvSpPr>
            <p:nvPr/>
          </p:nvSpPr>
          <p:spPr bwMode="auto">
            <a:xfrm>
              <a:off x="6074743" y="3343543"/>
              <a:ext cx="16509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dirty="0">
                  <a:solidFill>
                    <a:srgbClr val="000000"/>
                  </a:solidFill>
                </a:rPr>
                <a:t>Fragment Offset</a:t>
              </a:r>
              <a:endParaRPr lang="zh-TW" altLang="en-US" sz="1800" dirty="0">
                <a:solidFill>
                  <a:srgbClr val="000000"/>
                </a:solidFill>
              </a:endParaRPr>
            </a:p>
          </p:txBody>
        </p:sp>
        <p:cxnSp>
          <p:nvCxnSpPr>
            <p:cNvPr id="64" name="直線接點 63"/>
            <p:cNvCxnSpPr/>
            <p:nvPr/>
          </p:nvCxnSpPr>
          <p:spPr>
            <a:xfrm>
              <a:off x="3374454" y="3696342"/>
              <a:ext cx="0" cy="390531"/>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486" name="文字方塊 64"/>
            <p:cNvSpPr txBox="1">
              <a:spLocks noChangeArrowheads="1"/>
            </p:cNvSpPr>
            <p:nvPr/>
          </p:nvSpPr>
          <p:spPr bwMode="auto">
            <a:xfrm>
              <a:off x="2402363" y="3762256"/>
              <a:ext cx="3734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TTL</a:t>
              </a:r>
              <a:endParaRPr lang="zh-TW" altLang="en-US" sz="1800">
                <a:solidFill>
                  <a:srgbClr val="000000"/>
                </a:solidFill>
              </a:endParaRPr>
            </a:p>
          </p:txBody>
        </p:sp>
        <p:sp>
          <p:nvSpPr>
            <p:cNvPr id="19487" name="文字方塊 65"/>
            <p:cNvSpPr txBox="1">
              <a:spLocks noChangeArrowheads="1"/>
            </p:cNvSpPr>
            <p:nvPr/>
          </p:nvSpPr>
          <p:spPr bwMode="auto">
            <a:xfrm>
              <a:off x="3889579" y="3752730"/>
              <a:ext cx="8195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Protocol</a:t>
              </a:r>
              <a:endParaRPr lang="zh-TW" altLang="en-US" sz="1800">
                <a:solidFill>
                  <a:srgbClr val="000000"/>
                </a:solidFill>
              </a:endParaRPr>
            </a:p>
          </p:txBody>
        </p:sp>
        <p:sp>
          <p:nvSpPr>
            <p:cNvPr id="19488" name="文字方塊 66"/>
            <p:cNvSpPr txBox="1">
              <a:spLocks noChangeArrowheads="1"/>
            </p:cNvSpPr>
            <p:nvPr/>
          </p:nvSpPr>
          <p:spPr bwMode="auto">
            <a:xfrm>
              <a:off x="5565353" y="3743205"/>
              <a:ext cx="18386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Header Checksum</a:t>
              </a:r>
              <a:endParaRPr lang="zh-TW" altLang="en-US" sz="1800">
                <a:solidFill>
                  <a:srgbClr val="000000"/>
                </a:solidFill>
              </a:endParaRPr>
            </a:p>
          </p:txBody>
        </p:sp>
        <p:sp>
          <p:nvSpPr>
            <p:cNvPr id="19489" name="文字方塊 67"/>
            <p:cNvSpPr txBox="1">
              <a:spLocks noChangeArrowheads="1"/>
            </p:cNvSpPr>
            <p:nvPr/>
          </p:nvSpPr>
          <p:spPr bwMode="auto">
            <a:xfrm>
              <a:off x="4124253" y="4162305"/>
              <a:ext cx="1567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Source Address</a:t>
              </a:r>
              <a:endParaRPr lang="zh-TW" altLang="en-US" sz="1800">
                <a:solidFill>
                  <a:srgbClr val="000000"/>
                </a:solidFill>
              </a:endParaRPr>
            </a:p>
          </p:txBody>
        </p:sp>
        <p:sp>
          <p:nvSpPr>
            <p:cNvPr id="19490" name="文字方塊 68"/>
            <p:cNvSpPr txBox="1">
              <a:spLocks noChangeArrowheads="1"/>
            </p:cNvSpPr>
            <p:nvPr/>
          </p:nvSpPr>
          <p:spPr bwMode="auto">
            <a:xfrm>
              <a:off x="3945762" y="4567505"/>
              <a:ext cx="20202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Destination Address</a:t>
              </a:r>
              <a:endParaRPr lang="zh-TW" altLang="en-US" sz="1800">
                <a:solidFill>
                  <a:srgbClr val="000000"/>
                </a:solidFill>
              </a:endParaRPr>
            </a:p>
          </p:txBody>
        </p:sp>
        <p:sp>
          <p:nvSpPr>
            <p:cNvPr id="19491" name="文字方塊 69"/>
            <p:cNvSpPr txBox="1">
              <a:spLocks noChangeArrowheads="1"/>
            </p:cNvSpPr>
            <p:nvPr/>
          </p:nvSpPr>
          <p:spPr bwMode="auto">
            <a:xfrm>
              <a:off x="3249592" y="4931833"/>
              <a:ext cx="18370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Options (optional)</a:t>
              </a:r>
              <a:endParaRPr lang="zh-TW" altLang="en-US" sz="1800">
                <a:solidFill>
                  <a:srgbClr val="000000"/>
                </a:solidFill>
              </a:endParaRPr>
            </a:p>
          </p:txBody>
        </p:sp>
        <p:cxnSp>
          <p:nvCxnSpPr>
            <p:cNvPr id="71" name="直線接點 70"/>
            <p:cNvCxnSpPr/>
            <p:nvPr/>
          </p:nvCxnSpPr>
          <p:spPr>
            <a:xfrm>
              <a:off x="6413256" y="4886987"/>
              <a:ext cx="0" cy="366719"/>
            </a:xfrm>
            <a:prstGeom prst="line">
              <a:avLst/>
            </a:prstGeom>
            <a:solidFill>
              <a:schemeClr val="bg1"/>
            </a:solidFill>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493" name="文字方塊 71"/>
            <p:cNvSpPr txBox="1">
              <a:spLocks noChangeArrowheads="1"/>
            </p:cNvSpPr>
            <p:nvPr/>
          </p:nvSpPr>
          <p:spPr bwMode="auto">
            <a:xfrm>
              <a:off x="6781582" y="4931833"/>
              <a:ext cx="8090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Padding</a:t>
              </a:r>
              <a:endParaRPr lang="zh-TW" altLang="en-US" sz="1800">
                <a:solidFill>
                  <a:srgbClr val="000000"/>
                </a:solidFill>
              </a:endParaRPr>
            </a:p>
          </p:txBody>
        </p:sp>
        <p:sp>
          <p:nvSpPr>
            <p:cNvPr id="19494" name="文字方塊 72"/>
            <p:cNvSpPr txBox="1">
              <a:spLocks noChangeArrowheads="1"/>
            </p:cNvSpPr>
            <p:nvPr/>
          </p:nvSpPr>
          <p:spPr bwMode="auto">
            <a:xfrm>
              <a:off x="4659788" y="5477141"/>
              <a:ext cx="4776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a:solidFill>
                    <a:srgbClr val="000000"/>
                  </a:solidFill>
                </a:rPr>
                <a:t>Data</a:t>
              </a:r>
              <a:endParaRPr lang="zh-TW" altLang="en-US" sz="1800">
                <a:solidFill>
                  <a:srgbClr val="000000"/>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68E65FF-4ADF-4AE9-BCA0-D9A9A767983A}" type="slidenum">
              <a:rPr kumimoji="0" lang="zh-TW" altLang="en-US" smtClean="0">
                <a:solidFill>
                  <a:schemeClr val="folHlink"/>
                </a:solidFill>
                <a:latin typeface="Arial" panose="020B0604020202020204" pitchFamily="34" charset="0"/>
              </a:rPr>
              <a:pPr>
                <a:defRPr/>
              </a:pPr>
              <a:t>16</a:t>
            </a:fld>
            <a:endParaRPr kumimoji="0" lang="en-US" altLang="zh-TW" smtClean="0">
              <a:solidFill>
                <a:schemeClr val="folHlink"/>
              </a:solidFill>
              <a:latin typeface="Arial" panose="020B0604020202020204" pitchFamily="34" charset="0"/>
            </a:endParaRPr>
          </a:p>
        </p:txBody>
      </p:sp>
      <p:sp>
        <p:nvSpPr>
          <p:cNvPr id="49154" name="Rectangle 2"/>
          <p:cNvSpPr>
            <a:spLocks noGrp="1" noChangeArrowheads="1"/>
          </p:cNvSpPr>
          <p:nvPr>
            <p:ph type="title"/>
          </p:nvPr>
        </p:nvSpPr>
        <p:spPr/>
        <p:txBody>
          <a:bodyPr/>
          <a:lstStyle/>
          <a:p>
            <a:pPr eaLnBrk="1" hangingPunct="1">
              <a:defRPr/>
            </a:pPr>
            <a:r>
              <a:rPr lang="en-US" altLang="zh-TW" smtClean="0"/>
              <a:t>Complex Forwarding Functions</a:t>
            </a:r>
          </a:p>
        </p:txBody>
      </p:sp>
      <p:sp>
        <p:nvSpPr>
          <p:cNvPr id="49155" name="Rectangle 3"/>
          <p:cNvSpPr>
            <a:spLocks noGrp="1" noChangeArrowheads="1"/>
          </p:cNvSpPr>
          <p:nvPr>
            <p:ph type="body" idx="1"/>
          </p:nvPr>
        </p:nvSpPr>
        <p:spPr/>
        <p:txBody>
          <a:bodyPr/>
          <a:lstStyle/>
          <a:p>
            <a:pPr algn="just" eaLnBrk="1" hangingPunct="1">
              <a:lnSpc>
                <a:spcPct val="80000"/>
              </a:lnSpc>
              <a:defRPr/>
            </a:pPr>
            <a:r>
              <a:rPr lang="en-US" altLang="zh-TW" sz="3200" u="sng" dirty="0" smtClean="0">
                <a:solidFill>
                  <a:srgbClr val="FFFF00"/>
                </a:solidFill>
              </a:rPr>
              <a:t>Security</a:t>
            </a:r>
            <a:r>
              <a:rPr lang="en-US" altLang="zh-TW" sz="3200" dirty="0" smtClean="0">
                <a:solidFill>
                  <a:srgbClr val="FFFF00"/>
                </a:solidFill>
              </a:rPr>
              <a:t>, </a:t>
            </a:r>
            <a:r>
              <a:rPr lang="en-US" altLang="zh-TW" sz="3200" u="sng" dirty="0" smtClean="0">
                <a:solidFill>
                  <a:srgbClr val="FFFF00"/>
                </a:solidFill>
              </a:rPr>
              <a:t>different user requirements</a:t>
            </a:r>
            <a:r>
              <a:rPr lang="en-US" altLang="zh-TW" sz="3200" dirty="0" smtClean="0">
                <a:solidFill>
                  <a:srgbClr val="FFFF00"/>
                </a:solidFill>
              </a:rPr>
              <a:t>, and service guarantees based on different </a:t>
            </a:r>
            <a:r>
              <a:rPr lang="en-US" altLang="zh-TW" sz="3200" u="sng" dirty="0" smtClean="0">
                <a:solidFill>
                  <a:srgbClr val="FFFF00"/>
                </a:solidFill>
              </a:rPr>
              <a:t>service level agreements </a:t>
            </a:r>
            <a:r>
              <a:rPr lang="en-US" altLang="zh-TW" sz="3200" dirty="0" smtClean="0">
                <a:solidFill>
                  <a:srgbClr val="FFFF00"/>
                </a:solidFill>
              </a:rPr>
              <a:t>(SLA)</a:t>
            </a:r>
          </a:p>
          <a:p>
            <a:pPr lvl="1" algn="just" eaLnBrk="1" hangingPunct="1">
              <a:lnSpc>
                <a:spcPct val="80000"/>
              </a:lnSpc>
              <a:defRPr/>
            </a:pPr>
            <a:r>
              <a:rPr lang="en-US" altLang="zh-TW" sz="2800" dirty="0" smtClean="0"/>
              <a:t>Service differentiation example: watching a high-definition movie streaming directly over the Internet which requires </a:t>
            </a:r>
            <a:r>
              <a:rPr lang="en-US" altLang="zh-TW" sz="2800" dirty="0" smtClean="0">
                <a:solidFill>
                  <a:schemeClr val="folHlink"/>
                </a:solidFill>
              </a:rPr>
              <a:t>(1) high bandwidth</a:t>
            </a:r>
            <a:r>
              <a:rPr lang="en-US" altLang="zh-TW" sz="2800" dirty="0" smtClean="0"/>
              <a:t> and </a:t>
            </a:r>
            <a:r>
              <a:rPr lang="en-US" altLang="zh-TW" sz="2800" dirty="0" smtClean="0">
                <a:solidFill>
                  <a:schemeClr val="folHlink"/>
                </a:solidFill>
              </a:rPr>
              <a:t>(2) timely delivery of the data</a:t>
            </a:r>
            <a:r>
              <a:rPr lang="en-US" altLang="zh-TW" sz="2800" dirty="0" smtClean="0"/>
              <a:t>. </a:t>
            </a:r>
          </a:p>
          <a:p>
            <a:pPr lvl="1" algn="just" eaLnBrk="1" hangingPunct="1">
              <a:lnSpc>
                <a:spcPct val="80000"/>
              </a:lnSpc>
              <a:defRPr/>
            </a:pPr>
            <a:r>
              <a:rPr lang="en-US" altLang="zh-TW" sz="2800" dirty="0" smtClean="0">
                <a:solidFill>
                  <a:srgbClr val="FFFF00"/>
                </a:solidFill>
              </a:rPr>
              <a:t>The router needs to distinguish such packets so that it can forward them earlier. </a:t>
            </a:r>
          </a:p>
          <a:p>
            <a:pPr lvl="1" algn="just" eaLnBrk="1" hangingPunct="1">
              <a:lnSpc>
                <a:spcPct val="80000"/>
              </a:lnSpc>
              <a:defRPr/>
            </a:pPr>
            <a:r>
              <a:rPr lang="en-US" altLang="zh-TW" sz="2800" dirty="0" smtClean="0"/>
              <a:t>This results in the notion of differentiated services, and consequently requires that routers support a variety of mechanisms as follows:</a:t>
            </a:r>
            <a:r>
              <a:rPr lang="en-US" altLang="zh-TW" sz="24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F766B71-583A-41A2-8B97-9D342440A807}" type="slidenum">
              <a:rPr kumimoji="0" lang="zh-TW" altLang="en-US" smtClean="0">
                <a:solidFill>
                  <a:schemeClr val="folHlink"/>
                </a:solidFill>
                <a:latin typeface="Arial" panose="020B0604020202020204" pitchFamily="34" charset="0"/>
              </a:rPr>
              <a:pPr>
                <a:defRPr/>
              </a:pPr>
              <a:t>17</a:t>
            </a:fld>
            <a:endParaRPr kumimoji="0" lang="en-US" altLang="zh-TW" smtClean="0">
              <a:solidFill>
                <a:schemeClr val="folHlink"/>
              </a:solidFill>
              <a:latin typeface="Arial" panose="020B0604020202020204" pitchFamily="34" charset="0"/>
            </a:endParaRPr>
          </a:p>
        </p:txBody>
      </p:sp>
      <p:sp>
        <p:nvSpPr>
          <p:cNvPr id="50178" name="Rectangle 2"/>
          <p:cNvSpPr>
            <a:spLocks noGrp="1" noChangeArrowheads="1"/>
          </p:cNvSpPr>
          <p:nvPr>
            <p:ph type="title"/>
          </p:nvPr>
        </p:nvSpPr>
        <p:spPr/>
        <p:txBody>
          <a:bodyPr/>
          <a:lstStyle/>
          <a:p>
            <a:pPr eaLnBrk="1" hangingPunct="1">
              <a:defRPr/>
            </a:pPr>
            <a:r>
              <a:rPr lang="en-US" altLang="zh-TW" smtClean="0"/>
              <a:t>Complex Forwarding Functions</a:t>
            </a:r>
          </a:p>
        </p:txBody>
      </p:sp>
      <p:sp>
        <p:nvSpPr>
          <p:cNvPr id="50179" name="Rectangle 3"/>
          <p:cNvSpPr>
            <a:spLocks noGrp="1" noChangeArrowheads="1"/>
          </p:cNvSpPr>
          <p:nvPr>
            <p:ph type="body" idx="1"/>
          </p:nvPr>
        </p:nvSpPr>
        <p:spPr/>
        <p:txBody>
          <a:bodyPr/>
          <a:lstStyle/>
          <a:p>
            <a:pPr eaLnBrk="1" hangingPunct="1">
              <a:defRPr/>
            </a:pPr>
            <a:r>
              <a:rPr lang="en-US" altLang="zh-TW" sz="3200" i="1" dirty="0" smtClean="0">
                <a:solidFill>
                  <a:srgbClr val="FF9966"/>
                </a:solidFill>
              </a:rPr>
              <a:t>Packet Classification</a:t>
            </a:r>
          </a:p>
          <a:p>
            <a:pPr lvl="1" algn="just" eaLnBrk="1" hangingPunct="1">
              <a:defRPr/>
            </a:pPr>
            <a:r>
              <a:rPr lang="en-US" altLang="zh-TW" sz="2800" dirty="0" smtClean="0">
                <a:solidFill>
                  <a:srgbClr val="FFFF00"/>
                </a:solidFill>
              </a:rPr>
              <a:t>For distinguishing packets, a router might need to examine not only the </a:t>
            </a:r>
            <a:r>
              <a:rPr lang="en-US" altLang="zh-TW" sz="2800" u="sng" dirty="0" smtClean="0">
                <a:solidFill>
                  <a:srgbClr val="FFFF00"/>
                </a:solidFill>
              </a:rPr>
              <a:t>destination IP address </a:t>
            </a:r>
            <a:r>
              <a:rPr lang="en-US" altLang="zh-TW" sz="2800" dirty="0" smtClean="0">
                <a:solidFill>
                  <a:srgbClr val="FFFF00"/>
                </a:solidFill>
              </a:rPr>
              <a:t>but also other fields such as </a:t>
            </a:r>
            <a:r>
              <a:rPr lang="en-US" altLang="zh-TW" sz="2800" u="sng" dirty="0" smtClean="0">
                <a:solidFill>
                  <a:srgbClr val="FFFF00"/>
                </a:solidFill>
              </a:rPr>
              <a:t>source address</a:t>
            </a:r>
            <a:r>
              <a:rPr lang="en-US" altLang="zh-TW" sz="2800" dirty="0" smtClean="0">
                <a:solidFill>
                  <a:srgbClr val="FFFF00"/>
                </a:solidFill>
              </a:rPr>
              <a:t>, </a:t>
            </a:r>
            <a:r>
              <a:rPr lang="en-US" altLang="zh-TW" sz="2800" u="sng" dirty="0" smtClean="0">
                <a:solidFill>
                  <a:srgbClr val="FFFF00"/>
                </a:solidFill>
              </a:rPr>
              <a:t>destination port</a:t>
            </a:r>
            <a:r>
              <a:rPr lang="en-US" altLang="zh-TW" sz="2800" dirty="0" smtClean="0">
                <a:solidFill>
                  <a:srgbClr val="FFFF00"/>
                </a:solidFill>
              </a:rPr>
              <a:t>, and </a:t>
            </a:r>
            <a:r>
              <a:rPr lang="en-US" altLang="zh-TW" sz="2800" u="sng" dirty="0" smtClean="0">
                <a:solidFill>
                  <a:srgbClr val="FFFF00"/>
                </a:solidFill>
              </a:rPr>
              <a:t>source port</a:t>
            </a:r>
            <a:r>
              <a:rPr lang="en-US" altLang="zh-TW" sz="2800" dirty="0" smtClean="0">
                <a:solidFill>
                  <a:srgbClr val="FFFF00"/>
                </a:solidFill>
              </a:rPr>
              <a:t>, and </a:t>
            </a:r>
            <a:r>
              <a:rPr lang="en-US" altLang="zh-TW" sz="2800" u="sng" dirty="0" smtClean="0">
                <a:solidFill>
                  <a:srgbClr val="FFFF00"/>
                </a:solidFill>
              </a:rPr>
              <a:t>protocol</a:t>
            </a:r>
            <a:r>
              <a:rPr lang="en-US" altLang="zh-TW" sz="2800" dirty="0" smtClean="0">
                <a:solidFill>
                  <a:srgbClr val="FFFF00"/>
                </a:solidFill>
              </a:rPr>
              <a:t> number.</a:t>
            </a:r>
          </a:p>
          <a:p>
            <a:pPr lvl="1" algn="just" eaLnBrk="1" hangingPunct="1">
              <a:defRPr/>
            </a:pPr>
            <a:r>
              <a:rPr lang="en-US" altLang="zh-TW" sz="2800" dirty="0" smtClean="0"/>
              <a:t>Matching these headers against certain rules to find the matched rule whose actions are then applied.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5CEA200-E2D9-4800-9192-295C5F5BEB7D}" type="slidenum">
              <a:rPr kumimoji="0" lang="zh-TW" altLang="en-US" smtClean="0">
                <a:solidFill>
                  <a:schemeClr val="folHlink"/>
                </a:solidFill>
                <a:latin typeface="Arial" panose="020B0604020202020204" pitchFamily="34" charset="0"/>
              </a:rPr>
              <a:pPr>
                <a:defRPr/>
              </a:pPr>
              <a:t>18</a:t>
            </a:fld>
            <a:endParaRPr kumimoji="0" lang="en-US" altLang="zh-TW" smtClean="0">
              <a:solidFill>
                <a:schemeClr val="folHlink"/>
              </a:solidFill>
              <a:latin typeface="Arial" panose="020B0604020202020204" pitchFamily="34" charset="0"/>
            </a:endParaRPr>
          </a:p>
        </p:txBody>
      </p:sp>
      <p:sp>
        <p:nvSpPr>
          <p:cNvPr id="51202" name="Rectangle 2"/>
          <p:cNvSpPr>
            <a:spLocks noGrp="1" noChangeArrowheads="1"/>
          </p:cNvSpPr>
          <p:nvPr>
            <p:ph type="title"/>
          </p:nvPr>
        </p:nvSpPr>
        <p:spPr/>
        <p:txBody>
          <a:bodyPr/>
          <a:lstStyle/>
          <a:p>
            <a:pPr eaLnBrk="1" hangingPunct="1">
              <a:defRPr/>
            </a:pPr>
            <a:r>
              <a:rPr lang="en-US" altLang="zh-TW" dirty="0" smtClean="0"/>
              <a:t>Complex Forwarding Functions</a:t>
            </a:r>
          </a:p>
        </p:txBody>
      </p:sp>
      <p:sp>
        <p:nvSpPr>
          <p:cNvPr id="51203" name="Rectangle 3"/>
          <p:cNvSpPr>
            <a:spLocks noGrp="1" noChangeArrowheads="1"/>
          </p:cNvSpPr>
          <p:nvPr>
            <p:ph type="body" idx="1"/>
          </p:nvPr>
        </p:nvSpPr>
        <p:spPr/>
        <p:txBody>
          <a:bodyPr/>
          <a:lstStyle/>
          <a:p>
            <a:pPr eaLnBrk="1" hangingPunct="1">
              <a:lnSpc>
                <a:spcPct val="80000"/>
              </a:lnSpc>
              <a:defRPr/>
            </a:pPr>
            <a:r>
              <a:rPr lang="en-US" altLang="zh-TW" sz="3200" i="1" dirty="0" smtClean="0">
                <a:solidFill>
                  <a:srgbClr val="FF9966"/>
                </a:solidFill>
              </a:rPr>
              <a:t>Packet Translation</a:t>
            </a:r>
          </a:p>
          <a:p>
            <a:pPr lvl="1" algn="just" eaLnBrk="1" hangingPunct="1">
              <a:lnSpc>
                <a:spcPct val="80000"/>
              </a:lnSpc>
              <a:defRPr/>
            </a:pPr>
            <a:r>
              <a:rPr lang="en-US" altLang="zh-TW" sz="2800" dirty="0" smtClean="0">
                <a:solidFill>
                  <a:srgbClr val="FFFF00"/>
                </a:solidFill>
              </a:rPr>
              <a:t>As the public IPv4 address space is being exhausted, there is a need to map several hosts to a single public address. </a:t>
            </a:r>
          </a:p>
          <a:p>
            <a:pPr lvl="1" algn="just" eaLnBrk="1" hangingPunct="1">
              <a:lnSpc>
                <a:spcPct val="80000"/>
              </a:lnSpc>
              <a:defRPr/>
            </a:pPr>
            <a:r>
              <a:rPr lang="en-US" altLang="zh-TW" sz="2800" dirty="0" smtClean="0"/>
              <a:t>Thus, a router that acts as a gateway to a network needs to support </a:t>
            </a:r>
            <a:r>
              <a:rPr lang="en-US" altLang="zh-TW" sz="2800" dirty="0" smtClean="0">
                <a:solidFill>
                  <a:schemeClr val="folHlink"/>
                </a:solidFill>
              </a:rPr>
              <a:t>network address translation</a:t>
            </a:r>
            <a:r>
              <a:rPr lang="en-US" altLang="zh-TW" sz="2800" dirty="0" smtClean="0"/>
              <a:t> (</a:t>
            </a:r>
            <a:r>
              <a:rPr lang="en-US" altLang="zh-TW" sz="2800" dirty="0" smtClean="0">
                <a:solidFill>
                  <a:schemeClr val="folHlink"/>
                </a:solidFill>
              </a:rPr>
              <a:t>NAT</a:t>
            </a:r>
            <a:r>
              <a:rPr lang="en-US" altLang="zh-TW" sz="2800" dirty="0" smtClean="0"/>
              <a:t>). </a:t>
            </a:r>
          </a:p>
          <a:p>
            <a:pPr lvl="1" algn="just" eaLnBrk="1" hangingPunct="1">
              <a:lnSpc>
                <a:spcPct val="80000"/>
              </a:lnSpc>
              <a:defRPr/>
            </a:pPr>
            <a:r>
              <a:rPr lang="en-US" altLang="zh-TW" sz="2800" dirty="0" smtClean="0">
                <a:solidFill>
                  <a:srgbClr val="FFFF00"/>
                </a:solidFill>
              </a:rPr>
              <a:t>NAT maps a public IP address into a set of private IP addresses and vice versa. </a:t>
            </a:r>
          </a:p>
          <a:p>
            <a:pPr lvl="1" algn="just" eaLnBrk="1" hangingPunct="1">
              <a:lnSpc>
                <a:spcPct val="80000"/>
              </a:lnSpc>
              <a:defRPr/>
            </a:pPr>
            <a:r>
              <a:rPr lang="en-US" altLang="zh-TW" sz="2800" dirty="0" smtClean="0"/>
              <a:t>This requires a router to </a:t>
            </a:r>
            <a:r>
              <a:rPr lang="en-US" altLang="zh-TW" sz="2800" u="sng" dirty="0" smtClean="0">
                <a:solidFill>
                  <a:srgbClr val="00CC99"/>
                </a:solidFill>
              </a:rPr>
              <a:t>maintain a list of connected hosts and their local addresses </a:t>
            </a:r>
            <a:r>
              <a:rPr lang="en-US" altLang="zh-TW" sz="2800" dirty="0" smtClean="0"/>
              <a:t>and to translate the incoming and outgoing packets.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E2683BD-7690-47C0-BFDC-B05FC70CA48E}" type="slidenum">
              <a:rPr kumimoji="0" lang="zh-TW" altLang="en-US" smtClean="0">
                <a:solidFill>
                  <a:schemeClr val="folHlink"/>
                </a:solidFill>
                <a:latin typeface="Arial" panose="020B0604020202020204" pitchFamily="34" charset="0"/>
              </a:rPr>
              <a:pPr>
                <a:defRPr/>
              </a:pPr>
              <a:t>19</a:t>
            </a:fld>
            <a:endParaRPr kumimoji="0" lang="en-US" altLang="zh-TW" smtClean="0">
              <a:solidFill>
                <a:schemeClr val="folHlink"/>
              </a:solidFill>
              <a:latin typeface="Arial" panose="020B0604020202020204" pitchFamily="34" charset="0"/>
            </a:endParaRPr>
          </a:p>
        </p:txBody>
      </p:sp>
      <p:sp>
        <p:nvSpPr>
          <p:cNvPr id="52226" name="Rectangle 2"/>
          <p:cNvSpPr>
            <a:spLocks noGrp="1" noChangeArrowheads="1"/>
          </p:cNvSpPr>
          <p:nvPr>
            <p:ph type="title"/>
          </p:nvPr>
        </p:nvSpPr>
        <p:spPr/>
        <p:txBody>
          <a:bodyPr/>
          <a:lstStyle/>
          <a:p>
            <a:pPr eaLnBrk="1" hangingPunct="1">
              <a:defRPr/>
            </a:pPr>
            <a:r>
              <a:rPr lang="en-US" altLang="zh-TW" smtClean="0"/>
              <a:t>Complex Forwarding Functions</a:t>
            </a:r>
          </a:p>
        </p:txBody>
      </p:sp>
      <p:sp>
        <p:nvSpPr>
          <p:cNvPr id="52227" name="Rectangle 3"/>
          <p:cNvSpPr>
            <a:spLocks noGrp="1" noChangeArrowheads="1"/>
          </p:cNvSpPr>
          <p:nvPr>
            <p:ph type="body" idx="1"/>
          </p:nvPr>
        </p:nvSpPr>
        <p:spPr/>
        <p:txBody>
          <a:bodyPr/>
          <a:lstStyle/>
          <a:p>
            <a:pPr eaLnBrk="1" hangingPunct="1">
              <a:lnSpc>
                <a:spcPct val="90000"/>
              </a:lnSpc>
              <a:defRPr/>
            </a:pPr>
            <a:r>
              <a:rPr lang="en-US" altLang="zh-TW" sz="3200" i="1" dirty="0" smtClean="0">
                <a:solidFill>
                  <a:srgbClr val="FF9966"/>
                </a:solidFill>
              </a:rPr>
              <a:t>Traffic Prioritization</a:t>
            </a:r>
            <a:r>
              <a:rPr lang="en-US" altLang="zh-TW" sz="3200" i="1" dirty="0" smtClean="0"/>
              <a:t> </a:t>
            </a:r>
          </a:p>
          <a:p>
            <a:pPr lvl="1" algn="just" eaLnBrk="1" hangingPunct="1">
              <a:lnSpc>
                <a:spcPct val="90000"/>
              </a:lnSpc>
              <a:defRPr/>
            </a:pPr>
            <a:r>
              <a:rPr lang="en-US" altLang="zh-TW" sz="2800" dirty="0" smtClean="0"/>
              <a:t>Guarantee a certain quality of service (</a:t>
            </a:r>
            <a:r>
              <a:rPr lang="en-US" altLang="zh-TW" sz="2800" dirty="0" err="1" smtClean="0">
                <a:solidFill>
                  <a:schemeClr val="folHlink"/>
                </a:solidFill>
              </a:rPr>
              <a:t>QoS</a:t>
            </a:r>
            <a:r>
              <a:rPr lang="en-US" altLang="zh-TW" sz="2800" dirty="0" smtClean="0"/>
              <a:t>) to meet service level agreements, applying different </a:t>
            </a:r>
            <a:r>
              <a:rPr lang="en-US" altLang="zh-TW" sz="2800" dirty="0" smtClean="0">
                <a:solidFill>
                  <a:schemeClr val="folHlink"/>
                </a:solidFill>
              </a:rPr>
              <a:t>priorities</a:t>
            </a:r>
            <a:r>
              <a:rPr lang="en-US" altLang="zh-TW" sz="2800" dirty="0" smtClean="0"/>
              <a:t> to different </a:t>
            </a:r>
            <a:r>
              <a:rPr lang="en-US" altLang="zh-TW" sz="2800" dirty="0" smtClean="0">
                <a:solidFill>
                  <a:schemeClr val="folHlink"/>
                </a:solidFill>
              </a:rPr>
              <a:t>customers</a:t>
            </a:r>
            <a:r>
              <a:rPr lang="en-US" altLang="zh-TW" sz="2800" dirty="0" smtClean="0"/>
              <a:t> or </a:t>
            </a:r>
            <a:r>
              <a:rPr lang="en-US" altLang="zh-TW" sz="2800" u="sng" dirty="0" smtClean="0"/>
              <a:t>data </a:t>
            </a:r>
            <a:r>
              <a:rPr lang="en-US" altLang="zh-TW" sz="2800" u="sng" dirty="0" smtClean="0">
                <a:solidFill>
                  <a:schemeClr val="folHlink"/>
                </a:solidFill>
              </a:rPr>
              <a:t>flows</a:t>
            </a:r>
            <a:r>
              <a:rPr lang="en-US" altLang="zh-TW" sz="2800" u="sng" dirty="0" smtClean="0"/>
              <a:t> </a:t>
            </a:r>
            <a:r>
              <a:rPr lang="en-US" altLang="zh-TW" sz="2800" dirty="0" smtClean="0"/>
              <a:t>and providing a level of performance in accordance with the predetermined service agreements. </a:t>
            </a:r>
          </a:p>
          <a:p>
            <a:pPr lvl="1" algn="just" eaLnBrk="1" hangingPunct="1">
              <a:lnSpc>
                <a:spcPct val="90000"/>
              </a:lnSpc>
              <a:defRPr/>
            </a:pPr>
            <a:r>
              <a:rPr lang="en-US" altLang="zh-TW" sz="2800" dirty="0" smtClean="0">
                <a:solidFill>
                  <a:srgbClr val="FFFF00"/>
                </a:solidFill>
              </a:rPr>
              <a:t>For example, the agreement might specify that a fixed number of packets must be delivered at a constant rate, necessary for real-time streaming multimedia applications such as </a:t>
            </a:r>
            <a:r>
              <a:rPr lang="en-US" altLang="zh-TW" sz="2800" u="sng" dirty="0" smtClean="0">
                <a:solidFill>
                  <a:srgbClr val="FFFF00"/>
                </a:solidFill>
              </a:rPr>
              <a:t>IPTV</a:t>
            </a:r>
            <a:r>
              <a:rPr lang="en-US" altLang="zh-TW" sz="2800" dirty="0" smtClean="0">
                <a:solidFill>
                  <a:srgbClr val="FFFF00"/>
                </a:solidFill>
              </a:rPr>
              <a:t>, or real-time interactive applications such as </a:t>
            </a:r>
            <a:r>
              <a:rPr lang="en-US" altLang="zh-TW" sz="2800" u="sng" dirty="0" smtClean="0">
                <a:solidFill>
                  <a:srgbClr val="FFFF00"/>
                </a:solidFill>
              </a:rPr>
              <a:t>VoIP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3DDF2E5-88CD-4879-8859-BE9C059E014F}" type="slidenum">
              <a:rPr kumimoji="0" lang="zh-TW" altLang="en-US" smtClean="0">
                <a:solidFill>
                  <a:schemeClr val="folHlink"/>
                </a:solidFill>
                <a:latin typeface="Arial" panose="020B0604020202020204" pitchFamily="34" charset="0"/>
              </a:rPr>
              <a:pPr>
                <a:defRPr/>
              </a:pPr>
              <a:t>2</a:t>
            </a:fld>
            <a:endParaRPr kumimoji="0" lang="en-US" altLang="zh-TW" smtClean="0">
              <a:solidFill>
                <a:schemeClr val="folHlink"/>
              </a:solidFill>
              <a:latin typeface="Arial" panose="020B0604020202020204" pitchFamily="34" charset="0"/>
            </a:endParaRPr>
          </a:p>
        </p:txBody>
      </p:sp>
      <p:sp>
        <p:nvSpPr>
          <p:cNvPr id="32770" name="Rectangle 2"/>
          <p:cNvSpPr>
            <a:spLocks noGrp="1" noChangeArrowheads="1"/>
          </p:cNvSpPr>
          <p:nvPr>
            <p:ph type="title"/>
          </p:nvPr>
        </p:nvSpPr>
        <p:spPr/>
        <p:txBody>
          <a:bodyPr/>
          <a:lstStyle/>
          <a:p>
            <a:pPr eaLnBrk="1" hangingPunct="1">
              <a:defRPr/>
            </a:pPr>
            <a:r>
              <a:rPr lang="en-US" altLang="zh-TW" smtClean="0"/>
              <a:t>Contents</a:t>
            </a:r>
          </a:p>
        </p:txBody>
      </p:sp>
      <p:sp>
        <p:nvSpPr>
          <p:cNvPr id="32771" name="Rectangle 3"/>
          <p:cNvSpPr>
            <a:spLocks noGrp="1" noChangeArrowheads="1"/>
          </p:cNvSpPr>
          <p:nvPr>
            <p:ph type="body" idx="1"/>
          </p:nvPr>
        </p:nvSpPr>
        <p:spPr/>
        <p:txBody>
          <a:bodyPr/>
          <a:lstStyle/>
          <a:p>
            <a:pPr eaLnBrk="1" hangingPunct="1">
              <a:lnSpc>
                <a:spcPct val="90000"/>
              </a:lnSpc>
              <a:defRPr/>
            </a:pPr>
            <a:r>
              <a:rPr lang="en-US" altLang="zh-TW" smtClean="0"/>
              <a:t>Overview of routers</a:t>
            </a:r>
          </a:p>
          <a:p>
            <a:pPr eaLnBrk="1" hangingPunct="1">
              <a:lnSpc>
                <a:spcPct val="90000"/>
              </a:lnSpc>
              <a:defRPr/>
            </a:pPr>
            <a:r>
              <a:rPr lang="en-US" altLang="zh-TW" smtClean="0"/>
              <a:t>Functions of a router</a:t>
            </a:r>
          </a:p>
          <a:p>
            <a:pPr eaLnBrk="1" hangingPunct="1">
              <a:lnSpc>
                <a:spcPct val="90000"/>
              </a:lnSpc>
              <a:defRPr/>
            </a:pPr>
            <a:r>
              <a:rPr lang="en-US" altLang="zh-TW" smtClean="0"/>
              <a:t>Types of routers</a:t>
            </a:r>
          </a:p>
          <a:p>
            <a:pPr eaLnBrk="1" hangingPunct="1">
              <a:lnSpc>
                <a:spcPct val="90000"/>
              </a:lnSpc>
              <a:defRPr/>
            </a:pPr>
            <a:r>
              <a:rPr lang="en-US" altLang="zh-TW" smtClean="0"/>
              <a:t>Elements of a router</a:t>
            </a:r>
          </a:p>
          <a:p>
            <a:pPr eaLnBrk="1" hangingPunct="1">
              <a:lnSpc>
                <a:spcPct val="90000"/>
              </a:lnSpc>
              <a:defRPr/>
            </a:pPr>
            <a:r>
              <a:rPr lang="en-US" altLang="zh-TW" smtClean="0"/>
              <a:t>Packet flow</a:t>
            </a:r>
          </a:p>
          <a:p>
            <a:pPr eaLnBrk="1" hangingPunct="1">
              <a:lnSpc>
                <a:spcPct val="90000"/>
              </a:lnSpc>
              <a:defRPr/>
            </a:pPr>
            <a:r>
              <a:rPr lang="en-US" altLang="zh-TW" smtClean="0"/>
              <a:t>Packet processing: fast vs slow path</a:t>
            </a:r>
          </a:p>
          <a:p>
            <a:pPr eaLnBrk="1" hangingPunct="1">
              <a:lnSpc>
                <a:spcPct val="90000"/>
              </a:lnSpc>
              <a:defRPr/>
            </a:pPr>
            <a:r>
              <a:rPr lang="en-US" altLang="zh-TW" smtClean="0"/>
              <a:t>Router architectures</a:t>
            </a:r>
          </a:p>
          <a:p>
            <a:pPr eaLnBrk="1" hangingPunct="1">
              <a:lnSpc>
                <a:spcPct val="90000"/>
              </a:lnSpc>
              <a:defRPr/>
            </a:pPr>
            <a:r>
              <a:rPr lang="en-US" altLang="zh-TW" smtClean="0"/>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FA1C4E1-D1D2-4B15-A40D-FB8BFB150721}" type="slidenum">
              <a:rPr kumimoji="0" lang="zh-TW" altLang="en-US" smtClean="0">
                <a:solidFill>
                  <a:schemeClr val="folHlink"/>
                </a:solidFill>
                <a:latin typeface="Arial" panose="020B0604020202020204" pitchFamily="34" charset="0"/>
              </a:rPr>
              <a:pPr>
                <a:defRPr/>
              </a:pPr>
              <a:t>20</a:t>
            </a:fld>
            <a:endParaRPr kumimoji="0" lang="en-US" altLang="zh-TW" smtClean="0">
              <a:solidFill>
                <a:schemeClr val="folHlink"/>
              </a:solidFill>
              <a:latin typeface="Arial" panose="020B0604020202020204" pitchFamily="34" charset="0"/>
            </a:endParaRPr>
          </a:p>
        </p:txBody>
      </p:sp>
      <p:sp>
        <p:nvSpPr>
          <p:cNvPr id="53250" name="Rectangle 2"/>
          <p:cNvSpPr>
            <a:spLocks noGrp="1" noChangeArrowheads="1"/>
          </p:cNvSpPr>
          <p:nvPr>
            <p:ph type="title"/>
          </p:nvPr>
        </p:nvSpPr>
        <p:spPr/>
        <p:txBody>
          <a:bodyPr/>
          <a:lstStyle/>
          <a:p>
            <a:pPr eaLnBrk="1" hangingPunct="1">
              <a:defRPr/>
            </a:pPr>
            <a:r>
              <a:rPr lang="en-US" altLang="zh-TW" smtClean="0"/>
              <a:t>Control plane vs data plane</a:t>
            </a:r>
            <a:r>
              <a:rPr lang="en-US" altLang="zh-TW" smtClean="0">
                <a:effectLst/>
              </a:rPr>
              <a:t> </a:t>
            </a:r>
          </a:p>
        </p:txBody>
      </p:sp>
      <p:sp>
        <p:nvSpPr>
          <p:cNvPr id="53251" name="Rectangle 3"/>
          <p:cNvSpPr>
            <a:spLocks noGrp="1" noChangeArrowheads="1"/>
          </p:cNvSpPr>
          <p:nvPr>
            <p:ph type="body" idx="1"/>
          </p:nvPr>
        </p:nvSpPr>
        <p:spPr/>
        <p:txBody>
          <a:bodyPr/>
          <a:lstStyle/>
          <a:p>
            <a:pPr algn="just" eaLnBrk="1" hangingPunct="1">
              <a:lnSpc>
                <a:spcPct val="90000"/>
              </a:lnSpc>
              <a:defRPr/>
            </a:pPr>
            <a:r>
              <a:rPr lang="en-US" altLang="zh-TW" sz="3200" dirty="0" smtClean="0">
                <a:solidFill>
                  <a:srgbClr val="FFFF00"/>
                </a:solidFill>
              </a:rPr>
              <a:t>Besides packet forwarding (i.e., data plane function), a router needs to ensure that the contents of the forwarding table reflect the current network topology. </a:t>
            </a:r>
          </a:p>
          <a:p>
            <a:pPr algn="just" eaLnBrk="1" hangingPunct="1">
              <a:lnSpc>
                <a:spcPct val="90000"/>
              </a:lnSpc>
              <a:defRPr/>
            </a:pPr>
            <a:r>
              <a:rPr lang="en-US" altLang="zh-TW" sz="3200" dirty="0" smtClean="0"/>
              <a:t>Routers also need to provide </a:t>
            </a:r>
            <a:r>
              <a:rPr lang="en-US" altLang="zh-TW" sz="3200" dirty="0" smtClean="0">
                <a:solidFill>
                  <a:srgbClr val="FFCC00"/>
                </a:solidFill>
              </a:rPr>
              <a:t>control plane</a:t>
            </a:r>
            <a:r>
              <a:rPr lang="en-US" altLang="zh-TW" sz="3200" dirty="0" smtClean="0"/>
              <a:t> and management plane functions. In particular, a router needs to handle:</a:t>
            </a:r>
          </a:p>
          <a:p>
            <a:pPr lvl="1" eaLnBrk="1" hangingPunct="1">
              <a:lnSpc>
                <a:spcPct val="90000"/>
              </a:lnSpc>
              <a:defRPr/>
            </a:pPr>
            <a:r>
              <a:rPr lang="en-US" altLang="zh-TW" sz="2800" i="1" dirty="0" smtClean="0">
                <a:solidFill>
                  <a:srgbClr val="FF9966"/>
                </a:solidFill>
              </a:rPr>
              <a:t>Routing Protocols</a:t>
            </a:r>
          </a:p>
          <a:p>
            <a:pPr lvl="1" eaLnBrk="1" hangingPunct="1">
              <a:lnSpc>
                <a:spcPct val="90000"/>
              </a:lnSpc>
              <a:defRPr/>
            </a:pPr>
            <a:r>
              <a:rPr lang="en-US" altLang="zh-TW" sz="2800" i="1" dirty="0" smtClean="0">
                <a:solidFill>
                  <a:srgbClr val="FF9966"/>
                </a:solidFill>
              </a:rPr>
              <a:t>System Configuration</a:t>
            </a:r>
          </a:p>
          <a:p>
            <a:pPr lvl="1" eaLnBrk="1" hangingPunct="1">
              <a:lnSpc>
                <a:spcPct val="90000"/>
              </a:lnSpc>
              <a:defRPr/>
            </a:pPr>
            <a:r>
              <a:rPr lang="en-US" altLang="zh-TW" sz="2800" i="1" dirty="0" smtClean="0">
                <a:solidFill>
                  <a:srgbClr val="FF9966"/>
                </a:solidFill>
              </a:rPr>
              <a:t>Router Management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2682B8C-2889-4066-A442-BBC32C2363D5}" type="slidenum">
              <a:rPr kumimoji="0" lang="zh-TW" altLang="en-US" smtClean="0">
                <a:solidFill>
                  <a:schemeClr val="folHlink"/>
                </a:solidFill>
                <a:latin typeface="Arial" panose="020B0604020202020204" pitchFamily="34" charset="0"/>
              </a:rPr>
              <a:pPr>
                <a:defRPr/>
              </a:pPr>
              <a:t>21</a:t>
            </a:fld>
            <a:endParaRPr kumimoji="0" lang="en-US" altLang="zh-TW" smtClean="0">
              <a:solidFill>
                <a:schemeClr val="folHlink"/>
              </a:solidFill>
              <a:latin typeface="Arial" panose="020B0604020202020204" pitchFamily="34" charset="0"/>
            </a:endParaRPr>
          </a:p>
        </p:txBody>
      </p:sp>
      <p:sp>
        <p:nvSpPr>
          <p:cNvPr id="23555" name="Rectangle 2"/>
          <p:cNvSpPr>
            <a:spLocks noGrp="1" noChangeArrowheads="1"/>
          </p:cNvSpPr>
          <p:nvPr>
            <p:ph type="title"/>
          </p:nvPr>
        </p:nvSpPr>
        <p:spPr/>
        <p:txBody>
          <a:bodyPr/>
          <a:lstStyle/>
          <a:p>
            <a:pPr eaLnBrk="1" hangingPunct="1">
              <a:defRPr/>
            </a:pPr>
            <a:r>
              <a:rPr lang="en-US" altLang="zh-TW" dirty="0" smtClean="0">
                <a:effectLst/>
              </a:rPr>
              <a:t>Control plane: </a:t>
            </a:r>
            <a:r>
              <a:rPr lang="en-US" altLang="zh-TW" i="1" dirty="0" smtClean="0">
                <a:solidFill>
                  <a:srgbClr val="FF9966"/>
                </a:solidFill>
                <a:effectLst>
                  <a:outerShdw blurRad="38100" dist="38100" dir="2700000" algn="tl">
                    <a:srgbClr val="000000">
                      <a:alpha val="43137"/>
                    </a:srgbClr>
                  </a:outerShdw>
                </a:effectLst>
              </a:rPr>
              <a:t>Routing Protocols</a:t>
            </a:r>
          </a:p>
        </p:txBody>
      </p:sp>
      <p:sp>
        <p:nvSpPr>
          <p:cNvPr id="23556" name="Rectangle 3"/>
          <p:cNvSpPr>
            <a:spLocks noGrp="1" noChangeArrowheads="1"/>
          </p:cNvSpPr>
          <p:nvPr>
            <p:ph type="body" idx="1"/>
          </p:nvPr>
        </p:nvSpPr>
        <p:spPr/>
        <p:txBody>
          <a:bodyPr/>
          <a:lstStyle/>
          <a:p>
            <a:pPr algn="just" eaLnBrk="1" hangingPunct="1">
              <a:lnSpc>
                <a:spcPct val="80000"/>
              </a:lnSpc>
              <a:defRPr/>
            </a:pPr>
            <a:r>
              <a:rPr lang="en-US" altLang="zh-TW" sz="2800" dirty="0" smtClean="0">
                <a:solidFill>
                  <a:srgbClr val="FFFF00"/>
                </a:solidFill>
                <a:effectLst/>
              </a:rPr>
              <a:t>Routers need to implement different routing protocols, such as </a:t>
            </a:r>
            <a:r>
              <a:rPr lang="en-US" altLang="zh-TW" sz="2800" u="sng" dirty="0" smtClean="0">
                <a:solidFill>
                  <a:srgbClr val="FFFF00"/>
                </a:solidFill>
                <a:effectLst>
                  <a:outerShdw blurRad="38100" dist="38100" dir="2700000" algn="tl">
                    <a:srgbClr val="000000">
                      <a:alpha val="43137"/>
                    </a:srgbClr>
                  </a:outerShdw>
                </a:effectLst>
              </a:rPr>
              <a:t>OSPF</a:t>
            </a:r>
            <a:r>
              <a:rPr lang="en-US" altLang="zh-TW" sz="2800" dirty="0" smtClean="0">
                <a:solidFill>
                  <a:srgbClr val="FFFF00"/>
                </a:solidFill>
                <a:effectLst/>
              </a:rPr>
              <a:t>, </a:t>
            </a:r>
            <a:r>
              <a:rPr lang="en-US" altLang="zh-TW" sz="2800" u="sng" dirty="0" smtClean="0">
                <a:solidFill>
                  <a:srgbClr val="FFFF00"/>
                </a:solidFill>
                <a:effectLst>
                  <a:outerShdw blurRad="38100" dist="38100" dir="2700000" algn="tl">
                    <a:srgbClr val="000000">
                      <a:alpha val="43137"/>
                    </a:srgbClr>
                  </a:outerShdw>
                </a:effectLst>
              </a:rPr>
              <a:t>BGP</a:t>
            </a:r>
            <a:r>
              <a:rPr lang="en-US" altLang="zh-TW" sz="2800" dirty="0" smtClean="0">
                <a:solidFill>
                  <a:srgbClr val="FFFF00"/>
                </a:solidFill>
                <a:effectLst/>
              </a:rPr>
              <a:t>, and </a:t>
            </a:r>
            <a:r>
              <a:rPr lang="en-US" altLang="zh-TW" sz="2800" u="sng" dirty="0" smtClean="0">
                <a:solidFill>
                  <a:srgbClr val="FFFF00"/>
                </a:solidFill>
                <a:effectLst>
                  <a:outerShdw blurRad="38100" dist="38100" dir="2700000" algn="tl">
                    <a:srgbClr val="000000">
                      <a:alpha val="43137"/>
                    </a:srgbClr>
                  </a:outerShdw>
                </a:effectLst>
              </a:rPr>
              <a:t>RIP</a:t>
            </a:r>
            <a:r>
              <a:rPr lang="en-US" altLang="zh-TW" sz="2800" dirty="0" smtClean="0">
                <a:solidFill>
                  <a:srgbClr val="FFFF00"/>
                </a:solidFill>
                <a:effectLst/>
              </a:rPr>
              <a:t> for maintaining peer relationships by sending and receiving </a:t>
            </a:r>
            <a:r>
              <a:rPr lang="en-US" altLang="zh-TW" sz="2800" u="sng" dirty="0" smtClean="0">
                <a:solidFill>
                  <a:srgbClr val="FFFF00"/>
                </a:solidFill>
                <a:effectLst>
                  <a:outerShdw blurRad="38100" dist="38100" dir="2700000" algn="tl">
                    <a:srgbClr val="000000">
                      <a:alpha val="43137"/>
                    </a:srgbClr>
                  </a:outerShdw>
                </a:effectLst>
              </a:rPr>
              <a:t>route updates</a:t>
            </a:r>
            <a:r>
              <a:rPr lang="en-US" altLang="zh-TW" sz="2800" u="sng" dirty="0" smtClean="0">
                <a:solidFill>
                  <a:srgbClr val="FFFF00"/>
                </a:solidFill>
                <a:effectLst/>
              </a:rPr>
              <a:t> </a:t>
            </a:r>
            <a:r>
              <a:rPr lang="en-US" altLang="zh-TW" sz="2800" dirty="0" smtClean="0">
                <a:solidFill>
                  <a:srgbClr val="FFFF00"/>
                </a:solidFill>
                <a:effectLst/>
              </a:rPr>
              <a:t>from adjacent routers. </a:t>
            </a:r>
          </a:p>
          <a:p>
            <a:pPr algn="just" eaLnBrk="1" hangingPunct="1">
              <a:lnSpc>
                <a:spcPct val="80000"/>
              </a:lnSpc>
              <a:defRPr/>
            </a:pPr>
            <a:r>
              <a:rPr lang="en-US" altLang="zh-TW" sz="2800" dirty="0" smtClean="0">
                <a:effectLst/>
              </a:rPr>
              <a:t>These route updates are sent and received as normal IP packets.</a:t>
            </a:r>
          </a:p>
          <a:p>
            <a:pPr algn="just" eaLnBrk="1" hangingPunct="1">
              <a:lnSpc>
                <a:spcPct val="80000"/>
              </a:lnSpc>
              <a:defRPr/>
            </a:pPr>
            <a:r>
              <a:rPr lang="en-US" altLang="zh-TW" sz="2800" dirty="0" smtClean="0">
                <a:solidFill>
                  <a:srgbClr val="FFFF00"/>
                </a:solidFill>
                <a:effectLst/>
              </a:rPr>
              <a:t>But the key </a:t>
            </a:r>
            <a:r>
              <a:rPr lang="en-US" altLang="zh-TW" sz="2800" b="1" dirty="0" smtClean="0">
                <a:solidFill>
                  <a:srgbClr val="FFFF00"/>
                </a:solidFill>
                <a:effectLst>
                  <a:outerShdw blurRad="38100" dist="38100" dir="2700000" algn="tl">
                    <a:srgbClr val="000000">
                      <a:alpha val="43137"/>
                    </a:srgbClr>
                  </a:outerShdw>
                </a:effectLst>
              </a:rPr>
              <a:t>difference</a:t>
            </a:r>
            <a:r>
              <a:rPr lang="en-US" altLang="zh-TW" sz="2800" dirty="0" smtClean="0">
                <a:solidFill>
                  <a:srgbClr val="FFFF00"/>
                </a:solidFill>
                <a:effectLst/>
              </a:rPr>
              <a:t> between these packets and the packets that transit through the router is the </a:t>
            </a:r>
            <a:r>
              <a:rPr lang="en-US" altLang="zh-TW" sz="2800" dirty="0" smtClean="0">
                <a:solidFill>
                  <a:srgbClr val="FFFF00"/>
                </a:solidFill>
                <a:effectLst>
                  <a:outerShdw blurRad="38100" dist="38100" dir="2700000" algn="tl">
                    <a:srgbClr val="000000">
                      <a:alpha val="43137"/>
                    </a:srgbClr>
                  </a:outerShdw>
                </a:effectLst>
              </a:rPr>
              <a:t>destination address: the router itself</a:t>
            </a:r>
            <a:r>
              <a:rPr lang="en-US" altLang="zh-TW" sz="2800" dirty="0" smtClean="0">
                <a:solidFill>
                  <a:srgbClr val="FFFF00"/>
                </a:solidFill>
                <a:effectLst/>
              </a:rPr>
              <a:t> for route update packets. </a:t>
            </a:r>
          </a:p>
          <a:p>
            <a:pPr algn="just" eaLnBrk="1" hangingPunct="1">
              <a:lnSpc>
                <a:spcPct val="80000"/>
              </a:lnSpc>
              <a:defRPr/>
            </a:pPr>
            <a:r>
              <a:rPr lang="en-US" altLang="zh-TW" sz="2800" dirty="0" smtClean="0">
                <a:effectLst/>
              </a:rPr>
              <a:t>Once the updates are received, the forwarding table is modified so that subsequent packets are forwarded to the correct outgoing links.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26F9DF4-84B3-4D30-87D0-D911F764F479}" type="slidenum">
              <a:rPr kumimoji="0" lang="zh-TW" altLang="en-US" smtClean="0">
                <a:solidFill>
                  <a:schemeClr val="folHlink"/>
                </a:solidFill>
                <a:latin typeface="Arial" panose="020B0604020202020204" pitchFamily="34" charset="0"/>
              </a:rPr>
              <a:pPr>
                <a:defRPr/>
              </a:pPr>
              <a:t>22</a:t>
            </a:fld>
            <a:endParaRPr kumimoji="0" lang="en-US" altLang="zh-TW" smtClean="0">
              <a:solidFill>
                <a:schemeClr val="folHlink"/>
              </a:solidFill>
              <a:latin typeface="Arial" panose="020B0604020202020204" pitchFamily="34" charset="0"/>
            </a:endParaRPr>
          </a:p>
        </p:txBody>
      </p:sp>
      <p:sp>
        <p:nvSpPr>
          <p:cNvPr id="55298" name="Rectangle 2"/>
          <p:cNvSpPr>
            <a:spLocks noGrp="1" noChangeArrowheads="1"/>
          </p:cNvSpPr>
          <p:nvPr>
            <p:ph type="title"/>
          </p:nvPr>
        </p:nvSpPr>
        <p:spPr/>
        <p:txBody>
          <a:bodyPr/>
          <a:lstStyle/>
          <a:p>
            <a:pPr eaLnBrk="1" hangingPunct="1">
              <a:defRPr/>
            </a:pPr>
            <a:r>
              <a:rPr lang="en-US" altLang="zh-TW" sz="4000" dirty="0" smtClean="0"/>
              <a:t>Control plane:</a:t>
            </a:r>
            <a:r>
              <a:rPr lang="en-US" altLang="zh-TW" sz="4000" dirty="0" smtClean="0">
                <a:effectLst/>
              </a:rPr>
              <a:t> </a:t>
            </a:r>
            <a:r>
              <a:rPr lang="en-US" altLang="zh-TW" sz="4000" i="1" dirty="0" smtClean="0">
                <a:solidFill>
                  <a:srgbClr val="FF9966"/>
                </a:solidFill>
              </a:rPr>
              <a:t>System Configuration</a:t>
            </a:r>
          </a:p>
        </p:txBody>
      </p:sp>
      <p:sp>
        <p:nvSpPr>
          <p:cNvPr id="55299" name="Rectangle 3"/>
          <p:cNvSpPr>
            <a:spLocks noGrp="1" noChangeArrowheads="1"/>
          </p:cNvSpPr>
          <p:nvPr>
            <p:ph type="body" idx="1"/>
          </p:nvPr>
        </p:nvSpPr>
        <p:spPr/>
        <p:txBody>
          <a:bodyPr/>
          <a:lstStyle/>
          <a:p>
            <a:pPr algn="just" eaLnBrk="1" hangingPunct="1">
              <a:defRPr/>
            </a:pPr>
            <a:r>
              <a:rPr lang="en-US" altLang="zh-TW" sz="3200" dirty="0" smtClean="0"/>
              <a:t>Network operators need to configure various administrative tasks: </a:t>
            </a:r>
          </a:p>
          <a:p>
            <a:pPr lvl="1" eaLnBrk="1" hangingPunct="1">
              <a:defRPr/>
            </a:pPr>
            <a:r>
              <a:rPr lang="en-US" altLang="zh-TW" sz="2800" dirty="0" smtClean="0"/>
              <a:t>Configuring interfaces, </a:t>
            </a:r>
          </a:p>
          <a:p>
            <a:pPr lvl="1" eaLnBrk="1" hangingPunct="1">
              <a:defRPr/>
            </a:pPr>
            <a:r>
              <a:rPr lang="en-US" altLang="zh-TW" sz="2800" dirty="0" smtClean="0"/>
              <a:t>Routing protocol keep </a:t>
            </a:r>
            <a:r>
              <a:rPr lang="en-US" altLang="zh-TW" sz="2800" dirty="0" err="1" smtClean="0"/>
              <a:t>alives</a:t>
            </a:r>
            <a:r>
              <a:rPr lang="en-US" altLang="zh-TW" sz="2800" dirty="0" smtClean="0"/>
              <a:t>, </a:t>
            </a:r>
          </a:p>
          <a:p>
            <a:pPr lvl="1" eaLnBrk="1" hangingPunct="1">
              <a:defRPr/>
            </a:pPr>
            <a:r>
              <a:rPr lang="en-US" altLang="zh-TW" sz="2800" dirty="0" smtClean="0"/>
              <a:t>Updating rules for classifying packets. </a:t>
            </a:r>
          </a:p>
          <a:p>
            <a:pPr algn="just" eaLnBrk="1" hangingPunct="1">
              <a:defRPr/>
            </a:pPr>
            <a:r>
              <a:rPr lang="en-US" altLang="zh-TW" sz="3200" dirty="0" smtClean="0">
                <a:solidFill>
                  <a:srgbClr val="FFFF00"/>
                </a:solidFill>
              </a:rPr>
              <a:t>Hence, a router needs to implement various functions for adding, modifying, and deleting these configuration data, as well as persistently storing them for retrieval later.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C89E640-3C20-408B-A9FA-56EA46C53667}" type="slidenum">
              <a:rPr kumimoji="0" lang="zh-TW" altLang="en-US" smtClean="0">
                <a:solidFill>
                  <a:schemeClr val="folHlink"/>
                </a:solidFill>
                <a:latin typeface="Arial" panose="020B0604020202020204" pitchFamily="34" charset="0"/>
              </a:rPr>
              <a:pPr>
                <a:defRPr/>
              </a:pPr>
              <a:t>23</a:t>
            </a:fld>
            <a:endParaRPr kumimoji="0" lang="en-US" altLang="zh-TW" smtClean="0">
              <a:solidFill>
                <a:schemeClr val="folHlink"/>
              </a:solidFill>
              <a:latin typeface="Arial" panose="020B0604020202020204" pitchFamily="34" charset="0"/>
            </a:endParaRPr>
          </a:p>
        </p:txBody>
      </p:sp>
      <p:sp>
        <p:nvSpPr>
          <p:cNvPr id="56322" name="Rectangle 2"/>
          <p:cNvSpPr>
            <a:spLocks noGrp="1" noChangeArrowheads="1"/>
          </p:cNvSpPr>
          <p:nvPr>
            <p:ph type="title"/>
          </p:nvPr>
        </p:nvSpPr>
        <p:spPr/>
        <p:txBody>
          <a:bodyPr/>
          <a:lstStyle/>
          <a:p>
            <a:pPr eaLnBrk="1" hangingPunct="1">
              <a:defRPr/>
            </a:pPr>
            <a:r>
              <a:rPr lang="en-US" altLang="zh-TW" sz="4000" dirty="0" smtClean="0"/>
              <a:t>Control plane: </a:t>
            </a:r>
            <a:r>
              <a:rPr lang="en-US" altLang="zh-TW" sz="4000" i="1" dirty="0" smtClean="0">
                <a:solidFill>
                  <a:srgbClr val="FF9966"/>
                </a:solidFill>
              </a:rPr>
              <a:t>Router Management</a:t>
            </a:r>
          </a:p>
        </p:txBody>
      </p:sp>
      <p:sp>
        <p:nvSpPr>
          <p:cNvPr id="56323" name="Rectangle 3"/>
          <p:cNvSpPr>
            <a:spLocks noGrp="1" noChangeArrowheads="1"/>
          </p:cNvSpPr>
          <p:nvPr>
            <p:ph type="body" idx="1"/>
          </p:nvPr>
        </p:nvSpPr>
        <p:spPr/>
        <p:txBody>
          <a:bodyPr/>
          <a:lstStyle/>
          <a:p>
            <a:pPr algn="just" eaLnBrk="1" hangingPunct="1">
              <a:defRPr/>
            </a:pPr>
            <a:r>
              <a:rPr lang="en-US" altLang="zh-TW" dirty="0" smtClean="0">
                <a:solidFill>
                  <a:srgbClr val="FFFF00"/>
                </a:solidFill>
              </a:rPr>
              <a:t>Routers need to be monitored for continuous operations. </a:t>
            </a:r>
          </a:p>
          <a:p>
            <a:pPr algn="just" eaLnBrk="1" hangingPunct="1">
              <a:defRPr/>
            </a:pPr>
            <a:r>
              <a:rPr lang="en-US" altLang="zh-TW" dirty="0" smtClean="0"/>
              <a:t>These functions include supporting various management functions that are implemented using protocols such as simple network management protocol (</a:t>
            </a:r>
            <a:r>
              <a:rPr lang="en-US" altLang="zh-TW" dirty="0" smtClean="0">
                <a:solidFill>
                  <a:schemeClr val="folHlink"/>
                </a:solidFill>
              </a:rPr>
              <a:t>SNMP</a:t>
            </a:r>
            <a:r>
              <a:rPr lang="en-US" altLang="zh-TW"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5AD1709-E963-430B-868C-10519C73884F}" type="slidenum">
              <a:rPr kumimoji="0" lang="zh-TW" altLang="en-US" smtClean="0">
                <a:solidFill>
                  <a:schemeClr val="folHlink"/>
                </a:solidFill>
                <a:latin typeface="Arial" panose="020B0604020202020204" pitchFamily="34" charset="0"/>
              </a:rPr>
              <a:pPr>
                <a:defRPr/>
              </a:pPr>
              <a:t>24</a:t>
            </a:fld>
            <a:endParaRPr kumimoji="0" lang="en-US" altLang="zh-TW" smtClean="0">
              <a:solidFill>
                <a:schemeClr val="folHlink"/>
              </a:solidFill>
              <a:latin typeface="Arial" panose="020B0604020202020204" pitchFamily="34" charset="0"/>
            </a:endParaRPr>
          </a:p>
        </p:txBody>
      </p:sp>
      <p:sp>
        <p:nvSpPr>
          <p:cNvPr id="57346" name="Rectangle 2"/>
          <p:cNvSpPr>
            <a:spLocks noGrp="1" noChangeArrowheads="1"/>
          </p:cNvSpPr>
          <p:nvPr>
            <p:ph type="title"/>
          </p:nvPr>
        </p:nvSpPr>
        <p:spPr/>
        <p:txBody>
          <a:bodyPr/>
          <a:lstStyle/>
          <a:p>
            <a:pPr eaLnBrk="1" hangingPunct="1">
              <a:defRPr/>
            </a:pPr>
            <a:r>
              <a:rPr lang="en-US" altLang="zh-TW" sz="3600" b="1" dirty="0" smtClean="0">
                <a:solidFill>
                  <a:srgbClr val="FF9966"/>
                </a:solidFill>
                <a:effectLst>
                  <a:outerShdw blurRad="38100" dist="38100" dir="2700000" algn="tl">
                    <a:srgbClr val="000000">
                      <a:alpha val="43137"/>
                    </a:srgbClr>
                  </a:outerShdw>
                </a:effectLst>
              </a:rPr>
              <a:t>Routing Table </a:t>
            </a:r>
            <a:r>
              <a:rPr lang="en-US" altLang="zh-TW" sz="3600" b="1" dirty="0" err="1" smtClean="0">
                <a:solidFill>
                  <a:srgbClr val="FF9966"/>
                </a:solidFill>
                <a:effectLst>
                  <a:outerShdw blurRad="38100" dist="38100" dir="2700000" algn="tl">
                    <a:srgbClr val="000000">
                      <a:alpha val="43137"/>
                    </a:srgbClr>
                  </a:outerShdw>
                </a:effectLst>
              </a:rPr>
              <a:t>vs</a:t>
            </a:r>
            <a:r>
              <a:rPr lang="en-US" altLang="zh-TW" sz="3600" b="1" dirty="0" smtClean="0">
                <a:solidFill>
                  <a:srgbClr val="FF9966"/>
                </a:solidFill>
                <a:effectLst>
                  <a:outerShdw blurRad="38100" dist="38100" dir="2700000" algn="tl">
                    <a:srgbClr val="000000">
                      <a:alpha val="43137"/>
                    </a:srgbClr>
                  </a:outerShdw>
                </a:effectLst>
              </a:rPr>
              <a:t> Forwarding Table</a:t>
            </a:r>
          </a:p>
        </p:txBody>
      </p:sp>
      <p:sp>
        <p:nvSpPr>
          <p:cNvPr id="57347" name="Rectangle 3"/>
          <p:cNvSpPr>
            <a:spLocks noGrp="1" noChangeArrowheads="1"/>
          </p:cNvSpPr>
          <p:nvPr>
            <p:ph type="body" idx="1"/>
          </p:nvPr>
        </p:nvSpPr>
        <p:spPr/>
        <p:txBody>
          <a:bodyPr/>
          <a:lstStyle/>
          <a:p>
            <a:pPr algn="just" eaLnBrk="1" hangingPunct="1">
              <a:defRPr/>
            </a:pPr>
            <a:r>
              <a:rPr lang="en-US" altLang="zh-TW" dirty="0" smtClean="0">
                <a:solidFill>
                  <a:srgbClr val="FFFF00"/>
                </a:solidFill>
              </a:rPr>
              <a:t>The routing function builds a routing table that is used in the construction of forwarding tables. </a:t>
            </a:r>
          </a:p>
          <a:p>
            <a:pPr algn="just" eaLnBrk="1" hangingPunct="1">
              <a:defRPr/>
            </a:pPr>
            <a:r>
              <a:rPr lang="en-US" altLang="zh-TW" dirty="0" smtClean="0"/>
              <a:t>Often, in the literature, the terms </a:t>
            </a:r>
            <a:r>
              <a:rPr lang="en-US" altLang="zh-TW" i="1" dirty="0" smtClean="0"/>
              <a:t>routing table </a:t>
            </a:r>
            <a:r>
              <a:rPr lang="en-US" altLang="zh-TW" dirty="0" smtClean="0"/>
              <a:t>and </a:t>
            </a:r>
            <a:r>
              <a:rPr lang="en-US" altLang="zh-TW" i="1" dirty="0" smtClean="0"/>
              <a:t>forwarding table </a:t>
            </a:r>
            <a:r>
              <a:rPr lang="en-US" altLang="zh-TW" dirty="0" smtClean="0"/>
              <a:t>are used interchangeably to refer to the data structures in a router for forwarding packets.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2038377-60E0-4E29-A60F-5299DB1D8F9F}" type="slidenum">
              <a:rPr kumimoji="0" lang="zh-TW" altLang="en-US" smtClean="0">
                <a:solidFill>
                  <a:schemeClr val="folHlink"/>
                </a:solidFill>
                <a:latin typeface="Arial" panose="020B0604020202020204" pitchFamily="34" charset="0"/>
              </a:rPr>
              <a:pPr>
                <a:defRPr/>
              </a:pPr>
              <a:t>25</a:t>
            </a:fld>
            <a:endParaRPr kumimoji="0" lang="en-US" altLang="zh-TW" smtClean="0">
              <a:solidFill>
                <a:schemeClr val="folHlink"/>
              </a:solidFill>
              <a:latin typeface="Arial" panose="020B0604020202020204" pitchFamily="34" charset="0"/>
            </a:endParaRPr>
          </a:p>
        </p:txBody>
      </p:sp>
      <p:sp>
        <p:nvSpPr>
          <p:cNvPr id="59394" name="Rectangle 2"/>
          <p:cNvSpPr>
            <a:spLocks noGrp="1" noChangeArrowheads="1"/>
          </p:cNvSpPr>
          <p:nvPr>
            <p:ph type="title"/>
          </p:nvPr>
        </p:nvSpPr>
        <p:spPr/>
        <p:txBody>
          <a:bodyPr/>
          <a:lstStyle/>
          <a:p>
            <a:pPr eaLnBrk="1" hangingPunct="1">
              <a:defRPr/>
            </a:pPr>
            <a:r>
              <a:rPr lang="en-US" altLang="zh-TW" sz="3600" b="1" dirty="0" smtClean="0">
                <a:solidFill>
                  <a:srgbClr val="FF9966"/>
                </a:solidFill>
              </a:rPr>
              <a:t>Routing Table </a:t>
            </a:r>
            <a:r>
              <a:rPr lang="en-US" altLang="zh-TW" sz="3600" b="1" dirty="0" err="1" smtClean="0">
                <a:solidFill>
                  <a:srgbClr val="FF9966"/>
                </a:solidFill>
              </a:rPr>
              <a:t>vs</a:t>
            </a:r>
            <a:r>
              <a:rPr lang="en-US" altLang="zh-TW" sz="3600" b="1" dirty="0" smtClean="0">
                <a:solidFill>
                  <a:srgbClr val="FF9966"/>
                </a:solidFill>
              </a:rPr>
              <a:t> Forwarding Table</a:t>
            </a:r>
          </a:p>
        </p:txBody>
      </p:sp>
      <p:sp>
        <p:nvSpPr>
          <p:cNvPr id="59395" name="Rectangle 3"/>
          <p:cNvSpPr>
            <a:spLocks noGrp="1" noChangeArrowheads="1"/>
          </p:cNvSpPr>
          <p:nvPr>
            <p:ph type="body" idx="1"/>
          </p:nvPr>
        </p:nvSpPr>
        <p:spPr>
          <a:xfrm>
            <a:off x="323850" y="1196975"/>
            <a:ext cx="8461375" cy="5148263"/>
          </a:xfrm>
        </p:spPr>
        <p:txBody>
          <a:bodyPr rIns="0"/>
          <a:lstStyle/>
          <a:p>
            <a:pPr algn="just" eaLnBrk="1" hangingPunct="1">
              <a:lnSpc>
                <a:spcPct val="80000"/>
              </a:lnSpc>
              <a:defRPr/>
            </a:pPr>
            <a:r>
              <a:rPr lang="en-US" altLang="zh-TW" sz="2800" dirty="0" smtClean="0">
                <a:solidFill>
                  <a:srgbClr val="FFFF00"/>
                </a:solidFill>
              </a:rPr>
              <a:t>routing table is constructed by routing algorithms of </a:t>
            </a:r>
            <a:r>
              <a:rPr lang="en-US" altLang="zh-TW" sz="2800" dirty="0">
                <a:solidFill>
                  <a:srgbClr val="FFFF00"/>
                </a:solidFill>
              </a:rPr>
              <a:t>routing </a:t>
            </a:r>
            <a:r>
              <a:rPr lang="en-US" altLang="zh-TW" sz="2800" dirty="0" smtClean="0">
                <a:solidFill>
                  <a:srgbClr val="FFFF00"/>
                </a:solidFill>
              </a:rPr>
              <a:t>protocols, using information exchanged between routers. </a:t>
            </a:r>
          </a:p>
          <a:p>
            <a:pPr lvl="1" algn="just" eaLnBrk="1" hangingPunct="1">
              <a:lnSpc>
                <a:spcPct val="80000"/>
              </a:lnSpc>
              <a:defRPr/>
            </a:pPr>
            <a:r>
              <a:rPr lang="en-US" altLang="zh-TW" sz="2600" dirty="0" smtClean="0"/>
              <a:t>Each entry in routing table </a:t>
            </a:r>
            <a:r>
              <a:rPr lang="en-US" altLang="zh-TW" sz="2600" dirty="0" smtClean="0">
                <a:solidFill>
                  <a:schemeClr val="folHlink"/>
                </a:solidFill>
              </a:rPr>
              <a:t>maps</a:t>
            </a:r>
            <a:r>
              <a:rPr lang="en-US" altLang="zh-TW" sz="2600" dirty="0" smtClean="0"/>
              <a:t> </a:t>
            </a:r>
            <a:r>
              <a:rPr lang="en-US" altLang="zh-TW" sz="2600" b="1" dirty="0" smtClean="0">
                <a:solidFill>
                  <a:schemeClr val="folHlink"/>
                </a:solidFill>
              </a:rPr>
              <a:t>IP prefix</a:t>
            </a:r>
            <a:r>
              <a:rPr lang="en-US" altLang="zh-TW" sz="2600" dirty="0" smtClean="0"/>
              <a:t> to </a:t>
            </a:r>
            <a:r>
              <a:rPr lang="en-US" altLang="zh-TW" sz="2600" b="1" dirty="0" smtClean="0">
                <a:solidFill>
                  <a:schemeClr val="folHlink"/>
                </a:solidFill>
              </a:rPr>
              <a:t>next hop</a:t>
            </a:r>
            <a:r>
              <a:rPr lang="en-US" altLang="zh-TW" sz="2600" dirty="0" smtClean="0"/>
              <a:t> </a:t>
            </a:r>
          </a:p>
          <a:p>
            <a:pPr algn="just" eaLnBrk="1" hangingPunct="1">
              <a:lnSpc>
                <a:spcPct val="80000"/>
              </a:lnSpc>
              <a:defRPr/>
            </a:pPr>
            <a:r>
              <a:rPr lang="en-US" altLang="zh-TW" sz="2800" dirty="0" smtClean="0">
                <a:solidFill>
                  <a:srgbClr val="FFFF00"/>
                </a:solidFill>
              </a:rPr>
              <a:t>The forwarding table, is consulted by the router to determine the output interface an incoming packet needs to be forwarded.</a:t>
            </a:r>
          </a:p>
          <a:p>
            <a:pPr lvl="1" algn="just" eaLnBrk="1" hangingPunct="1">
              <a:lnSpc>
                <a:spcPct val="80000"/>
              </a:lnSpc>
              <a:defRPr/>
            </a:pPr>
            <a:r>
              <a:rPr lang="en-US" altLang="zh-TW" sz="2600" dirty="0" smtClean="0"/>
              <a:t>each entry in forwarding table </a:t>
            </a:r>
            <a:r>
              <a:rPr lang="en-US" altLang="zh-TW" sz="2600" dirty="0" smtClean="0">
                <a:solidFill>
                  <a:schemeClr val="folHlink"/>
                </a:solidFill>
              </a:rPr>
              <a:t>maps</a:t>
            </a:r>
            <a:r>
              <a:rPr lang="en-US" altLang="zh-TW" sz="2600" dirty="0" smtClean="0"/>
              <a:t> </a:t>
            </a:r>
            <a:r>
              <a:rPr lang="en-US" altLang="zh-TW" sz="2600" b="1" dirty="0" smtClean="0">
                <a:solidFill>
                  <a:schemeClr val="folHlink"/>
                </a:solidFill>
              </a:rPr>
              <a:t>IP</a:t>
            </a:r>
            <a:r>
              <a:rPr lang="en-US" altLang="zh-TW" sz="2600" b="1" dirty="0" smtClean="0"/>
              <a:t> </a:t>
            </a:r>
            <a:r>
              <a:rPr lang="en-US" altLang="zh-TW" sz="2600" b="1" dirty="0" smtClean="0">
                <a:solidFill>
                  <a:schemeClr val="folHlink"/>
                </a:solidFill>
              </a:rPr>
              <a:t>prefix</a:t>
            </a:r>
            <a:r>
              <a:rPr lang="en-US" altLang="zh-TW" sz="2600" dirty="0" smtClean="0"/>
              <a:t> to </a:t>
            </a:r>
            <a:r>
              <a:rPr lang="en-US" altLang="zh-TW" sz="2600" b="1" dirty="0" smtClean="0">
                <a:solidFill>
                  <a:schemeClr val="folHlink"/>
                </a:solidFill>
              </a:rPr>
              <a:t>outgoing interface</a:t>
            </a:r>
          </a:p>
          <a:p>
            <a:pPr lvl="1" algn="just" eaLnBrk="1" hangingPunct="1">
              <a:lnSpc>
                <a:spcPct val="80000"/>
              </a:lnSpc>
              <a:defRPr/>
            </a:pPr>
            <a:r>
              <a:rPr lang="en-US" altLang="zh-TW" sz="2600" dirty="0" smtClean="0"/>
              <a:t>the entries might contain additional information such as the </a:t>
            </a:r>
            <a:r>
              <a:rPr lang="en-US" altLang="zh-TW" sz="2600" dirty="0" smtClean="0">
                <a:solidFill>
                  <a:schemeClr val="folHlink"/>
                </a:solidFill>
              </a:rPr>
              <a:t>MAC address for the next hop</a:t>
            </a:r>
            <a:r>
              <a:rPr lang="en-US" altLang="zh-TW" sz="2600" dirty="0" smtClean="0"/>
              <a:t> and </a:t>
            </a:r>
            <a:r>
              <a:rPr lang="en-US" altLang="zh-TW" sz="2600" dirty="0" smtClean="0">
                <a:solidFill>
                  <a:schemeClr val="folHlink"/>
                </a:solidFill>
              </a:rPr>
              <a:t>statistics</a:t>
            </a:r>
            <a:r>
              <a:rPr lang="en-US" altLang="zh-TW" sz="2600" dirty="0" smtClean="0"/>
              <a:t> about the number of packets forwarded through using the interface.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A2E07A0-0B19-41A1-B931-41E0707869DA}" type="slidenum">
              <a:rPr kumimoji="0" lang="zh-TW" altLang="en-US" smtClean="0">
                <a:solidFill>
                  <a:schemeClr val="folHlink"/>
                </a:solidFill>
                <a:latin typeface="Arial" panose="020B0604020202020204" pitchFamily="34" charset="0"/>
              </a:rPr>
              <a:pPr>
                <a:defRPr/>
              </a:pPr>
              <a:t>26</a:t>
            </a:fld>
            <a:endParaRPr kumimoji="0" lang="en-US" altLang="zh-TW" smtClean="0">
              <a:solidFill>
                <a:schemeClr val="folHlink"/>
              </a:solidFill>
              <a:latin typeface="Arial" panose="020B0604020202020204" pitchFamily="34" charset="0"/>
            </a:endParaRPr>
          </a:p>
        </p:txBody>
      </p:sp>
      <p:sp>
        <p:nvSpPr>
          <p:cNvPr id="60418" name="Rectangle 2"/>
          <p:cNvSpPr>
            <a:spLocks noGrp="1" noChangeArrowheads="1"/>
          </p:cNvSpPr>
          <p:nvPr>
            <p:ph type="title"/>
          </p:nvPr>
        </p:nvSpPr>
        <p:spPr/>
        <p:txBody>
          <a:bodyPr/>
          <a:lstStyle/>
          <a:p>
            <a:pPr eaLnBrk="1" hangingPunct="1">
              <a:defRPr/>
            </a:pPr>
            <a:r>
              <a:rPr lang="en-US" altLang="zh-TW" sz="3600" b="1" dirty="0" smtClean="0">
                <a:solidFill>
                  <a:srgbClr val="FF9966"/>
                </a:solidFill>
              </a:rPr>
              <a:t>Routing Table </a:t>
            </a:r>
            <a:r>
              <a:rPr lang="en-US" altLang="zh-TW" sz="3600" b="1" dirty="0" err="1" smtClean="0">
                <a:solidFill>
                  <a:srgbClr val="FF9966"/>
                </a:solidFill>
              </a:rPr>
              <a:t>vs</a:t>
            </a:r>
            <a:r>
              <a:rPr lang="en-US" altLang="zh-TW" sz="3600" b="1" dirty="0" smtClean="0">
                <a:solidFill>
                  <a:srgbClr val="FF9966"/>
                </a:solidFill>
              </a:rPr>
              <a:t> Forwarding Table</a:t>
            </a:r>
          </a:p>
        </p:txBody>
      </p:sp>
      <p:sp>
        <p:nvSpPr>
          <p:cNvPr id="28676" name="Rectangle 3"/>
          <p:cNvSpPr>
            <a:spLocks noGrp="1" noChangeArrowheads="1"/>
          </p:cNvSpPr>
          <p:nvPr>
            <p:ph type="body" idx="1"/>
          </p:nvPr>
        </p:nvSpPr>
        <p:spPr>
          <a:xfrm>
            <a:off x="323850" y="1196975"/>
            <a:ext cx="8604250" cy="5148263"/>
          </a:xfrm>
        </p:spPr>
        <p:txBody>
          <a:bodyPr lIns="0" rIns="0"/>
          <a:lstStyle/>
          <a:p>
            <a:pPr eaLnBrk="1" hangingPunct="1">
              <a:defRPr/>
            </a:pPr>
            <a:r>
              <a:rPr lang="en-US" altLang="zh-TW" sz="3000" dirty="0" smtClean="0">
                <a:effectLst>
                  <a:outerShdw blurRad="38100" dist="38100" dir="2700000" algn="tl">
                    <a:srgbClr val="000000">
                      <a:alpha val="43137"/>
                    </a:srgbClr>
                  </a:outerShdw>
                </a:effectLst>
              </a:rPr>
              <a:t>reasons to use two separate tables</a:t>
            </a:r>
          </a:p>
          <a:p>
            <a:pPr lvl="1" eaLnBrk="1" hangingPunct="1">
              <a:defRPr/>
            </a:pPr>
            <a:r>
              <a:rPr lang="en-US" altLang="zh-TW" sz="2600" dirty="0" smtClean="0">
                <a:solidFill>
                  <a:srgbClr val="FFFF00"/>
                </a:solidFill>
                <a:effectLst>
                  <a:outerShdw blurRad="38100" dist="38100" dir="2700000" algn="tl">
                    <a:srgbClr val="000000">
                      <a:alpha val="43137"/>
                    </a:srgbClr>
                  </a:outerShdw>
                </a:effectLst>
              </a:rPr>
              <a:t>forwarding table is </a:t>
            </a:r>
            <a:r>
              <a:rPr lang="en-US" altLang="zh-TW" sz="2600" u="sng" dirty="0" smtClean="0">
                <a:solidFill>
                  <a:srgbClr val="FFFF00"/>
                </a:solidFill>
                <a:effectLst>
                  <a:outerShdw blurRad="38100" dist="38100" dir="2700000" algn="tl">
                    <a:srgbClr val="000000">
                      <a:alpha val="43137"/>
                    </a:srgbClr>
                  </a:outerShdw>
                </a:effectLst>
              </a:rPr>
              <a:t>optimized for searching </a:t>
            </a:r>
            <a:r>
              <a:rPr lang="en-US" altLang="zh-TW" sz="2600" dirty="0" smtClean="0">
                <a:solidFill>
                  <a:srgbClr val="FFFF00"/>
                </a:solidFill>
                <a:effectLst>
                  <a:outerShdw blurRad="38100" dist="38100" dir="2700000" algn="tl">
                    <a:srgbClr val="000000">
                      <a:alpha val="43137"/>
                    </a:srgbClr>
                  </a:outerShdw>
                </a:effectLst>
              </a:rPr>
              <a:t>an IP against many IP prefixes, routing table is </a:t>
            </a:r>
            <a:r>
              <a:rPr lang="en-US" altLang="zh-TW" sz="2600" u="sng" dirty="0" smtClean="0">
                <a:solidFill>
                  <a:srgbClr val="FFFF00"/>
                </a:solidFill>
                <a:effectLst>
                  <a:outerShdw blurRad="38100" dist="38100" dir="2700000" algn="tl">
                    <a:srgbClr val="000000">
                      <a:alpha val="43137"/>
                    </a:srgbClr>
                  </a:outerShdw>
                </a:effectLst>
              </a:rPr>
              <a:t>optimized for calculating </a:t>
            </a:r>
            <a:r>
              <a:rPr lang="en-US" altLang="zh-TW" sz="2600" dirty="0" smtClean="0">
                <a:solidFill>
                  <a:srgbClr val="FFFF00"/>
                </a:solidFill>
                <a:effectLst>
                  <a:outerShdw blurRad="38100" dist="38100" dir="2700000" algn="tl">
                    <a:srgbClr val="000000">
                      <a:alpha val="43137"/>
                    </a:srgbClr>
                  </a:outerShdw>
                </a:effectLst>
              </a:rPr>
              <a:t>changes in the topology</a:t>
            </a:r>
          </a:p>
          <a:p>
            <a:pPr lvl="1" eaLnBrk="1" hangingPunct="1">
              <a:defRPr/>
            </a:pPr>
            <a:r>
              <a:rPr lang="en-US" altLang="zh-TW" sz="2600" dirty="0" smtClean="0">
                <a:effectLst>
                  <a:outerShdw blurRad="38100" dist="38100" dir="2700000" algn="tl">
                    <a:srgbClr val="000000">
                      <a:alpha val="43137"/>
                    </a:srgbClr>
                  </a:outerShdw>
                </a:effectLst>
              </a:rPr>
              <a:t>as every packet needs to examine the </a:t>
            </a:r>
            <a:r>
              <a:rPr lang="en-US" altLang="zh-TW" sz="2600" u="sng" dirty="0" smtClean="0">
                <a:effectLst>
                  <a:outerShdw blurRad="38100" dist="38100" dir="2700000" algn="tl">
                    <a:srgbClr val="000000">
                      <a:alpha val="43137"/>
                    </a:srgbClr>
                  </a:outerShdw>
                </a:effectLst>
              </a:rPr>
              <a:t>forwarding</a:t>
            </a:r>
            <a:r>
              <a:rPr lang="en-US" altLang="zh-TW" sz="2600" dirty="0" smtClean="0">
                <a:effectLst>
                  <a:outerShdw blurRad="38100" dist="38100" dir="2700000" algn="tl">
                    <a:srgbClr val="000000">
                      <a:alpha val="43137"/>
                    </a:srgbClr>
                  </a:outerShdw>
                </a:effectLst>
              </a:rPr>
              <a:t> </a:t>
            </a:r>
            <a:r>
              <a:rPr lang="en-US" altLang="zh-TW" sz="2600" u="sng" dirty="0" smtClean="0">
                <a:effectLst>
                  <a:outerShdw blurRad="38100" dist="38100" dir="2700000" algn="tl">
                    <a:srgbClr val="000000">
                      <a:alpha val="43137"/>
                    </a:srgbClr>
                  </a:outerShdw>
                </a:effectLst>
              </a:rPr>
              <a:t>table</a:t>
            </a:r>
            <a:r>
              <a:rPr lang="en-US" altLang="zh-TW" sz="2600" dirty="0" smtClean="0">
                <a:effectLst>
                  <a:outerShdw blurRad="38100" dist="38100" dir="2700000" algn="tl">
                    <a:srgbClr val="000000">
                      <a:alpha val="43137"/>
                    </a:srgbClr>
                  </a:outerShdw>
                </a:effectLst>
              </a:rPr>
              <a:t>, it is implemented in a specialized hardware for high-speed routers. However, the </a:t>
            </a:r>
            <a:r>
              <a:rPr lang="en-US" altLang="zh-TW" sz="2600" u="sng" dirty="0" smtClean="0">
                <a:effectLst>
                  <a:outerShdw blurRad="38100" dist="38100" dir="2700000" algn="tl">
                    <a:srgbClr val="000000">
                      <a:alpha val="43137"/>
                    </a:srgbClr>
                  </a:outerShdw>
                </a:effectLst>
              </a:rPr>
              <a:t>routing</a:t>
            </a:r>
            <a:r>
              <a:rPr lang="en-US" altLang="zh-TW" sz="2600" dirty="0" smtClean="0">
                <a:effectLst>
                  <a:outerShdw blurRad="38100" dist="38100" dir="2700000" algn="tl">
                    <a:srgbClr val="000000">
                      <a:alpha val="43137"/>
                    </a:srgbClr>
                  </a:outerShdw>
                </a:effectLst>
              </a:rPr>
              <a:t> </a:t>
            </a:r>
            <a:r>
              <a:rPr lang="en-US" altLang="zh-TW" sz="2600" u="sng" dirty="0" smtClean="0">
                <a:effectLst>
                  <a:outerShdw blurRad="38100" dist="38100" dir="2700000" algn="tl">
                    <a:srgbClr val="000000">
                      <a:alpha val="43137"/>
                    </a:srgbClr>
                  </a:outerShdw>
                </a:effectLst>
              </a:rPr>
              <a:t>tables</a:t>
            </a:r>
            <a:r>
              <a:rPr lang="en-US" altLang="zh-TW" sz="2600" dirty="0" smtClean="0">
                <a:effectLst>
                  <a:outerShdw blurRad="38100" dist="38100" dir="2700000" algn="tl">
                    <a:srgbClr val="000000">
                      <a:alpha val="43137"/>
                    </a:srgbClr>
                  </a:outerShdw>
                </a:effectLst>
              </a:rPr>
              <a:t> are usually implemented in software.</a:t>
            </a:r>
          </a:p>
          <a:p>
            <a:pPr eaLnBrk="1" hangingPunct="1">
              <a:defRPr/>
            </a:pPr>
            <a:r>
              <a:rPr lang="en-US" altLang="zh-TW" sz="3000" dirty="0" smtClean="0">
                <a:effectLst>
                  <a:outerShdw blurRad="38100" dist="38100" dir="2700000" algn="tl">
                    <a:srgbClr val="000000">
                      <a:alpha val="43137"/>
                    </a:srgbClr>
                  </a:outerShdw>
                </a:effectLst>
              </a:rPr>
              <a:t>Ex:</a:t>
            </a:r>
          </a:p>
        </p:txBody>
      </p:sp>
      <p:grpSp>
        <p:nvGrpSpPr>
          <p:cNvPr id="30725" name="群組 2"/>
          <p:cNvGrpSpPr>
            <a:grpSpLocks/>
          </p:cNvGrpSpPr>
          <p:nvPr/>
        </p:nvGrpSpPr>
        <p:grpSpPr bwMode="auto">
          <a:xfrm>
            <a:off x="1331913" y="5049838"/>
            <a:ext cx="7056437" cy="1158875"/>
            <a:chOff x="1331640" y="5049180"/>
            <a:chExt cx="7056784" cy="1159533"/>
          </a:xfrm>
        </p:grpSpPr>
        <p:sp>
          <p:nvSpPr>
            <p:cNvPr id="2" name="矩形 1"/>
            <p:cNvSpPr/>
            <p:nvPr/>
          </p:nvSpPr>
          <p:spPr>
            <a:xfrm>
              <a:off x="1331640" y="5049180"/>
              <a:ext cx="7056784" cy="11595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8" name="直線接點 7"/>
            <p:cNvCxnSpPr/>
            <p:nvPr/>
          </p:nvCxnSpPr>
          <p:spPr>
            <a:xfrm>
              <a:off x="1533262" y="5142895"/>
              <a:ext cx="6744032"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533262" y="6107055"/>
              <a:ext cx="6744032"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533262" y="5463752"/>
              <a:ext cx="2568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4424242" y="5463752"/>
              <a:ext cx="385305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2817613" y="5463752"/>
              <a:ext cx="0" cy="64330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708592" y="5463752"/>
              <a:ext cx="0" cy="64330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424242" y="5784609"/>
              <a:ext cx="385305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533262" y="5784609"/>
              <a:ext cx="2568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0735" name="文字方塊 15"/>
            <p:cNvSpPr txBox="1">
              <a:spLocks noChangeArrowheads="1"/>
            </p:cNvSpPr>
            <p:nvPr/>
          </p:nvSpPr>
          <p:spPr bwMode="auto">
            <a:xfrm>
              <a:off x="1533520" y="5179933"/>
              <a:ext cx="15287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(a) Routing table</a:t>
              </a:r>
              <a:endParaRPr lang="zh-TW" altLang="en-US" sz="1600">
                <a:solidFill>
                  <a:srgbClr val="000000"/>
                </a:solidFill>
              </a:endParaRPr>
            </a:p>
          </p:txBody>
        </p:sp>
        <p:sp>
          <p:nvSpPr>
            <p:cNvPr id="30736" name="文字方塊 16"/>
            <p:cNvSpPr txBox="1">
              <a:spLocks noChangeArrowheads="1"/>
            </p:cNvSpPr>
            <p:nvPr/>
          </p:nvSpPr>
          <p:spPr bwMode="auto">
            <a:xfrm>
              <a:off x="1533520" y="5501063"/>
              <a:ext cx="7620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IP prefix</a:t>
              </a:r>
              <a:endParaRPr lang="zh-TW" altLang="en-US" sz="1600">
                <a:solidFill>
                  <a:srgbClr val="000000"/>
                </a:solidFill>
              </a:endParaRPr>
            </a:p>
          </p:txBody>
        </p:sp>
        <p:sp>
          <p:nvSpPr>
            <p:cNvPr id="30737" name="文字方塊 17"/>
            <p:cNvSpPr txBox="1">
              <a:spLocks noChangeArrowheads="1"/>
            </p:cNvSpPr>
            <p:nvPr/>
          </p:nvSpPr>
          <p:spPr bwMode="auto">
            <a:xfrm>
              <a:off x="1533520" y="5822192"/>
              <a:ext cx="916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10.5.0.0/16</a:t>
              </a:r>
              <a:endParaRPr lang="zh-TW" altLang="en-US" sz="1400">
                <a:solidFill>
                  <a:srgbClr val="000000"/>
                </a:solidFill>
              </a:endParaRPr>
            </a:p>
          </p:txBody>
        </p:sp>
        <p:sp>
          <p:nvSpPr>
            <p:cNvPr id="30738" name="文字方塊 18"/>
            <p:cNvSpPr txBox="1">
              <a:spLocks noChangeArrowheads="1"/>
            </p:cNvSpPr>
            <p:nvPr/>
          </p:nvSpPr>
          <p:spPr bwMode="auto">
            <a:xfrm>
              <a:off x="3078310" y="5501062"/>
              <a:ext cx="8175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Next hop</a:t>
              </a:r>
              <a:endParaRPr lang="zh-TW" altLang="en-US" sz="1600">
                <a:solidFill>
                  <a:srgbClr val="000000"/>
                </a:solidFill>
              </a:endParaRPr>
            </a:p>
          </p:txBody>
        </p:sp>
        <p:sp>
          <p:nvSpPr>
            <p:cNvPr id="30739" name="文字方塊 19"/>
            <p:cNvSpPr txBox="1">
              <a:spLocks noChangeArrowheads="1"/>
            </p:cNvSpPr>
            <p:nvPr/>
          </p:nvSpPr>
          <p:spPr bwMode="auto">
            <a:xfrm>
              <a:off x="2947407" y="5822191"/>
              <a:ext cx="11413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192.168.5.254</a:t>
              </a:r>
              <a:endParaRPr lang="zh-TW" altLang="en-US" sz="1400">
                <a:solidFill>
                  <a:srgbClr val="000000"/>
                </a:solidFill>
              </a:endParaRPr>
            </a:p>
          </p:txBody>
        </p:sp>
        <p:sp>
          <p:nvSpPr>
            <p:cNvPr id="30740" name="文字方塊 20"/>
            <p:cNvSpPr txBox="1">
              <a:spLocks noChangeArrowheads="1"/>
            </p:cNvSpPr>
            <p:nvPr/>
          </p:nvSpPr>
          <p:spPr bwMode="auto">
            <a:xfrm>
              <a:off x="4423690" y="5179932"/>
              <a:ext cx="18503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(b) Forwarding table</a:t>
              </a:r>
              <a:endParaRPr lang="zh-TW" altLang="en-US" sz="1600">
                <a:solidFill>
                  <a:srgbClr val="000000"/>
                </a:solidFill>
              </a:endParaRPr>
            </a:p>
          </p:txBody>
        </p:sp>
        <p:sp>
          <p:nvSpPr>
            <p:cNvPr id="30741" name="文字方塊 21"/>
            <p:cNvSpPr txBox="1">
              <a:spLocks noChangeArrowheads="1"/>
            </p:cNvSpPr>
            <p:nvPr/>
          </p:nvSpPr>
          <p:spPr bwMode="auto">
            <a:xfrm>
              <a:off x="4464758" y="5501062"/>
              <a:ext cx="7620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IP prefix</a:t>
              </a:r>
              <a:endParaRPr lang="zh-TW" altLang="en-US" sz="1600">
                <a:solidFill>
                  <a:srgbClr val="000000"/>
                </a:solidFill>
              </a:endParaRPr>
            </a:p>
          </p:txBody>
        </p:sp>
        <p:sp>
          <p:nvSpPr>
            <p:cNvPr id="30742" name="文字方塊 22"/>
            <p:cNvSpPr txBox="1">
              <a:spLocks noChangeArrowheads="1"/>
            </p:cNvSpPr>
            <p:nvPr/>
          </p:nvSpPr>
          <p:spPr bwMode="auto">
            <a:xfrm>
              <a:off x="4444450" y="5822190"/>
              <a:ext cx="916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10.5.0.0/16</a:t>
              </a:r>
              <a:endParaRPr lang="zh-TW" altLang="en-US" sz="1400">
                <a:solidFill>
                  <a:srgbClr val="000000"/>
                </a:solidFill>
              </a:endParaRPr>
            </a:p>
          </p:txBody>
        </p:sp>
        <p:sp>
          <p:nvSpPr>
            <p:cNvPr id="30743" name="文字方塊 23"/>
            <p:cNvSpPr txBox="1">
              <a:spLocks noChangeArrowheads="1"/>
            </p:cNvSpPr>
            <p:nvPr/>
          </p:nvSpPr>
          <p:spPr bwMode="auto">
            <a:xfrm>
              <a:off x="5848643" y="5499369"/>
              <a:ext cx="8124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Interface</a:t>
              </a:r>
              <a:endParaRPr lang="zh-TW" altLang="en-US" sz="1600">
                <a:solidFill>
                  <a:srgbClr val="000000"/>
                </a:solidFill>
              </a:endParaRPr>
            </a:p>
          </p:txBody>
        </p:sp>
        <p:sp>
          <p:nvSpPr>
            <p:cNvPr id="30744" name="文字方塊 24"/>
            <p:cNvSpPr txBox="1">
              <a:spLocks noChangeArrowheads="1"/>
            </p:cNvSpPr>
            <p:nvPr/>
          </p:nvSpPr>
          <p:spPr bwMode="auto">
            <a:xfrm>
              <a:off x="6031821" y="5815051"/>
              <a:ext cx="4023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eth0</a:t>
              </a:r>
              <a:endParaRPr lang="zh-TW" altLang="en-US" sz="1600">
                <a:solidFill>
                  <a:srgbClr val="000000"/>
                </a:solidFill>
              </a:endParaRPr>
            </a:p>
          </p:txBody>
        </p:sp>
        <p:cxnSp>
          <p:nvCxnSpPr>
            <p:cNvPr id="26" name="直線接點 25"/>
            <p:cNvCxnSpPr/>
            <p:nvPr/>
          </p:nvCxnSpPr>
          <p:spPr>
            <a:xfrm>
              <a:off x="6735756" y="5463752"/>
              <a:ext cx="0" cy="64330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0746" name="文字方塊 26"/>
            <p:cNvSpPr txBox="1">
              <a:spLocks noChangeArrowheads="1"/>
            </p:cNvSpPr>
            <p:nvPr/>
          </p:nvSpPr>
          <p:spPr bwMode="auto">
            <a:xfrm>
              <a:off x="6940422" y="5501062"/>
              <a:ext cx="11675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a:solidFill>
                    <a:srgbClr val="000000"/>
                  </a:solidFill>
                </a:rPr>
                <a:t>MAC address</a:t>
              </a:r>
              <a:endParaRPr lang="zh-TW" altLang="en-US" sz="1600">
                <a:solidFill>
                  <a:srgbClr val="000000"/>
                </a:solidFill>
              </a:endParaRPr>
            </a:p>
          </p:txBody>
        </p:sp>
        <p:sp>
          <p:nvSpPr>
            <p:cNvPr id="30747" name="文字方塊 27"/>
            <p:cNvSpPr txBox="1">
              <a:spLocks noChangeArrowheads="1"/>
            </p:cNvSpPr>
            <p:nvPr/>
          </p:nvSpPr>
          <p:spPr bwMode="auto">
            <a:xfrm>
              <a:off x="6817701" y="5822190"/>
              <a:ext cx="14891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00:0F:1F:CC:F3:06</a:t>
              </a:r>
              <a:endParaRPr lang="zh-TW" altLang="en-US" sz="1400">
                <a:solidFill>
                  <a:srgbClr val="000000"/>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0C548EA-AFB1-4082-834B-7AD269F453D2}" type="slidenum">
              <a:rPr kumimoji="0" lang="zh-TW" altLang="en-US" smtClean="0">
                <a:solidFill>
                  <a:schemeClr val="folHlink"/>
                </a:solidFill>
                <a:latin typeface="Arial" panose="020B0604020202020204" pitchFamily="34" charset="0"/>
              </a:rPr>
              <a:pPr>
                <a:defRPr/>
              </a:pPr>
              <a:t>27</a:t>
            </a:fld>
            <a:endParaRPr kumimoji="0" lang="en-US" altLang="zh-TW" smtClean="0">
              <a:solidFill>
                <a:schemeClr val="folHlink"/>
              </a:solidFill>
              <a:latin typeface="Arial" panose="020B0604020202020204" pitchFamily="34" charset="0"/>
            </a:endParaRPr>
          </a:p>
        </p:txBody>
      </p:sp>
      <p:sp>
        <p:nvSpPr>
          <p:cNvPr id="62466" name="Rectangle 2"/>
          <p:cNvSpPr>
            <a:spLocks noGrp="1" noChangeArrowheads="1"/>
          </p:cNvSpPr>
          <p:nvPr>
            <p:ph type="title"/>
          </p:nvPr>
        </p:nvSpPr>
        <p:spPr/>
        <p:txBody>
          <a:bodyPr/>
          <a:lstStyle/>
          <a:p>
            <a:pPr eaLnBrk="1" hangingPunct="1">
              <a:defRPr/>
            </a:pPr>
            <a:r>
              <a:rPr lang="en-US" altLang="zh-TW" b="1" smtClean="0"/>
              <a:t>Performance of Routers</a:t>
            </a:r>
            <a:endParaRPr lang="zh-TW" altLang="en-US" b="1" smtClean="0"/>
          </a:p>
        </p:txBody>
      </p:sp>
      <p:sp>
        <p:nvSpPr>
          <p:cNvPr id="62467" name="Rectangle 3"/>
          <p:cNvSpPr>
            <a:spLocks noGrp="1" noChangeArrowheads="1"/>
          </p:cNvSpPr>
          <p:nvPr>
            <p:ph type="body" idx="1"/>
          </p:nvPr>
        </p:nvSpPr>
        <p:spPr/>
        <p:txBody>
          <a:bodyPr/>
          <a:lstStyle/>
          <a:p>
            <a:pPr eaLnBrk="1" hangingPunct="1">
              <a:lnSpc>
                <a:spcPct val="80000"/>
              </a:lnSpc>
              <a:defRPr/>
            </a:pPr>
            <a:r>
              <a:rPr lang="en-US" altLang="zh-TW" sz="3200" dirty="0" smtClean="0">
                <a:solidFill>
                  <a:srgbClr val="FFFF00"/>
                </a:solidFill>
              </a:rPr>
              <a:t>Throughput: bits per second (bps)</a:t>
            </a:r>
          </a:p>
          <a:p>
            <a:pPr lvl="1" eaLnBrk="1" hangingPunct="1">
              <a:lnSpc>
                <a:spcPct val="80000"/>
              </a:lnSpc>
              <a:defRPr/>
            </a:pPr>
            <a:r>
              <a:rPr lang="en-US" altLang="zh-TW" sz="2800" dirty="0" smtClean="0">
                <a:solidFill>
                  <a:srgbClr val="FFFF00"/>
                </a:solidFill>
              </a:rPr>
              <a:t>how much data the router can transfer per second from input network interfaces to an output network interface.</a:t>
            </a:r>
            <a:endParaRPr lang="zh-TW" altLang="en-US" sz="2800" dirty="0" smtClean="0">
              <a:solidFill>
                <a:srgbClr val="FFFF00"/>
              </a:solidFill>
            </a:endParaRPr>
          </a:p>
          <a:p>
            <a:pPr eaLnBrk="1" hangingPunct="1">
              <a:lnSpc>
                <a:spcPct val="80000"/>
              </a:lnSpc>
              <a:defRPr/>
            </a:pPr>
            <a:r>
              <a:rPr lang="en-US" altLang="zh-TW" sz="3200" dirty="0" smtClean="0"/>
              <a:t>Throughput </a:t>
            </a:r>
            <a:r>
              <a:rPr lang="en-US" altLang="en-US" sz="3200" i="1" dirty="0" smtClean="0">
                <a:solidFill>
                  <a:srgbClr val="FF9966"/>
                </a:solidFill>
              </a:rPr>
              <a:t>T</a:t>
            </a:r>
            <a:r>
              <a:rPr lang="en-US" altLang="en-US" sz="3200" i="1" dirty="0" smtClean="0"/>
              <a:t> </a:t>
            </a:r>
            <a:r>
              <a:rPr lang="en-US" altLang="en-US" sz="3200" dirty="0" smtClean="0">
                <a:solidFill>
                  <a:srgbClr val="FF9966"/>
                </a:solidFill>
              </a:rPr>
              <a:t>=</a:t>
            </a:r>
            <a:r>
              <a:rPr lang="en-US" altLang="en-US" sz="3200" i="1" dirty="0" smtClean="0"/>
              <a:t> </a:t>
            </a:r>
            <a:r>
              <a:rPr lang="en-US" altLang="en-US" sz="3200" i="1" dirty="0" smtClean="0">
                <a:solidFill>
                  <a:srgbClr val="FF9966"/>
                </a:solidFill>
              </a:rPr>
              <a:t>P</a:t>
            </a:r>
            <a:r>
              <a:rPr lang="en-US" altLang="zh-TW" sz="3200" i="1" dirty="0" smtClean="0"/>
              <a:t> </a:t>
            </a:r>
            <a:r>
              <a:rPr lang="en-US" altLang="en-US" sz="3200" dirty="0" smtClean="0">
                <a:solidFill>
                  <a:srgbClr val="FF9966"/>
                </a:solidFill>
              </a:rPr>
              <a:t>x</a:t>
            </a:r>
            <a:r>
              <a:rPr lang="en-US" altLang="zh-TW" sz="3200" i="1" dirty="0" smtClean="0"/>
              <a:t> </a:t>
            </a:r>
            <a:r>
              <a:rPr lang="en-US" altLang="en-US" sz="3200" i="1" dirty="0" smtClean="0">
                <a:solidFill>
                  <a:srgbClr val="FF9966"/>
                </a:solidFill>
              </a:rPr>
              <a:t>R</a:t>
            </a:r>
            <a:r>
              <a:rPr lang="en-US" altLang="zh-TW" sz="3200" i="1" dirty="0" smtClean="0"/>
              <a:t> ,</a:t>
            </a:r>
          </a:p>
          <a:p>
            <a:pPr lvl="1" eaLnBrk="1" hangingPunct="1">
              <a:lnSpc>
                <a:spcPct val="80000"/>
              </a:lnSpc>
              <a:defRPr/>
            </a:pPr>
            <a:r>
              <a:rPr lang="en-US" altLang="zh-TW" sz="2800" i="1" dirty="0" smtClean="0"/>
              <a:t>P </a:t>
            </a:r>
            <a:r>
              <a:rPr lang="en-US" altLang="zh-TW" sz="2800" dirty="0" smtClean="0"/>
              <a:t>= the number of ports or interfaces feeding the router and </a:t>
            </a:r>
          </a:p>
          <a:p>
            <a:pPr lvl="1" eaLnBrk="1" hangingPunct="1">
              <a:lnSpc>
                <a:spcPct val="80000"/>
              </a:lnSpc>
              <a:defRPr/>
            </a:pPr>
            <a:r>
              <a:rPr lang="en-US" altLang="zh-TW" sz="2800" i="1" dirty="0" smtClean="0"/>
              <a:t>R =</a:t>
            </a:r>
            <a:r>
              <a:rPr lang="en-US" altLang="zh-TW" sz="2800" dirty="0" smtClean="0"/>
              <a:t> the line rate of each port.</a:t>
            </a:r>
            <a:endParaRPr lang="en-US" altLang="zh-TW" sz="2800" i="1" dirty="0" smtClean="0"/>
          </a:p>
          <a:p>
            <a:pPr eaLnBrk="1" hangingPunct="1">
              <a:lnSpc>
                <a:spcPct val="80000"/>
              </a:lnSpc>
              <a:defRPr/>
            </a:pPr>
            <a:r>
              <a:rPr lang="en-US" altLang="zh-TW" sz="3200" dirty="0" smtClean="0">
                <a:solidFill>
                  <a:srgbClr val="FFFF00"/>
                </a:solidFill>
              </a:rPr>
              <a:t>For instance, a router containing 16 ports with each running at a line rate of 40 </a:t>
            </a:r>
            <a:r>
              <a:rPr lang="en-US" altLang="zh-TW" sz="3200" dirty="0" err="1" smtClean="0">
                <a:solidFill>
                  <a:srgbClr val="FFFF00"/>
                </a:solidFill>
              </a:rPr>
              <a:t>Gbps</a:t>
            </a:r>
            <a:r>
              <a:rPr lang="en-US" altLang="zh-TW" sz="3200" dirty="0" smtClean="0">
                <a:solidFill>
                  <a:srgbClr val="FFFF00"/>
                </a:solidFill>
              </a:rPr>
              <a:t> has a throughput of 640 </a:t>
            </a:r>
            <a:r>
              <a:rPr lang="en-US" altLang="zh-TW" sz="3200" dirty="0" err="1" smtClean="0">
                <a:solidFill>
                  <a:srgbClr val="FFFF00"/>
                </a:solidFill>
              </a:rPr>
              <a:t>Gbps</a:t>
            </a:r>
            <a:r>
              <a:rPr lang="en-US" altLang="zh-TW" sz="3200" dirty="0" smtClean="0">
                <a:solidFill>
                  <a:srgbClr val="FFFF00"/>
                </a:solidFill>
              </a:rPr>
              <a:t>.</a:t>
            </a:r>
            <a:endParaRPr lang="zh-TW" altLang="en-US" sz="3200" dirty="0" smtClean="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0381808-34D8-480E-8ACC-591FD503CDA6}" type="slidenum">
              <a:rPr kumimoji="0" lang="zh-TW" altLang="en-US" smtClean="0">
                <a:solidFill>
                  <a:schemeClr val="folHlink"/>
                </a:solidFill>
                <a:latin typeface="Arial" panose="020B0604020202020204" pitchFamily="34" charset="0"/>
              </a:rPr>
              <a:pPr>
                <a:defRPr/>
              </a:pPr>
              <a:t>28</a:t>
            </a:fld>
            <a:endParaRPr kumimoji="0" lang="en-US" altLang="zh-TW" smtClean="0">
              <a:solidFill>
                <a:schemeClr val="folHlink"/>
              </a:solidFill>
              <a:latin typeface="Arial" panose="020B0604020202020204" pitchFamily="34" charset="0"/>
            </a:endParaRPr>
          </a:p>
        </p:txBody>
      </p:sp>
      <p:sp>
        <p:nvSpPr>
          <p:cNvPr id="63490" name="Rectangle 2"/>
          <p:cNvSpPr>
            <a:spLocks noGrp="1" noChangeArrowheads="1"/>
          </p:cNvSpPr>
          <p:nvPr>
            <p:ph type="title"/>
          </p:nvPr>
        </p:nvSpPr>
        <p:spPr/>
        <p:txBody>
          <a:bodyPr/>
          <a:lstStyle/>
          <a:p>
            <a:pPr eaLnBrk="1" hangingPunct="1">
              <a:defRPr/>
            </a:pPr>
            <a:r>
              <a:rPr lang="en-US" altLang="zh-TW" b="1" smtClean="0"/>
              <a:t>Performance of Routers</a:t>
            </a:r>
            <a:endParaRPr lang="zh-TW" altLang="en-US" b="1" smtClean="0"/>
          </a:p>
        </p:txBody>
      </p:sp>
      <p:sp>
        <p:nvSpPr>
          <p:cNvPr id="63491" name="Rectangle 3"/>
          <p:cNvSpPr>
            <a:spLocks noGrp="1" noChangeArrowheads="1"/>
          </p:cNvSpPr>
          <p:nvPr>
            <p:ph type="body" idx="1"/>
          </p:nvPr>
        </p:nvSpPr>
        <p:spPr/>
        <p:txBody>
          <a:bodyPr/>
          <a:lstStyle/>
          <a:p>
            <a:pPr algn="just" eaLnBrk="1" hangingPunct="1">
              <a:defRPr/>
            </a:pPr>
            <a:r>
              <a:rPr lang="en-US" altLang="zh-TW" sz="3200" dirty="0" smtClean="0"/>
              <a:t>As routers forward packets, it is more important to know how many packets they are capable of forwarding in a second, which is referred to as packets per second (</a:t>
            </a:r>
            <a:r>
              <a:rPr lang="en-US" altLang="zh-TW" sz="3200" dirty="0" err="1" smtClean="0">
                <a:solidFill>
                  <a:schemeClr val="folHlink"/>
                </a:solidFill>
              </a:rPr>
              <a:t>pps</a:t>
            </a:r>
            <a:r>
              <a:rPr lang="en-US" altLang="zh-TW" sz="3200" dirty="0" smtClean="0"/>
              <a:t>).</a:t>
            </a:r>
          </a:p>
          <a:p>
            <a:pPr algn="just" eaLnBrk="1" hangingPunct="1">
              <a:defRPr/>
            </a:pPr>
            <a:r>
              <a:rPr lang="en-US" altLang="zh-TW" sz="3200" dirty="0" smtClean="0">
                <a:solidFill>
                  <a:srgbClr val="FFFF00"/>
                </a:solidFill>
              </a:rPr>
              <a:t>For instance, a router throughput of 640 </a:t>
            </a:r>
            <a:r>
              <a:rPr lang="en-US" altLang="zh-TW" sz="3200" dirty="0" err="1" smtClean="0">
                <a:solidFill>
                  <a:srgbClr val="FFFF00"/>
                </a:solidFill>
              </a:rPr>
              <a:t>Gbps</a:t>
            </a:r>
            <a:r>
              <a:rPr lang="en-US" altLang="zh-TW" sz="3200" dirty="0" smtClean="0">
                <a:solidFill>
                  <a:srgbClr val="FFFF00"/>
                </a:solidFill>
              </a:rPr>
              <a:t> could mean </a:t>
            </a:r>
            <a:r>
              <a:rPr lang="en-US" altLang="zh-TW" sz="3200" dirty="0" smtClean="0">
                <a:solidFill>
                  <a:srgbClr val="FFFF00"/>
                </a:solidFill>
                <a:hlinkClick r:id="rId2"/>
              </a:rPr>
              <a:t>packets of size </a:t>
            </a:r>
            <a:r>
              <a:rPr lang="en-US" altLang="zh-TW" sz="3200" dirty="0" smtClean="0">
                <a:solidFill>
                  <a:srgbClr val="FFFF00"/>
                </a:solidFill>
              </a:rPr>
              <a:t>40 bytes forwarded at 2 billion </a:t>
            </a:r>
            <a:r>
              <a:rPr lang="en-US" altLang="zh-TW" sz="3200" dirty="0" err="1" smtClean="0">
                <a:solidFill>
                  <a:srgbClr val="FFFF00"/>
                </a:solidFill>
              </a:rPr>
              <a:t>pps</a:t>
            </a:r>
            <a:r>
              <a:rPr lang="en-US" altLang="zh-TW" sz="3200" dirty="0" smtClean="0">
                <a:solidFill>
                  <a:srgbClr val="FFFF00"/>
                </a:solidFill>
              </a:rPr>
              <a:t> or packets of size 80 bytes forwarded at 1 billion </a:t>
            </a:r>
            <a:r>
              <a:rPr lang="en-US" altLang="zh-TW" sz="3200" dirty="0" err="1" smtClean="0">
                <a:solidFill>
                  <a:srgbClr val="FFFF00"/>
                </a:solidFill>
              </a:rPr>
              <a:t>pps</a:t>
            </a:r>
            <a:r>
              <a:rPr lang="en-US" altLang="zh-TW" sz="3200" dirty="0" smtClean="0">
                <a:solidFill>
                  <a:srgbClr val="FFFF00"/>
                </a:solidFill>
              </a:rPr>
              <a:t>.</a:t>
            </a:r>
            <a:endParaRPr lang="zh-TW" altLang="en-US" sz="3200" dirty="0" smtClean="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68F51F4-F031-49F4-A880-98329250FF0F}" type="slidenum">
              <a:rPr kumimoji="0" lang="zh-TW" altLang="en-US" smtClean="0">
                <a:solidFill>
                  <a:schemeClr val="folHlink"/>
                </a:solidFill>
                <a:latin typeface="Arial" panose="020B0604020202020204" pitchFamily="34" charset="0"/>
              </a:rPr>
              <a:pPr>
                <a:defRPr/>
              </a:pPr>
              <a:t>29</a:t>
            </a:fld>
            <a:endParaRPr kumimoji="0" lang="en-US" altLang="zh-TW" smtClean="0">
              <a:solidFill>
                <a:schemeClr val="folHlink"/>
              </a:solidFill>
              <a:latin typeface="Arial" panose="020B0604020202020204" pitchFamily="34" charset="0"/>
            </a:endParaRPr>
          </a:p>
        </p:txBody>
      </p:sp>
      <p:sp>
        <p:nvSpPr>
          <p:cNvPr id="64514" name="Rectangle 2"/>
          <p:cNvSpPr>
            <a:spLocks noGrp="1" noChangeArrowheads="1"/>
          </p:cNvSpPr>
          <p:nvPr>
            <p:ph type="title"/>
          </p:nvPr>
        </p:nvSpPr>
        <p:spPr/>
        <p:txBody>
          <a:bodyPr/>
          <a:lstStyle/>
          <a:p>
            <a:pPr eaLnBrk="1" hangingPunct="1">
              <a:defRPr/>
            </a:pPr>
            <a:r>
              <a:rPr lang="en-US" altLang="zh-TW" b="1" smtClean="0"/>
              <a:t>Performance of Routers</a:t>
            </a:r>
            <a:endParaRPr lang="zh-TW" altLang="en-US" b="1" smtClean="0"/>
          </a:p>
        </p:txBody>
      </p:sp>
      <p:sp>
        <p:nvSpPr>
          <p:cNvPr id="64515" name="Rectangle 3"/>
          <p:cNvSpPr>
            <a:spLocks noGrp="1" noChangeArrowheads="1"/>
          </p:cNvSpPr>
          <p:nvPr>
            <p:ph type="body" idx="1"/>
          </p:nvPr>
        </p:nvSpPr>
        <p:spPr/>
        <p:txBody>
          <a:bodyPr lIns="0" rIns="0"/>
          <a:lstStyle/>
          <a:p>
            <a:pPr eaLnBrk="1" hangingPunct="1">
              <a:lnSpc>
                <a:spcPct val="80000"/>
              </a:lnSpc>
              <a:defRPr/>
            </a:pPr>
            <a:r>
              <a:rPr lang="en-US" altLang="zh-TW" sz="2800" dirty="0" smtClean="0">
                <a:solidFill>
                  <a:srgbClr val="FFFF00"/>
                </a:solidFill>
              </a:rPr>
              <a:t>What should be the packet size used?</a:t>
            </a:r>
          </a:p>
          <a:p>
            <a:pPr eaLnBrk="1" hangingPunct="1">
              <a:lnSpc>
                <a:spcPct val="80000"/>
              </a:lnSpc>
              <a:defRPr/>
            </a:pPr>
            <a:r>
              <a:rPr lang="en-US" altLang="zh-TW" sz="2800" dirty="0" smtClean="0"/>
              <a:t>In a decade-old study, the average packet size was found to be 300 bytes</a:t>
            </a:r>
          </a:p>
          <a:p>
            <a:pPr eaLnBrk="1" hangingPunct="1">
              <a:lnSpc>
                <a:spcPct val="80000"/>
              </a:lnSpc>
              <a:defRPr/>
            </a:pPr>
            <a:r>
              <a:rPr lang="en-US" altLang="zh-TW" sz="2800" dirty="0" smtClean="0">
                <a:solidFill>
                  <a:srgbClr val="FFFF00"/>
                </a:solidFill>
              </a:rPr>
              <a:t>In recent observations, commonly seen sizes are </a:t>
            </a:r>
          </a:p>
          <a:p>
            <a:pPr lvl="1" eaLnBrk="1" hangingPunct="1">
              <a:lnSpc>
                <a:spcPct val="80000"/>
              </a:lnSpc>
              <a:defRPr/>
            </a:pPr>
            <a:r>
              <a:rPr lang="en-US" altLang="zh-TW" sz="2400" dirty="0" smtClean="0">
                <a:solidFill>
                  <a:srgbClr val="FFFF00"/>
                </a:solidFill>
              </a:rPr>
              <a:t>40 bytes = 20 bytes </a:t>
            </a:r>
            <a:r>
              <a:rPr lang="en-US" altLang="zh-TW" sz="2400" dirty="0">
                <a:solidFill>
                  <a:srgbClr val="FFFF00"/>
                </a:solidFill>
              </a:rPr>
              <a:t>(IP </a:t>
            </a:r>
            <a:r>
              <a:rPr lang="en-US" altLang="zh-TW" sz="2400" dirty="0" smtClean="0">
                <a:solidFill>
                  <a:srgbClr val="FFFF00"/>
                </a:solidFill>
              </a:rPr>
              <a:t>header) + 20 bytes (</a:t>
            </a:r>
            <a:r>
              <a:rPr lang="en-US" altLang="zh-TW" sz="2400" dirty="0">
                <a:solidFill>
                  <a:srgbClr val="FFFF00"/>
                </a:solidFill>
              </a:rPr>
              <a:t>TCP </a:t>
            </a:r>
            <a:r>
              <a:rPr lang="en-US" altLang="zh-TW" sz="2400" dirty="0" smtClean="0">
                <a:solidFill>
                  <a:srgbClr val="FFFF00"/>
                </a:solidFill>
              </a:rPr>
              <a:t>header), ex. </a:t>
            </a:r>
            <a:r>
              <a:rPr lang="en-US" altLang="zh-TW" sz="2400" dirty="0">
                <a:solidFill>
                  <a:srgbClr val="FFFF00"/>
                </a:solidFill>
              </a:rPr>
              <a:t>TCP </a:t>
            </a:r>
            <a:r>
              <a:rPr lang="en-US" altLang="zh-TW" sz="2400" dirty="0" smtClean="0">
                <a:solidFill>
                  <a:srgbClr val="FFFF00"/>
                </a:solidFill>
              </a:rPr>
              <a:t>acknowledgments, </a:t>
            </a:r>
          </a:p>
          <a:p>
            <a:pPr lvl="1" eaLnBrk="1" hangingPunct="1">
              <a:lnSpc>
                <a:spcPct val="80000"/>
              </a:lnSpc>
              <a:defRPr/>
            </a:pPr>
            <a:r>
              <a:rPr lang="en-US" altLang="zh-TW" sz="2400" dirty="0" smtClean="0">
                <a:solidFill>
                  <a:srgbClr val="FFFF00"/>
                </a:solidFill>
              </a:rPr>
              <a:t>576 bytes (RFC 879, which is now outdated), </a:t>
            </a:r>
          </a:p>
          <a:p>
            <a:pPr lvl="1" eaLnBrk="1" hangingPunct="1">
              <a:lnSpc>
                <a:spcPct val="80000"/>
              </a:lnSpc>
              <a:defRPr/>
            </a:pPr>
            <a:r>
              <a:rPr lang="en-US" altLang="zh-TW" sz="2400" dirty="0" smtClean="0">
                <a:solidFill>
                  <a:srgbClr val="FFFF00"/>
                </a:solidFill>
              </a:rPr>
              <a:t>1500 bytes (Ethernet MTU size), </a:t>
            </a:r>
          </a:p>
          <a:p>
            <a:pPr lvl="1" eaLnBrk="1" hangingPunct="1">
              <a:lnSpc>
                <a:spcPct val="80000"/>
              </a:lnSpc>
              <a:defRPr/>
            </a:pPr>
            <a:r>
              <a:rPr lang="en-US" altLang="zh-TW" sz="2400" dirty="0" smtClean="0">
                <a:solidFill>
                  <a:srgbClr val="FFFF00"/>
                </a:solidFill>
              </a:rPr>
              <a:t>1300 bytes (VPN software), 64 bytes.</a:t>
            </a:r>
          </a:p>
          <a:p>
            <a:pPr eaLnBrk="1" hangingPunct="1">
              <a:lnSpc>
                <a:spcPct val="80000"/>
              </a:lnSpc>
              <a:defRPr/>
            </a:pPr>
            <a:r>
              <a:rPr lang="en-US" altLang="zh-TW" sz="2800" dirty="0" smtClean="0"/>
              <a:t> If a router is designed with any of these sizes other than the smallest size, it might not be able to sustain a long sequence of shorter packets. </a:t>
            </a:r>
          </a:p>
          <a:p>
            <a:pPr eaLnBrk="1" hangingPunct="1">
              <a:lnSpc>
                <a:spcPct val="80000"/>
              </a:lnSpc>
              <a:defRPr/>
            </a:pPr>
            <a:r>
              <a:rPr lang="en-US" altLang="zh-TW" sz="2800" dirty="0" smtClean="0">
                <a:solidFill>
                  <a:schemeClr val="folHlink"/>
                </a:solidFill>
              </a:rPr>
              <a:t>Thus, most use the minimum of 40 bytes as the standard packet size for such assessment.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32F3CAF-3D5E-4A1F-90C4-45489BFC0F45}" type="slidenum">
              <a:rPr kumimoji="0" lang="zh-TW" altLang="en-US" smtClean="0">
                <a:solidFill>
                  <a:schemeClr val="folHlink"/>
                </a:solidFill>
                <a:latin typeface="Arial" panose="020B0604020202020204" pitchFamily="34" charset="0"/>
              </a:rPr>
              <a:pPr>
                <a:defRPr/>
              </a:pPr>
              <a:t>3</a:t>
            </a:fld>
            <a:endParaRPr kumimoji="0" lang="en-US" altLang="zh-TW" smtClean="0">
              <a:solidFill>
                <a:schemeClr val="folHlink"/>
              </a:solidFill>
              <a:latin typeface="Arial" panose="020B0604020202020204" pitchFamily="34" charset="0"/>
            </a:endParaRPr>
          </a:p>
        </p:txBody>
      </p:sp>
      <p:sp>
        <p:nvSpPr>
          <p:cNvPr id="34818" name="Rectangle 2"/>
          <p:cNvSpPr>
            <a:spLocks noGrp="1" noChangeArrowheads="1"/>
          </p:cNvSpPr>
          <p:nvPr>
            <p:ph type="title"/>
          </p:nvPr>
        </p:nvSpPr>
        <p:spPr/>
        <p:txBody>
          <a:bodyPr/>
          <a:lstStyle/>
          <a:p>
            <a:pPr eaLnBrk="1" hangingPunct="1">
              <a:defRPr/>
            </a:pPr>
            <a:r>
              <a:rPr lang="en-US" altLang="zh-TW" dirty="0" smtClean="0"/>
              <a:t>Router Overview</a:t>
            </a:r>
          </a:p>
        </p:txBody>
      </p:sp>
      <p:sp>
        <p:nvSpPr>
          <p:cNvPr id="34819" name="Rectangle 3"/>
          <p:cNvSpPr>
            <a:spLocks noGrp="1" noChangeArrowheads="1"/>
          </p:cNvSpPr>
          <p:nvPr>
            <p:ph type="body" idx="1"/>
          </p:nvPr>
        </p:nvSpPr>
        <p:spPr>
          <a:xfrm>
            <a:off x="323850" y="1196975"/>
            <a:ext cx="8820150" cy="4932363"/>
          </a:xfrm>
        </p:spPr>
        <p:txBody>
          <a:bodyPr/>
          <a:lstStyle/>
          <a:p>
            <a:pPr eaLnBrk="1" hangingPunct="1">
              <a:lnSpc>
                <a:spcPct val="80000"/>
              </a:lnSpc>
              <a:defRPr/>
            </a:pPr>
            <a:r>
              <a:rPr lang="en-US" altLang="zh-TW" sz="3000" dirty="0" smtClean="0">
                <a:solidFill>
                  <a:srgbClr val="FFFF00"/>
                </a:solidFill>
              </a:rPr>
              <a:t>Handle packet forward and routing protocol</a:t>
            </a:r>
          </a:p>
          <a:p>
            <a:pPr eaLnBrk="1" hangingPunct="1">
              <a:lnSpc>
                <a:spcPct val="80000"/>
              </a:lnSpc>
              <a:defRPr/>
            </a:pPr>
            <a:r>
              <a:rPr lang="en-US" altLang="zh-TW" sz="3000" dirty="0" smtClean="0"/>
              <a:t>Traditionally, routers were implemented purely with software running on a </a:t>
            </a:r>
            <a:r>
              <a:rPr lang="en-US" altLang="zh-TW" sz="3000" dirty="0"/>
              <a:t>PC </a:t>
            </a:r>
            <a:r>
              <a:rPr lang="en-US" altLang="zh-TW" sz="3000" dirty="0" smtClean="0"/>
              <a:t>based on a  </a:t>
            </a:r>
            <a:r>
              <a:rPr lang="en-US" altLang="zh-TW" sz="3000" dirty="0"/>
              <a:t>general purpose </a:t>
            </a:r>
            <a:r>
              <a:rPr lang="en-US" altLang="zh-TW" sz="3000" dirty="0" smtClean="0"/>
              <a:t>CPU with a number of interfaces. </a:t>
            </a:r>
          </a:p>
          <a:p>
            <a:pPr eaLnBrk="1" hangingPunct="1">
              <a:lnSpc>
                <a:spcPct val="80000"/>
              </a:lnSpc>
              <a:defRPr/>
            </a:pPr>
            <a:r>
              <a:rPr lang="en-US" altLang="zh-TW" sz="3000" dirty="0" smtClean="0">
                <a:solidFill>
                  <a:srgbClr val="FFFF00"/>
                </a:solidFill>
              </a:rPr>
              <a:t>Such a device can receive packets on one of its interfaces, perform routing functions, and send packets out on another interface. </a:t>
            </a:r>
          </a:p>
          <a:p>
            <a:pPr eaLnBrk="1" hangingPunct="1">
              <a:lnSpc>
                <a:spcPct val="80000"/>
              </a:lnSpc>
              <a:defRPr/>
            </a:pPr>
            <a:r>
              <a:rPr lang="en-US" altLang="zh-TW" sz="3000" dirty="0" smtClean="0"/>
              <a:t>As Internet traffics grow rapidly, type/size of routers changed since PC-based routers are limited by the performance of CPU and memory </a:t>
            </a:r>
          </a:p>
          <a:p>
            <a:pPr eaLnBrk="1" hangingPunct="1">
              <a:lnSpc>
                <a:spcPct val="80000"/>
              </a:lnSpc>
              <a:defRPr/>
            </a:pPr>
            <a:r>
              <a:rPr lang="en-US" altLang="zh-TW" sz="3000" dirty="0" smtClean="0">
                <a:solidFill>
                  <a:srgbClr val="FFFF00"/>
                </a:solidFill>
              </a:rPr>
              <a:t>Fortunately, advances in silicon technology have made it possible to build </a:t>
            </a:r>
            <a:r>
              <a:rPr lang="en-US" altLang="zh-TW" sz="3000" u="sng" dirty="0" smtClean="0">
                <a:solidFill>
                  <a:srgbClr val="FFFF00"/>
                </a:solidFill>
              </a:rPr>
              <a:t>hardware-based routers </a:t>
            </a:r>
            <a:r>
              <a:rPr lang="en-US" altLang="zh-TW" sz="3000" dirty="0" smtClean="0">
                <a:solidFill>
                  <a:srgbClr val="FFFF00"/>
                </a:solidFill>
              </a:rPr>
              <a:t>capable of handling high data rates.</a:t>
            </a:r>
            <a:endParaRPr lang="zh-TW" altLang="en-US" sz="3000" dirty="0" smtClean="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83DC432-AC99-443A-88FE-E1BC3797AF79}" type="slidenum">
              <a:rPr kumimoji="0" lang="zh-TW" altLang="en-US" smtClean="0">
                <a:solidFill>
                  <a:schemeClr val="folHlink"/>
                </a:solidFill>
                <a:latin typeface="Arial" panose="020B0604020202020204" pitchFamily="34" charset="0"/>
              </a:rPr>
              <a:pPr>
                <a:defRPr/>
              </a:pPr>
              <a:t>30</a:t>
            </a:fld>
            <a:endParaRPr kumimoji="0" lang="en-US" altLang="zh-TW" smtClean="0">
              <a:solidFill>
                <a:schemeClr val="folHlink"/>
              </a:solidFill>
              <a:latin typeface="Arial" panose="020B0604020202020204" pitchFamily="34" charset="0"/>
            </a:endParaRPr>
          </a:p>
        </p:txBody>
      </p:sp>
      <p:sp>
        <p:nvSpPr>
          <p:cNvPr id="65538" name="Rectangle 2"/>
          <p:cNvSpPr>
            <a:spLocks noGrp="1" noChangeArrowheads="1"/>
          </p:cNvSpPr>
          <p:nvPr>
            <p:ph type="title"/>
          </p:nvPr>
        </p:nvSpPr>
        <p:spPr/>
        <p:txBody>
          <a:bodyPr/>
          <a:lstStyle/>
          <a:p>
            <a:pPr eaLnBrk="1" hangingPunct="1">
              <a:defRPr/>
            </a:pPr>
            <a:r>
              <a:rPr lang="en-US" altLang="en-US" b="1" smtClean="0"/>
              <a:t>Types of Routers</a:t>
            </a:r>
            <a:endParaRPr lang="zh-TW" altLang="en-US" b="1" smtClean="0"/>
          </a:p>
        </p:txBody>
      </p:sp>
      <p:sp>
        <p:nvSpPr>
          <p:cNvPr id="65539" name="Rectangle 3"/>
          <p:cNvSpPr>
            <a:spLocks noGrp="1" noChangeArrowheads="1"/>
          </p:cNvSpPr>
          <p:nvPr>
            <p:ph type="body" idx="1"/>
          </p:nvPr>
        </p:nvSpPr>
        <p:spPr/>
        <p:txBody>
          <a:bodyPr lIns="0" rIns="0"/>
          <a:lstStyle/>
          <a:p>
            <a:pPr eaLnBrk="1" hangingPunct="1">
              <a:lnSpc>
                <a:spcPct val="80000"/>
              </a:lnSpc>
              <a:defRPr/>
            </a:pPr>
            <a:r>
              <a:rPr lang="en-US" altLang="zh-TW" dirty="0" smtClean="0"/>
              <a:t>Routers can be of different complexity based on </a:t>
            </a:r>
          </a:p>
          <a:p>
            <a:pPr lvl="1" eaLnBrk="1" hangingPunct="1">
              <a:lnSpc>
                <a:spcPct val="80000"/>
              </a:lnSpc>
              <a:defRPr/>
            </a:pPr>
            <a:r>
              <a:rPr lang="en-US" altLang="zh-TW" dirty="0" smtClean="0">
                <a:solidFill>
                  <a:srgbClr val="FFFF00"/>
                </a:solidFill>
              </a:rPr>
              <a:t>where in the network they are deployed</a:t>
            </a:r>
          </a:p>
          <a:p>
            <a:pPr lvl="1" eaLnBrk="1" hangingPunct="1">
              <a:lnSpc>
                <a:spcPct val="80000"/>
              </a:lnSpc>
              <a:defRPr/>
            </a:pPr>
            <a:r>
              <a:rPr lang="en-US" altLang="zh-TW" dirty="0" smtClean="0"/>
              <a:t>how much traffic they need to sustain.</a:t>
            </a:r>
            <a:r>
              <a:rPr lang="en-US" altLang="zh-TW" sz="3600" dirty="0" smtClean="0"/>
              <a:t> </a:t>
            </a:r>
          </a:p>
          <a:p>
            <a:pPr eaLnBrk="1" hangingPunct="1">
              <a:lnSpc>
                <a:spcPct val="80000"/>
              </a:lnSpc>
              <a:defRPr/>
            </a:pPr>
            <a:r>
              <a:rPr lang="en-US" altLang="zh-TW" dirty="0" smtClean="0">
                <a:solidFill>
                  <a:srgbClr val="FFFF00"/>
                </a:solidFill>
              </a:rPr>
              <a:t>Naturally, this means that routers can be of different types.</a:t>
            </a:r>
          </a:p>
          <a:p>
            <a:pPr eaLnBrk="1" hangingPunct="1">
              <a:lnSpc>
                <a:spcPct val="80000"/>
              </a:lnSpc>
              <a:defRPr/>
            </a:pPr>
            <a:r>
              <a:rPr lang="en-US" altLang="zh-TW" dirty="0" smtClean="0"/>
              <a:t>three types of routers: </a:t>
            </a:r>
            <a:r>
              <a:rPr lang="en-US" altLang="zh-TW" u="sng" dirty="0" smtClean="0">
                <a:solidFill>
                  <a:schemeClr val="folHlink"/>
                </a:solidFill>
              </a:rPr>
              <a:t>core</a:t>
            </a:r>
            <a:r>
              <a:rPr lang="en-US" altLang="zh-TW" dirty="0" smtClean="0"/>
              <a:t> routers, </a:t>
            </a:r>
            <a:r>
              <a:rPr lang="en-US" altLang="zh-TW" u="sng" dirty="0" smtClean="0">
                <a:solidFill>
                  <a:schemeClr val="folHlink"/>
                </a:solidFill>
              </a:rPr>
              <a:t>edge</a:t>
            </a:r>
            <a:r>
              <a:rPr lang="en-US" altLang="zh-TW" dirty="0" smtClean="0"/>
              <a:t> routers, and </a:t>
            </a:r>
            <a:r>
              <a:rPr lang="en-US" altLang="zh-TW" u="sng" dirty="0" smtClean="0">
                <a:solidFill>
                  <a:schemeClr val="folHlink"/>
                </a:solidFill>
              </a:rPr>
              <a:t>enterprise</a:t>
            </a:r>
            <a:r>
              <a:rPr lang="en-US" altLang="zh-TW" dirty="0" smtClean="0"/>
              <a:t> routers </a:t>
            </a:r>
          </a:p>
          <a:p>
            <a:pPr eaLnBrk="1" hangingPunct="1">
              <a:lnSpc>
                <a:spcPct val="80000"/>
              </a:lnSpc>
              <a:defRPr/>
            </a:pPr>
            <a:r>
              <a:rPr lang="en-US" altLang="zh-TW" dirty="0" smtClean="0">
                <a:solidFill>
                  <a:srgbClr val="FFFF00"/>
                </a:solidFill>
              </a:rPr>
              <a:t>their requirements will be outlined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3E5878A-0DE0-4654-BC03-FD767D78ED05}" type="slidenum">
              <a:rPr kumimoji="0" lang="zh-TW" altLang="en-US" smtClean="0">
                <a:solidFill>
                  <a:schemeClr val="folHlink"/>
                </a:solidFill>
                <a:latin typeface="Arial" panose="020B0604020202020204" pitchFamily="34" charset="0"/>
              </a:rPr>
              <a:pPr>
                <a:defRPr/>
              </a:pPr>
              <a:t>31</a:t>
            </a:fld>
            <a:endParaRPr kumimoji="0" lang="en-US" altLang="zh-TW" smtClean="0">
              <a:solidFill>
                <a:schemeClr val="folHlink"/>
              </a:solidFill>
              <a:latin typeface="Arial" panose="020B0604020202020204" pitchFamily="34" charset="0"/>
            </a:endParaRPr>
          </a:p>
        </p:txBody>
      </p:sp>
      <p:sp>
        <p:nvSpPr>
          <p:cNvPr id="66562" name="Rectangle 2"/>
          <p:cNvSpPr>
            <a:spLocks noGrp="1" noChangeArrowheads="1"/>
          </p:cNvSpPr>
          <p:nvPr>
            <p:ph type="title"/>
          </p:nvPr>
        </p:nvSpPr>
        <p:spPr/>
        <p:txBody>
          <a:bodyPr/>
          <a:lstStyle/>
          <a:p>
            <a:pPr eaLnBrk="1" hangingPunct="1">
              <a:defRPr/>
            </a:pPr>
            <a:r>
              <a:rPr lang="en-US" altLang="zh-TW" b="1" smtClean="0"/>
              <a:t>Core</a:t>
            </a:r>
            <a:r>
              <a:rPr lang="en-US" altLang="en-US" b="1" smtClean="0"/>
              <a:t> Routers</a:t>
            </a:r>
            <a:endParaRPr lang="zh-TW" altLang="en-US" b="1" smtClean="0"/>
          </a:p>
        </p:txBody>
      </p:sp>
      <p:sp>
        <p:nvSpPr>
          <p:cNvPr id="66563" name="Rectangle 3"/>
          <p:cNvSpPr>
            <a:spLocks noGrp="1" noChangeArrowheads="1"/>
          </p:cNvSpPr>
          <p:nvPr>
            <p:ph type="body" idx="1"/>
          </p:nvPr>
        </p:nvSpPr>
        <p:spPr/>
        <p:txBody>
          <a:bodyPr lIns="0" rIns="0"/>
          <a:lstStyle/>
          <a:p>
            <a:pPr algn="just" eaLnBrk="1" hangingPunct="1">
              <a:lnSpc>
                <a:spcPct val="80000"/>
              </a:lnSpc>
              <a:defRPr/>
            </a:pPr>
            <a:r>
              <a:rPr lang="en-US" altLang="zh-TW" sz="2800" dirty="0" smtClean="0"/>
              <a:t>Used by service providers for interconnecting a few thousand small networks so that the cost of moving traffic is shared among a large customer base. </a:t>
            </a:r>
          </a:p>
          <a:p>
            <a:pPr algn="just" eaLnBrk="1" hangingPunct="1">
              <a:lnSpc>
                <a:spcPct val="80000"/>
              </a:lnSpc>
              <a:defRPr/>
            </a:pPr>
            <a:r>
              <a:rPr lang="en-US" altLang="zh-TW" sz="2800" dirty="0" smtClean="0">
                <a:solidFill>
                  <a:srgbClr val="FFFF00"/>
                </a:solidFill>
              </a:rPr>
              <a:t>Since traffic arriving at the core router is highly aggregated, it should be capable of handling large amounts of traffic. </a:t>
            </a:r>
          </a:p>
          <a:p>
            <a:pPr lvl="1" algn="just" eaLnBrk="1" hangingPunct="1">
              <a:lnSpc>
                <a:spcPct val="80000"/>
              </a:lnSpc>
              <a:defRPr/>
            </a:pPr>
            <a:r>
              <a:rPr lang="en-US" altLang="zh-TW" sz="2400" dirty="0" smtClean="0"/>
              <a:t>primary requirements for a core router are </a:t>
            </a:r>
            <a:r>
              <a:rPr lang="en-US" altLang="zh-TW" sz="2400" i="1" dirty="0" smtClean="0">
                <a:solidFill>
                  <a:srgbClr val="FF9966"/>
                </a:solidFill>
              </a:rPr>
              <a:t>high speed </a:t>
            </a:r>
            <a:r>
              <a:rPr lang="en-US" altLang="zh-TW" sz="2400" dirty="0" smtClean="0"/>
              <a:t>and </a:t>
            </a:r>
            <a:r>
              <a:rPr lang="en-US" altLang="zh-TW" sz="2400" i="1" dirty="0" smtClean="0">
                <a:solidFill>
                  <a:srgbClr val="FF9966"/>
                </a:solidFill>
              </a:rPr>
              <a:t>reliability</a:t>
            </a:r>
            <a:r>
              <a:rPr lang="en-US" altLang="zh-TW" sz="2400" i="1" dirty="0" smtClean="0"/>
              <a:t>. </a:t>
            </a:r>
            <a:endParaRPr lang="en-US" altLang="zh-TW" sz="2400" dirty="0" smtClean="0"/>
          </a:p>
          <a:p>
            <a:pPr algn="just" eaLnBrk="1" hangingPunct="1">
              <a:lnSpc>
                <a:spcPct val="80000"/>
              </a:lnSpc>
              <a:defRPr/>
            </a:pPr>
            <a:r>
              <a:rPr lang="en-US" altLang="zh-TW" sz="2800" dirty="0" smtClean="0">
                <a:solidFill>
                  <a:srgbClr val="FFFF00"/>
                </a:solidFill>
              </a:rPr>
              <a:t>Keeping the cost of a core router reasonable, but the cost is a secondary issue.</a:t>
            </a:r>
          </a:p>
          <a:p>
            <a:pPr algn="just" eaLnBrk="1" hangingPunct="1">
              <a:lnSpc>
                <a:spcPct val="80000"/>
              </a:lnSpc>
              <a:defRPr/>
            </a:pPr>
            <a:r>
              <a:rPr lang="en-US" altLang="zh-TW" sz="2800" dirty="0" smtClean="0"/>
              <a:t>The packet forwarding speed of a core router is mostly limited by </a:t>
            </a:r>
            <a:r>
              <a:rPr lang="en-US" altLang="zh-TW" sz="2800" dirty="0" smtClean="0">
                <a:solidFill>
                  <a:srgbClr val="FF9966"/>
                </a:solidFill>
              </a:rPr>
              <a:t>the time spent for IP lookups</a:t>
            </a:r>
            <a:r>
              <a:rPr lang="en-US" altLang="zh-TW" sz="2800" dirty="0" smtClean="0"/>
              <a:t>.</a:t>
            </a:r>
          </a:p>
          <a:p>
            <a:pPr algn="just" eaLnBrk="1" hangingPunct="1">
              <a:lnSpc>
                <a:spcPct val="80000"/>
              </a:lnSpc>
              <a:defRPr/>
            </a:pPr>
            <a:r>
              <a:rPr lang="en-US" altLang="zh-TW" sz="2800" dirty="0" smtClean="0">
                <a:solidFill>
                  <a:srgbClr val="FFFF00"/>
                </a:solidFill>
              </a:rPr>
              <a:t>Hence, specialized algorithms implemented in hardware are required for fast and efficient lookups.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6067C84-CDC2-4839-9532-C6F79648F133}" type="slidenum">
              <a:rPr kumimoji="0" lang="zh-TW" altLang="en-US" smtClean="0">
                <a:solidFill>
                  <a:schemeClr val="folHlink"/>
                </a:solidFill>
                <a:latin typeface="Arial" panose="020B0604020202020204" pitchFamily="34" charset="0"/>
              </a:rPr>
              <a:pPr>
                <a:defRPr/>
              </a:pPr>
              <a:t>32</a:t>
            </a:fld>
            <a:endParaRPr kumimoji="0" lang="en-US" altLang="zh-TW" smtClean="0">
              <a:solidFill>
                <a:schemeClr val="folHlink"/>
              </a:solidFill>
              <a:latin typeface="Arial" panose="020B0604020202020204" pitchFamily="34" charset="0"/>
            </a:endParaRPr>
          </a:p>
        </p:txBody>
      </p:sp>
      <p:sp>
        <p:nvSpPr>
          <p:cNvPr id="67586" name="Rectangle 2"/>
          <p:cNvSpPr>
            <a:spLocks noGrp="1" noChangeArrowheads="1"/>
          </p:cNvSpPr>
          <p:nvPr>
            <p:ph type="title"/>
          </p:nvPr>
        </p:nvSpPr>
        <p:spPr/>
        <p:txBody>
          <a:bodyPr/>
          <a:lstStyle/>
          <a:p>
            <a:pPr eaLnBrk="1" hangingPunct="1">
              <a:defRPr/>
            </a:pPr>
            <a:r>
              <a:rPr lang="en-US" altLang="zh-TW" b="1" smtClean="0"/>
              <a:t>Core</a:t>
            </a:r>
            <a:r>
              <a:rPr lang="en-US" altLang="en-US" b="1" smtClean="0"/>
              <a:t> Routers</a:t>
            </a:r>
            <a:endParaRPr lang="zh-TW" altLang="en-US" b="1" smtClean="0"/>
          </a:p>
        </p:txBody>
      </p:sp>
      <p:sp>
        <p:nvSpPr>
          <p:cNvPr id="67587" name="Rectangle 3"/>
          <p:cNvSpPr>
            <a:spLocks noGrp="1" noChangeArrowheads="1"/>
          </p:cNvSpPr>
          <p:nvPr>
            <p:ph type="body" idx="1"/>
          </p:nvPr>
        </p:nvSpPr>
        <p:spPr/>
        <p:txBody>
          <a:bodyPr lIns="0" rIns="0"/>
          <a:lstStyle/>
          <a:p>
            <a:pPr algn="just" eaLnBrk="1" hangingPunct="1">
              <a:lnSpc>
                <a:spcPct val="80000"/>
              </a:lnSpc>
              <a:defRPr/>
            </a:pPr>
            <a:r>
              <a:rPr lang="en-US" altLang="zh-TW" sz="2800" dirty="0" smtClean="0">
                <a:solidFill>
                  <a:srgbClr val="FFFF00"/>
                </a:solidFill>
              </a:rPr>
              <a:t>Since core routers form the critical nodes in the network, it is essential that these routers do not fail under any conditions. </a:t>
            </a:r>
          </a:p>
          <a:p>
            <a:pPr algn="just" eaLnBrk="1" hangingPunct="1">
              <a:lnSpc>
                <a:spcPct val="80000"/>
              </a:lnSpc>
              <a:defRPr/>
            </a:pPr>
            <a:r>
              <a:rPr lang="en-US" altLang="zh-TW" sz="2800" dirty="0" smtClean="0"/>
              <a:t>The </a:t>
            </a:r>
            <a:r>
              <a:rPr lang="en-US" altLang="zh-TW" sz="2800" dirty="0" smtClean="0">
                <a:solidFill>
                  <a:srgbClr val="FF9966"/>
                </a:solidFill>
              </a:rPr>
              <a:t>reliability </a:t>
            </a:r>
            <a:r>
              <a:rPr lang="en-US" altLang="zh-TW" sz="2800" dirty="0" smtClean="0"/>
              <a:t>of a router depends on the reliability of physical elements such as the </a:t>
            </a:r>
            <a:r>
              <a:rPr lang="en-US" altLang="zh-TW" sz="2800" dirty="0" smtClean="0">
                <a:solidFill>
                  <a:schemeClr val="folHlink"/>
                </a:solidFill>
              </a:rPr>
              <a:t>line cards</a:t>
            </a:r>
            <a:r>
              <a:rPr lang="en-US" altLang="zh-TW" sz="2800" dirty="0" smtClean="0"/>
              <a:t>, </a:t>
            </a:r>
            <a:r>
              <a:rPr lang="en-US" altLang="zh-TW" sz="2800" dirty="0" smtClean="0">
                <a:solidFill>
                  <a:schemeClr val="folHlink"/>
                </a:solidFill>
              </a:rPr>
              <a:t>switch</a:t>
            </a:r>
            <a:r>
              <a:rPr lang="en-US" altLang="zh-TW" sz="2800" dirty="0" smtClean="0"/>
              <a:t> </a:t>
            </a:r>
            <a:r>
              <a:rPr lang="en-US" altLang="zh-TW" sz="2800" dirty="0" smtClean="0">
                <a:solidFill>
                  <a:schemeClr val="folHlink"/>
                </a:solidFill>
              </a:rPr>
              <a:t>fabric</a:t>
            </a:r>
            <a:r>
              <a:rPr lang="en-US" altLang="zh-TW" sz="2800" dirty="0" smtClean="0"/>
              <a:t>, and </a:t>
            </a:r>
            <a:r>
              <a:rPr lang="en-US" altLang="zh-TW" sz="2800" dirty="0" smtClean="0">
                <a:solidFill>
                  <a:schemeClr val="folHlink"/>
                </a:solidFill>
              </a:rPr>
              <a:t>route control processor cards</a:t>
            </a:r>
            <a:r>
              <a:rPr lang="en-US" altLang="zh-TW" sz="2800" dirty="0" smtClean="0"/>
              <a:t>. </a:t>
            </a:r>
          </a:p>
          <a:p>
            <a:pPr algn="just" eaLnBrk="1" hangingPunct="1">
              <a:lnSpc>
                <a:spcPct val="80000"/>
              </a:lnSpc>
              <a:defRPr/>
            </a:pPr>
            <a:r>
              <a:rPr lang="en-US" altLang="zh-TW" sz="2800" dirty="0" smtClean="0">
                <a:solidFill>
                  <a:srgbClr val="FFFF00"/>
                </a:solidFill>
              </a:rPr>
              <a:t>The reliability of these physical elements is achieved by full redundancy</a:t>
            </a:r>
            <a:r>
              <a:rPr lang="en-US" altLang="zh-TW" sz="2800" dirty="0" smtClean="0">
                <a:solidFill>
                  <a:srgbClr val="FFFF00"/>
                </a:solidFill>
                <a:latin typeface="Arial"/>
              </a:rPr>
              <a:t>—</a:t>
            </a:r>
            <a:r>
              <a:rPr lang="en-US" altLang="zh-TW" sz="2800" dirty="0" smtClean="0">
                <a:solidFill>
                  <a:srgbClr val="FFFF00"/>
                </a:solidFill>
              </a:rPr>
              <a:t>dual power supplies, standby switch fabric, and duplicate line cards and route control processor cards. </a:t>
            </a:r>
          </a:p>
          <a:p>
            <a:pPr algn="just" eaLnBrk="1" hangingPunct="1">
              <a:lnSpc>
                <a:spcPct val="80000"/>
              </a:lnSpc>
              <a:defRPr/>
            </a:pPr>
            <a:r>
              <a:rPr lang="en-US" altLang="zh-TW" sz="2800" dirty="0" smtClean="0"/>
              <a:t>Moreover, the software is enhanced so that when one of the elements fails, the packet forwarding and the routing protocols continue to function.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F8DB5809-B302-4974-8413-62832750B2A8}" type="slidenum">
              <a:rPr kumimoji="0" lang="zh-TW" altLang="en-US" smtClean="0">
                <a:solidFill>
                  <a:schemeClr val="folHlink"/>
                </a:solidFill>
                <a:latin typeface="Arial" panose="020B0604020202020204" pitchFamily="34" charset="0"/>
              </a:rPr>
              <a:pPr>
                <a:defRPr/>
              </a:pPr>
              <a:t>33</a:t>
            </a:fld>
            <a:endParaRPr kumimoji="0" lang="en-US" altLang="zh-TW" smtClean="0">
              <a:solidFill>
                <a:schemeClr val="folHlink"/>
              </a:solidFill>
              <a:latin typeface="Arial" panose="020B0604020202020204" pitchFamily="34" charset="0"/>
            </a:endParaRPr>
          </a:p>
        </p:txBody>
      </p:sp>
      <p:sp>
        <p:nvSpPr>
          <p:cNvPr id="68610" name="Rectangle 2"/>
          <p:cNvSpPr>
            <a:spLocks noGrp="1" noChangeArrowheads="1"/>
          </p:cNvSpPr>
          <p:nvPr>
            <p:ph type="title"/>
          </p:nvPr>
        </p:nvSpPr>
        <p:spPr/>
        <p:txBody>
          <a:bodyPr/>
          <a:lstStyle/>
          <a:p>
            <a:pPr eaLnBrk="1" hangingPunct="1">
              <a:defRPr/>
            </a:pPr>
            <a:r>
              <a:rPr lang="en-US" altLang="zh-TW" b="1" smtClean="0"/>
              <a:t>Edge</a:t>
            </a:r>
            <a:r>
              <a:rPr lang="en-US" altLang="en-US" b="1" smtClean="0"/>
              <a:t> Routers</a:t>
            </a:r>
            <a:endParaRPr lang="zh-TW" altLang="en-US" b="1" smtClean="0"/>
          </a:p>
        </p:txBody>
      </p:sp>
      <p:sp>
        <p:nvSpPr>
          <p:cNvPr id="68611"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dirty="0" smtClean="0">
                <a:solidFill>
                  <a:srgbClr val="FFFF00"/>
                </a:solidFill>
              </a:rPr>
              <a:t>known as access routers, are deployed at the edge of the service provider networks for providing connectivity to customers from home and small businesses. </a:t>
            </a:r>
          </a:p>
          <a:p>
            <a:pPr marL="457200" indent="-457200" algn="just" eaLnBrk="1" hangingPunct="1">
              <a:lnSpc>
                <a:spcPct val="80000"/>
              </a:lnSpc>
              <a:defRPr/>
            </a:pPr>
            <a:r>
              <a:rPr lang="en-US" altLang="zh-TW" sz="2800" dirty="0" smtClean="0"/>
              <a:t>The first generation of edge routers were really remote access servers attached to terminal concentrators that </a:t>
            </a:r>
            <a:r>
              <a:rPr lang="en-US" altLang="zh-TW" sz="2800" dirty="0" smtClean="0">
                <a:solidFill>
                  <a:srgbClr val="FFCC00"/>
                </a:solidFill>
              </a:rPr>
              <a:t>aggregate</a:t>
            </a:r>
            <a:r>
              <a:rPr lang="en-US" altLang="zh-TW" sz="2800" dirty="0" smtClean="0"/>
              <a:t> a large number of </a:t>
            </a:r>
            <a:r>
              <a:rPr lang="en-US" altLang="zh-TW" sz="2800" dirty="0" smtClean="0">
                <a:solidFill>
                  <a:srgbClr val="FFCC00"/>
                </a:solidFill>
              </a:rPr>
              <a:t>slow-speed dial-up</a:t>
            </a:r>
            <a:r>
              <a:rPr lang="en-US" altLang="zh-TW" sz="2800" dirty="0" smtClean="0"/>
              <a:t> customers. </a:t>
            </a:r>
          </a:p>
          <a:p>
            <a:pPr marL="457200" indent="-457200" algn="just" eaLnBrk="1" hangingPunct="1">
              <a:lnSpc>
                <a:spcPct val="80000"/>
              </a:lnSpc>
              <a:defRPr/>
            </a:pPr>
            <a:r>
              <a:rPr lang="en-US" altLang="zh-TW" sz="2800" dirty="0" smtClean="0">
                <a:solidFill>
                  <a:srgbClr val="FFFF00"/>
                </a:solidFill>
              </a:rPr>
              <a:t>However, this is not the case anymore.</a:t>
            </a:r>
          </a:p>
          <a:p>
            <a:pPr marL="838200" lvl="1" indent="-381000" algn="just" eaLnBrk="1" hangingPunct="1">
              <a:lnSpc>
                <a:spcPct val="80000"/>
              </a:lnSpc>
              <a:buClr>
                <a:schemeClr val="hlink"/>
              </a:buClr>
              <a:buSzPct val="90000"/>
              <a:buFont typeface="Wingdings" panose="05000000000000000000" pitchFamily="2" charset="2"/>
              <a:buAutoNum type="arabicPeriod"/>
              <a:defRPr/>
            </a:pPr>
            <a:r>
              <a:rPr lang="en-US" altLang="zh-TW" sz="2800" dirty="0" smtClean="0"/>
              <a:t>the need for more bandwidth results in a variety of access technologies such as </a:t>
            </a:r>
            <a:r>
              <a:rPr lang="en-US" altLang="zh-TW" sz="2800" dirty="0" smtClean="0">
                <a:solidFill>
                  <a:schemeClr val="folHlink"/>
                </a:solidFill>
              </a:rPr>
              <a:t>high-speed modems</a:t>
            </a:r>
            <a:r>
              <a:rPr lang="en-US" altLang="zh-TW" sz="2800" dirty="0" smtClean="0"/>
              <a:t>, </a:t>
            </a:r>
            <a:r>
              <a:rPr lang="en-US" altLang="zh-TW" sz="2800" dirty="0" smtClean="0">
                <a:solidFill>
                  <a:schemeClr val="folHlink"/>
                </a:solidFill>
              </a:rPr>
              <a:t>DSL</a:t>
            </a:r>
            <a:r>
              <a:rPr lang="en-US" altLang="zh-TW" sz="2800" dirty="0" smtClean="0"/>
              <a:t>, and </a:t>
            </a:r>
            <a:r>
              <a:rPr lang="en-US" altLang="zh-TW" sz="2800" dirty="0" smtClean="0">
                <a:solidFill>
                  <a:schemeClr val="folHlink"/>
                </a:solidFill>
              </a:rPr>
              <a:t>cable modems</a:t>
            </a:r>
            <a:r>
              <a:rPr lang="en-US" altLang="zh-TW" sz="2800" dirty="0" smtClean="0"/>
              <a:t>. Hence edge routers must support an aggregation of customers using different access technologies.</a:t>
            </a:r>
            <a:r>
              <a:rPr lang="en-US" altLang="zh-TW" sz="2800" dirty="0" smtClean="0">
                <a:effectLst/>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CB9A73F-8546-4FD3-BE42-4E4457A07860}" type="slidenum">
              <a:rPr kumimoji="0" lang="zh-TW" altLang="en-US" smtClean="0">
                <a:solidFill>
                  <a:schemeClr val="folHlink"/>
                </a:solidFill>
                <a:latin typeface="Arial" panose="020B0604020202020204" pitchFamily="34" charset="0"/>
              </a:rPr>
              <a:pPr>
                <a:defRPr/>
              </a:pPr>
              <a:t>34</a:t>
            </a:fld>
            <a:endParaRPr kumimoji="0" lang="en-US" altLang="zh-TW" smtClean="0">
              <a:solidFill>
                <a:schemeClr val="folHlink"/>
              </a:solidFill>
              <a:latin typeface="Arial" panose="020B0604020202020204" pitchFamily="34" charset="0"/>
            </a:endParaRPr>
          </a:p>
        </p:txBody>
      </p:sp>
      <p:sp>
        <p:nvSpPr>
          <p:cNvPr id="69634" name="Rectangle 2"/>
          <p:cNvSpPr>
            <a:spLocks noGrp="1" noChangeArrowheads="1"/>
          </p:cNvSpPr>
          <p:nvPr>
            <p:ph type="title"/>
          </p:nvPr>
        </p:nvSpPr>
        <p:spPr/>
        <p:txBody>
          <a:bodyPr/>
          <a:lstStyle/>
          <a:p>
            <a:pPr eaLnBrk="1" hangingPunct="1">
              <a:defRPr/>
            </a:pPr>
            <a:r>
              <a:rPr lang="en-US" altLang="zh-TW" b="1" smtClean="0"/>
              <a:t>Edge</a:t>
            </a:r>
            <a:r>
              <a:rPr lang="en-US" altLang="en-US" b="1" smtClean="0"/>
              <a:t> Routers</a:t>
            </a:r>
            <a:endParaRPr lang="zh-TW" altLang="en-US" b="1" smtClean="0"/>
          </a:p>
        </p:txBody>
      </p:sp>
      <p:sp>
        <p:nvSpPr>
          <p:cNvPr id="69635" name="Rectangle 3"/>
          <p:cNvSpPr>
            <a:spLocks noGrp="1" noChangeArrowheads="1"/>
          </p:cNvSpPr>
          <p:nvPr>
            <p:ph type="body" idx="1"/>
          </p:nvPr>
        </p:nvSpPr>
        <p:spPr/>
        <p:txBody>
          <a:bodyPr lIns="0" rIns="0"/>
          <a:lstStyle/>
          <a:p>
            <a:pPr marL="838200" lvl="1" indent="-381000" algn="just" eaLnBrk="1" hangingPunct="1">
              <a:lnSpc>
                <a:spcPct val="80000"/>
              </a:lnSpc>
              <a:buSzPct val="90000"/>
              <a:buFont typeface="Wingdings" panose="05000000000000000000" pitchFamily="2" charset="2"/>
              <a:buAutoNum type="arabicPeriod" startAt="2"/>
              <a:defRPr/>
            </a:pPr>
            <a:r>
              <a:rPr lang="en-US" altLang="zh-TW" sz="2800" dirty="0" smtClean="0"/>
              <a:t>Edge routers need to implement newer protocols such as </a:t>
            </a:r>
            <a:r>
              <a:rPr lang="en-US" altLang="zh-TW" sz="2800" dirty="0" smtClean="0">
                <a:solidFill>
                  <a:schemeClr val="folHlink"/>
                </a:solidFill>
              </a:rPr>
              <a:t>point-to-point tunneling protocol</a:t>
            </a:r>
            <a:r>
              <a:rPr lang="en-US" altLang="zh-TW" sz="2800" dirty="0" smtClean="0"/>
              <a:t> (</a:t>
            </a:r>
            <a:r>
              <a:rPr lang="en-US" altLang="zh-TW" sz="2800" dirty="0" smtClean="0">
                <a:solidFill>
                  <a:schemeClr val="folHlink"/>
                </a:solidFill>
              </a:rPr>
              <a:t>PPTP</a:t>
            </a:r>
            <a:r>
              <a:rPr lang="en-US" altLang="zh-TW" sz="2800" dirty="0" smtClean="0"/>
              <a:t>), </a:t>
            </a:r>
            <a:r>
              <a:rPr lang="en-US" altLang="zh-TW" sz="2800" dirty="0" smtClean="0">
                <a:solidFill>
                  <a:schemeClr val="folHlink"/>
                </a:solidFill>
              </a:rPr>
              <a:t>point-to-point protocol over Ethernet</a:t>
            </a:r>
            <a:r>
              <a:rPr lang="en-US" altLang="zh-TW" sz="2800" dirty="0" smtClean="0"/>
              <a:t> (</a:t>
            </a:r>
            <a:r>
              <a:rPr lang="en-US" altLang="zh-TW" sz="2800" dirty="0" err="1" smtClean="0">
                <a:solidFill>
                  <a:schemeClr val="folHlink"/>
                </a:solidFill>
              </a:rPr>
              <a:t>PPPoE</a:t>
            </a:r>
            <a:r>
              <a:rPr lang="en-US" altLang="zh-TW" sz="2800" dirty="0" smtClean="0"/>
              <a:t>), and </a:t>
            </a:r>
            <a:r>
              <a:rPr lang="en-US" altLang="zh-TW" sz="2800" dirty="0" smtClean="0">
                <a:solidFill>
                  <a:schemeClr val="folHlink"/>
                </a:solidFill>
              </a:rPr>
              <a:t>IPsec</a:t>
            </a:r>
            <a:r>
              <a:rPr lang="en-US" altLang="zh-TW" sz="2800" dirty="0" smtClean="0"/>
              <a:t> for VPNs. These protocol implementations should also scale as they need to be run on every port. </a:t>
            </a:r>
          </a:p>
          <a:p>
            <a:pPr marL="838200" lvl="1" indent="-381000" algn="just" eaLnBrk="1" hangingPunct="1">
              <a:lnSpc>
                <a:spcPct val="80000"/>
              </a:lnSpc>
              <a:buSzPct val="90000"/>
              <a:buFont typeface="Wingdings" panose="05000000000000000000" pitchFamily="2" charset="2"/>
              <a:buAutoNum type="arabicPeriod" startAt="2"/>
              <a:defRPr/>
            </a:pPr>
            <a:r>
              <a:rPr lang="en-US" altLang="zh-TW" sz="2800" dirty="0" smtClean="0">
                <a:solidFill>
                  <a:srgbClr val="FFFF00"/>
                </a:solidFill>
              </a:rPr>
              <a:t>Edge routers should be capable of handling a large amount of traffic as many customers are migrating from dialup access to high-speed modems. </a:t>
            </a:r>
          </a:p>
          <a:p>
            <a:pPr marL="457200" indent="-457200" algn="just" eaLnBrk="1" hangingPunct="1">
              <a:lnSpc>
                <a:spcPct val="80000"/>
              </a:lnSpc>
              <a:defRPr/>
            </a:pPr>
            <a:r>
              <a:rPr lang="en-US" altLang="zh-TW" sz="2800" dirty="0" smtClean="0"/>
              <a:t>These trends suggest that the edge routers support a large number of ports capable of different access technologies and many protocols operating at each port.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1F620BD-42C0-4623-9069-18C7BCFE7B37}" type="slidenum">
              <a:rPr kumimoji="0" lang="zh-TW" altLang="en-US" smtClean="0">
                <a:solidFill>
                  <a:schemeClr val="folHlink"/>
                </a:solidFill>
                <a:latin typeface="Arial" panose="020B0604020202020204" pitchFamily="34" charset="0"/>
              </a:rPr>
              <a:pPr>
                <a:defRPr/>
              </a:pPr>
              <a:t>35</a:t>
            </a:fld>
            <a:endParaRPr kumimoji="0" lang="en-US" altLang="zh-TW" smtClean="0">
              <a:solidFill>
                <a:schemeClr val="folHlink"/>
              </a:solidFill>
              <a:latin typeface="Arial" panose="020B0604020202020204" pitchFamily="34" charset="0"/>
            </a:endParaRPr>
          </a:p>
        </p:txBody>
      </p:sp>
      <p:sp>
        <p:nvSpPr>
          <p:cNvPr id="70658" name="Rectangle 2"/>
          <p:cNvSpPr>
            <a:spLocks noGrp="1" noChangeArrowheads="1"/>
          </p:cNvSpPr>
          <p:nvPr>
            <p:ph type="title"/>
          </p:nvPr>
        </p:nvSpPr>
        <p:spPr/>
        <p:txBody>
          <a:bodyPr/>
          <a:lstStyle/>
          <a:p>
            <a:pPr eaLnBrk="1" hangingPunct="1">
              <a:defRPr/>
            </a:pPr>
            <a:r>
              <a:rPr lang="en-US" altLang="zh-TW" b="1" smtClean="0"/>
              <a:t>Enterprise</a:t>
            </a:r>
            <a:r>
              <a:rPr lang="en-US" altLang="en-US" b="1" smtClean="0"/>
              <a:t> Routers</a:t>
            </a:r>
            <a:endParaRPr lang="zh-TW" altLang="en-US" b="1" smtClean="0"/>
          </a:p>
        </p:txBody>
      </p:sp>
      <p:sp>
        <p:nvSpPr>
          <p:cNvPr id="37892"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dirty="0" smtClean="0">
                <a:solidFill>
                  <a:srgbClr val="FFFF00"/>
                </a:solidFill>
                <a:effectLst>
                  <a:outerShdw blurRad="38100" dist="38100" dir="2700000" algn="tl">
                    <a:srgbClr val="000000">
                      <a:alpha val="43137"/>
                    </a:srgbClr>
                  </a:outerShdw>
                </a:effectLst>
              </a:rPr>
              <a:t>Enterprise networks interconnect end systems located in companies, universities, and so on.</a:t>
            </a:r>
          </a:p>
          <a:p>
            <a:pPr marL="457200" indent="-457200" algn="just" eaLnBrk="1" hangingPunct="1">
              <a:lnSpc>
                <a:spcPct val="80000"/>
              </a:lnSpc>
              <a:defRPr/>
            </a:pPr>
            <a:r>
              <a:rPr lang="en-US" altLang="zh-TW" sz="2800" dirty="0" smtClean="0">
                <a:effectLst>
                  <a:outerShdw blurRad="38100" dist="38100" dir="2700000" algn="tl">
                    <a:srgbClr val="000000">
                      <a:alpha val="43137"/>
                    </a:srgbClr>
                  </a:outerShdw>
                </a:effectLst>
              </a:rPr>
              <a:t>The </a:t>
            </a:r>
            <a:r>
              <a:rPr lang="en-US" altLang="zh-TW" sz="2800" dirty="0" smtClean="0">
                <a:solidFill>
                  <a:srgbClr val="FFCC00"/>
                </a:solidFill>
                <a:effectLst>
                  <a:outerShdw blurRad="38100" dist="38100" dir="2700000" algn="tl">
                    <a:srgbClr val="000000">
                      <a:alpha val="43137"/>
                    </a:srgbClr>
                  </a:outerShdw>
                </a:effectLst>
              </a:rPr>
              <a:t>primary requirement</a:t>
            </a:r>
            <a:r>
              <a:rPr lang="en-US" altLang="zh-TW" sz="2800" dirty="0" smtClean="0">
                <a:effectLst>
                  <a:outerShdw blurRad="38100" dist="38100" dir="2700000" algn="tl">
                    <a:srgbClr val="000000">
                      <a:alpha val="43137"/>
                    </a:srgbClr>
                  </a:outerShdw>
                </a:effectLst>
              </a:rPr>
              <a:t> is to provide connectivity at a very low cost to a large number of end systems and to allow service differentiation to provide </a:t>
            </a:r>
            <a:r>
              <a:rPr lang="en-US" altLang="zh-TW" sz="2800" dirty="0" err="1" smtClean="0">
                <a:effectLst>
                  <a:outerShdw blurRad="38100" dist="38100" dir="2700000" algn="tl">
                    <a:srgbClr val="000000">
                      <a:alpha val="43137"/>
                    </a:srgbClr>
                  </a:outerShdw>
                </a:effectLst>
              </a:rPr>
              <a:t>QoS</a:t>
            </a:r>
            <a:r>
              <a:rPr lang="en-US" altLang="zh-TW" sz="2800" dirty="0" smtClean="0">
                <a:effectLst>
                  <a:outerShdw blurRad="38100" dist="38100" dir="2700000" algn="tl">
                    <a:srgbClr val="000000">
                      <a:alpha val="43137"/>
                    </a:srgbClr>
                  </a:outerShdw>
                </a:effectLst>
              </a:rPr>
              <a:t> guarantees for different departments. </a:t>
            </a:r>
          </a:p>
          <a:p>
            <a:pPr marL="457200" indent="-457200" algn="just" eaLnBrk="1" hangingPunct="1">
              <a:lnSpc>
                <a:spcPct val="80000"/>
              </a:lnSpc>
              <a:defRPr/>
            </a:pPr>
            <a:r>
              <a:rPr lang="en-US" altLang="zh-TW" sz="2800" dirty="0" smtClean="0">
                <a:solidFill>
                  <a:srgbClr val="FFFF00"/>
                </a:solidFill>
                <a:effectLst>
                  <a:outerShdw blurRad="38100" dist="38100" dir="2700000" algn="tl">
                    <a:srgbClr val="000000">
                      <a:alpha val="43137"/>
                    </a:srgbClr>
                  </a:outerShdw>
                </a:effectLst>
              </a:rPr>
              <a:t>A typical enterprise network is built using many Ethernet segments interconnected by hubs, bridges, and switches which are inexpensive and easy limited configuration effort.</a:t>
            </a:r>
          </a:p>
          <a:p>
            <a:pPr marL="457200" indent="-457200" algn="just" eaLnBrk="1" hangingPunct="1">
              <a:lnSpc>
                <a:spcPct val="80000"/>
              </a:lnSpc>
              <a:defRPr/>
            </a:pPr>
            <a:r>
              <a:rPr lang="en-US" altLang="zh-TW" sz="2800" dirty="0" smtClean="0">
                <a:effectLst>
                  <a:outerShdw blurRad="38100" dist="38100" dir="2700000" algn="tl">
                    <a:srgbClr val="000000">
                      <a:alpha val="43137"/>
                    </a:srgbClr>
                  </a:outerShdw>
                </a:effectLst>
              </a:rPr>
              <a:t>performance degrades as network size increases. </a:t>
            </a:r>
          </a:p>
          <a:p>
            <a:pPr marL="457200" indent="-457200" algn="just" eaLnBrk="1" hangingPunct="1">
              <a:lnSpc>
                <a:spcPct val="80000"/>
              </a:lnSpc>
              <a:defRPr/>
            </a:pPr>
            <a:r>
              <a:rPr lang="en-US" altLang="zh-TW" sz="2800" dirty="0" smtClean="0">
                <a:solidFill>
                  <a:srgbClr val="FFFF00"/>
                </a:solidFill>
                <a:effectLst>
                  <a:outerShdw blurRad="38100" dist="38100" dir="2700000" algn="tl">
                    <a:srgbClr val="000000">
                      <a:alpha val="43137"/>
                    </a:srgbClr>
                  </a:outerShdw>
                </a:effectLst>
              </a:rPr>
              <a:t>Hence, using routers in these networks to divide the end systems into hierarchical IP </a:t>
            </a:r>
            <a:r>
              <a:rPr lang="en-US" altLang="zh-TW" sz="2800" dirty="0" err="1" smtClean="0">
                <a:solidFill>
                  <a:srgbClr val="FFFF00"/>
                </a:solidFill>
                <a:effectLst>
                  <a:outerShdw blurRad="38100" dist="38100" dir="2700000" algn="tl">
                    <a:srgbClr val="000000">
                      <a:alpha val="43137"/>
                    </a:srgbClr>
                  </a:outerShdw>
                </a:effectLst>
              </a:rPr>
              <a:t>subnetworks</a:t>
            </a:r>
            <a:r>
              <a:rPr lang="en-US" altLang="zh-TW" sz="2800" dirty="0" smtClean="0">
                <a:solidFill>
                  <a:srgbClr val="FFFF00"/>
                </a:solidFill>
                <a:effectLst>
                  <a:outerShdw blurRad="38100" dist="38100" dir="2700000" algn="tl">
                    <a:srgbClr val="000000">
                      <a:alpha val="43137"/>
                    </a:srgbClr>
                  </a:outerShdw>
                </a:effectLst>
              </a:rPr>
              <a:t> is desirable. Moreover, it scales the network better.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7D82574-EAFC-4F2F-818C-F4053F56E376}" type="slidenum">
              <a:rPr kumimoji="0" lang="zh-TW" altLang="en-US" smtClean="0">
                <a:solidFill>
                  <a:schemeClr val="folHlink"/>
                </a:solidFill>
                <a:latin typeface="Arial" panose="020B0604020202020204" pitchFamily="34" charset="0"/>
              </a:rPr>
              <a:pPr>
                <a:defRPr/>
              </a:pPr>
              <a:t>36</a:t>
            </a:fld>
            <a:endParaRPr kumimoji="0" lang="en-US" altLang="zh-TW" smtClean="0">
              <a:solidFill>
                <a:schemeClr val="folHlink"/>
              </a:solidFill>
              <a:latin typeface="Arial" panose="020B0604020202020204" pitchFamily="34" charset="0"/>
            </a:endParaRPr>
          </a:p>
        </p:txBody>
      </p:sp>
      <p:sp>
        <p:nvSpPr>
          <p:cNvPr id="71682" name="Rectangle 2"/>
          <p:cNvSpPr>
            <a:spLocks noGrp="1" noChangeArrowheads="1"/>
          </p:cNvSpPr>
          <p:nvPr>
            <p:ph type="title"/>
          </p:nvPr>
        </p:nvSpPr>
        <p:spPr/>
        <p:txBody>
          <a:bodyPr/>
          <a:lstStyle/>
          <a:p>
            <a:pPr eaLnBrk="1" hangingPunct="1">
              <a:defRPr/>
            </a:pPr>
            <a:r>
              <a:rPr lang="en-US" altLang="zh-TW" b="1" smtClean="0"/>
              <a:t>Enterprise</a:t>
            </a:r>
            <a:r>
              <a:rPr lang="en-US" altLang="en-US" b="1" smtClean="0"/>
              <a:t> Routers</a:t>
            </a:r>
            <a:endParaRPr lang="zh-TW" altLang="en-US" b="1" smtClean="0"/>
          </a:p>
        </p:txBody>
      </p:sp>
      <p:sp>
        <p:nvSpPr>
          <p:cNvPr id="71683" name="Rectangle 3"/>
          <p:cNvSpPr>
            <a:spLocks noGrp="1" noChangeArrowheads="1"/>
          </p:cNvSpPr>
          <p:nvPr>
            <p:ph type="body" idx="1"/>
          </p:nvPr>
        </p:nvSpPr>
        <p:spPr/>
        <p:txBody>
          <a:bodyPr lIns="0" rIns="0"/>
          <a:lstStyle/>
          <a:p>
            <a:pPr marL="457200" indent="-457200" eaLnBrk="1" hangingPunct="1">
              <a:lnSpc>
                <a:spcPct val="80000"/>
              </a:lnSpc>
              <a:defRPr/>
            </a:pPr>
            <a:r>
              <a:rPr lang="en-US" altLang="zh-TW" sz="3200" dirty="0" smtClean="0">
                <a:solidFill>
                  <a:srgbClr val="FFFF00"/>
                </a:solidFill>
              </a:rPr>
              <a:t>Several design requirements</a:t>
            </a:r>
          </a:p>
          <a:p>
            <a:pPr marL="857250" lvl="1" indent="-457200" algn="just" eaLnBrk="1" hangingPunct="1">
              <a:lnSpc>
                <a:spcPct val="80000"/>
              </a:lnSpc>
              <a:defRPr/>
            </a:pPr>
            <a:r>
              <a:rPr lang="en-US" altLang="zh-TW" sz="2800" dirty="0" smtClean="0">
                <a:solidFill>
                  <a:srgbClr val="FF9966"/>
                </a:solidFill>
              </a:rPr>
              <a:t>First</a:t>
            </a:r>
            <a:r>
              <a:rPr lang="en-US" altLang="zh-TW" sz="2800" dirty="0" smtClean="0"/>
              <a:t>, these routers require efficient support for multicast and broadcast traffic as applications such as video broadcasting are more predominantly used in the enterprise. </a:t>
            </a:r>
          </a:p>
          <a:p>
            <a:pPr marL="857250" lvl="1" indent="-457200" algn="just" eaLnBrk="1" hangingPunct="1">
              <a:lnSpc>
                <a:spcPct val="80000"/>
              </a:lnSpc>
              <a:defRPr/>
            </a:pPr>
            <a:r>
              <a:rPr lang="en-US" altLang="zh-TW" sz="2800" dirty="0" smtClean="0">
                <a:solidFill>
                  <a:srgbClr val="FF9966"/>
                </a:solidFill>
              </a:rPr>
              <a:t>Second</a:t>
            </a:r>
            <a:r>
              <a:rPr lang="en-US" altLang="zh-TW" sz="2800" dirty="0" smtClean="0">
                <a:solidFill>
                  <a:srgbClr val="FFFF00"/>
                </a:solidFill>
              </a:rPr>
              <a:t>, these routers need to implement many legacy technologies that are still in use in the enterprises. </a:t>
            </a:r>
          </a:p>
          <a:p>
            <a:pPr marL="857250" lvl="1" indent="-457200" algn="just" eaLnBrk="1" hangingPunct="1">
              <a:lnSpc>
                <a:spcPct val="80000"/>
              </a:lnSpc>
              <a:defRPr/>
            </a:pPr>
            <a:r>
              <a:rPr lang="en-US" altLang="zh-TW" sz="2800" dirty="0" smtClean="0">
                <a:solidFill>
                  <a:srgbClr val="FF9966"/>
                </a:solidFill>
              </a:rPr>
              <a:t>Third</a:t>
            </a:r>
            <a:r>
              <a:rPr lang="en-US" altLang="zh-TW" sz="2800" dirty="0" smtClean="0"/>
              <a:t>, the extensive support for security firewalls, filters, and VLANs. Finally, as these routers must connect many LANs, they are required to support large number of ports.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81B5B0BD-8E58-4944-B4C9-54AEF743512B}" type="slidenum">
              <a:rPr kumimoji="0" lang="zh-TW" altLang="en-US" smtClean="0">
                <a:solidFill>
                  <a:schemeClr val="folHlink"/>
                </a:solidFill>
                <a:latin typeface="Arial" panose="020B0604020202020204" pitchFamily="34" charset="0"/>
              </a:rPr>
              <a:pPr>
                <a:defRPr/>
              </a:pPr>
              <a:t>37</a:t>
            </a:fld>
            <a:endParaRPr kumimoji="0" lang="en-US" altLang="zh-TW" smtClean="0">
              <a:solidFill>
                <a:schemeClr val="folHlink"/>
              </a:solidFill>
              <a:latin typeface="Arial" panose="020B0604020202020204" pitchFamily="34" charset="0"/>
            </a:endParaRPr>
          </a:p>
        </p:txBody>
      </p:sp>
      <p:sp>
        <p:nvSpPr>
          <p:cNvPr id="72706" name="Rectangle 2"/>
          <p:cNvSpPr>
            <a:spLocks noGrp="1" noChangeArrowheads="1"/>
          </p:cNvSpPr>
          <p:nvPr>
            <p:ph type="title"/>
          </p:nvPr>
        </p:nvSpPr>
        <p:spPr/>
        <p:txBody>
          <a:bodyPr/>
          <a:lstStyle/>
          <a:p>
            <a:pPr eaLnBrk="1" hangingPunct="1">
              <a:defRPr/>
            </a:pPr>
            <a:r>
              <a:rPr lang="en-US" altLang="zh-TW" b="1" smtClean="0"/>
              <a:t>Enterprise</a:t>
            </a:r>
            <a:r>
              <a:rPr lang="en-US" altLang="en-US" b="1" smtClean="0"/>
              <a:t> Routers</a:t>
            </a:r>
            <a:endParaRPr lang="zh-TW" altLang="en-US" b="1" smtClean="0"/>
          </a:p>
        </p:txBody>
      </p:sp>
      <p:sp>
        <p:nvSpPr>
          <p:cNvPr id="72707" name="Rectangle 3"/>
          <p:cNvSpPr>
            <a:spLocks noGrp="1" noChangeArrowheads="1"/>
          </p:cNvSpPr>
          <p:nvPr>
            <p:ph type="body" idx="1"/>
          </p:nvPr>
        </p:nvSpPr>
        <p:spPr/>
        <p:txBody>
          <a:bodyPr lIns="0" rIns="0"/>
          <a:lstStyle/>
          <a:p>
            <a:pPr marL="457200" indent="-457200" eaLnBrk="1" hangingPunct="1">
              <a:lnSpc>
                <a:spcPct val="80000"/>
              </a:lnSpc>
              <a:defRPr/>
            </a:pPr>
            <a:r>
              <a:rPr lang="en-US" altLang="zh-TW" sz="3200" dirty="0" smtClean="0">
                <a:solidFill>
                  <a:srgbClr val="FFFF00"/>
                </a:solidFill>
              </a:rPr>
              <a:t>For enterprises, the network is considered as an operational expense and the goal is to minimize this expense. </a:t>
            </a:r>
          </a:p>
          <a:p>
            <a:pPr marL="457200" indent="-457200" eaLnBrk="1" hangingPunct="1">
              <a:lnSpc>
                <a:spcPct val="80000"/>
              </a:lnSpc>
              <a:defRPr/>
            </a:pPr>
            <a:r>
              <a:rPr lang="en-US" altLang="zh-TW" sz="3200" dirty="0" smtClean="0"/>
              <a:t>Hence, the routers targeted for enterprise deployment are required to have </a:t>
            </a:r>
            <a:r>
              <a:rPr lang="en-US" altLang="zh-TW" sz="3200" dirty="0" smtClean="0">
                <a:solidFill>
                  <a:srgbClr val="FFCC00"/>
                </a:solidFill>
              </a:rPr>
              <a:t>low cost per port</a:t>
            </a:r>
            <a:r>
              <a:rPr lang="en-US" altLang="zh-TW" sz="3200" dirty="0" smtClean="0"/>
              <a:t>, a </a:t>
            </a:r>
            <a:r>
              <a:rPr lang="en-US" altLang="zh-TW" sz="3200" dirty="0" smtClean="0">
                <a:solidFill>
                  <a:srgbClr val="FFCC00"/>
                </a:solidFill>
              </a:rPr>
              <a:t>large number of ports</a:t>
            </a:r>
            <a:r>
              <a:rPr lang="en-US" altLang="zh-TW" sz="3200" dirty="0" smtClean="0"/>
              <a:t>, and the </a:t>
            </a:r>
            <a:r>
              <a:rPr lang="en-US" altLang="zh-TW" sz="3200" dirty="0" smtClean="0">
                <a:solidFill>
                  <a:srgbClr val="FFCC00"/>
                </a:solidFill>
              </a:rPr>
              <a:t>ease of maintenance</a:t>
            </a:r>
            <a:r>
              <a:rPr lang="en-US" altLang="zh-TW" sz="3200" dirty="0" smtClean="0"/>
              <a:t>. It is challenging to design an enterprise router that satisfies these requirements for every port and still keep the cost low per port.</a:t>
            </a:r>
          </a:p>
          <a:p>
            <a:pPr marL="457200" indent="-457200" eaLnBrk="1" hangingPunct="1">
              <a:lnSpc>
                <a:spcPct val="80000"/>
              </a:lnSpc>
              <a:defRPr/>
            </a:pPr>
            <a:r>
              <a:rPr lang="en-US" altLang="zh-TW" sz="3200" dirty="0" smtClean="0">
                <a:solidFill>
                  <a:srgbClr val="FFFF00"/>
                </a:solidFill>
              </a:rPr>
              <a:t>Example: IXP 425 vs IXP 2800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8F0E154-0B3C-44B3-9CBA-29D403BA0569}" type="slidenum">
              <a:rPr kumimoji="0" lang="zh-TW" altLang="en-US" smtClean="0">
                <a:solidFill>
                  <a:schemeClr val="folHlink"/>
                </a:solidFill>
                <a:latin typeface="Arial" panose="020B0604020202020204" pitchFamily="34" charset="0"/>
              </a:rPr>
              <a:pPr>
                <a:defRPr/>
              </a:pPr>
              <a:t>38</a:t>
            </a:fld>
            <a:endParaRPr kumimoji="0" lang="en-US" altLang="zh-TW" smtClean="0">
              <a:solidFill>
                <a:schemeClr val="folHlink"/>
              </a:solidFill>
              <a:latin typeface="Arial" panose="020B0604020202020204" pitchFamily="34" charset="0"/>
            </a:endParaRPr>
          </a:p>
        </p:txBody>
      </p:sp>
      <p:sp>
        <p:nvSpPr>
          <p:cNvPr id="73730" name="Rectangle 2"/>
          <p:cNvSpPr>
            <a:spLocks noGrp="1" noChangeArrowheads="1"/>
          </p:cNvSpPr>
          <p:nvPr>
            <p:ph type="title"/>
          </p:nvPr>
        </p:nvSpPr>
        <p:spPr/>
        <p:txBody>
          <a:bodyPr/>
          <a:lstStyle/>
          <a:p>
            <a:pPr eaLnBrk="1" hangingPunct="1">
              <a:defRPr/>
            </a:pPr>
            <a:r>
              <a:rPr lang="en-US" altLang="en-US" smtClean="0"/>
              <a:t>Elements of a Router</a:t>
            </a:r>
            <a:endParaRPr lang="zh-TW" altLang="en-US" smtClean="0"/>
          </a:p>
        </p:txBody>
      </p:sp>
      <p:sp>
        <p:nvSpPr>
          <p:cNvPr id="73731"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3200" dirty="0" smtClean="0"/>
              <a:t>router can be viewed from two different perspectives: </a:t>
            </a:r>
          </a:p>
          <a:p>
            <a:pPr marL="857250" lvl="1" indent="-457200" algn="just" eaLnBrk="1" hangingPunct="1">
              <a:lnSpc>
                <a:spcPct val="80000"/>
              </a:lnSpc>
              <a:defRPr/>
            </a:pPr>
            <a:r>
              <a:rPr lang="en-US" altLang="zh-TW" sz="2800" i="1" dirty="0" smtClean="0">
                <a:solidFill>
                  <a:srgbClr val="FF9966"/>
                </a:solidFill>
              </a:rPr>
              <a:t>Functional</a:t>
            </a:r>
            <a:r>
              <a:rPr lang="en-US" altLang="zh-TW" sz="2800" i="1" dirty="0" smtClean="0">
                <a:solidFill>
                  <a:srgbClr val="FFFF00"/>
                </a:solidFill>
              </a:rPr>
              <a:t> </a:t>
            </a:r>
            <a:r>
              <a:rPr lang="en-US" altLang="zh-TW" sz="2800" dirty="0" smtClean="0">
                <a:solidFill>
                  <a:srgbClr val="FFFF00"/>
                </a:solidFill>
              </a:rPr>
              <a:t>perspective: logically viewed as a collection of modules where each module implements a set of related functions to achieve the overall goal of forwarding packets</a:t>
            </a:r>
          </a:p>
          <a:p>
            <a:pPr marL="857250" lvl="1" indent="-457200" algn="just" eaLnBrk="1" hangingPunct="1">
              <a:lnSpc>
                <a:spcPct val="80000"/>
              </a:lnSpc>
              <a:defRPr/>
            </a:pPr>
            <a:r>
              <a:rPr lang="en-US" altLang="zh-TW" sz="2800" i="1" dirty="0" smtClean="0">
                <a:solidFill>
                  <a:srgbClr val="FF9966"/>
                </a:solidFill>
              </a:rPr>
              <a:t>Architectural</a:t>
            </a:r>
            <a:r>
              <a:rPr lang="en-US" altLang="zh-TW" sz="2800" dirty="0" smtClean="0">
                <a:solidFill>
                  <a:srgbClr val="FF9966"/>
                </a:solidFill>
              </a:rPr>
              <a:t> </a:t>
            </a:r>
            <a:r>
              <a:rPr lang="en-US" altLang="zh-TW" sz="2800" dirty="0" smtClean="0"/>
              <a:t>perspective: considered as an interconnection of different types of cards running specialized software and How the functional modules are implemented in practice.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D05342F-0482-4228-A56F-CEA6D5403859}" type="slidenum">
              <a:rPr kumimoji="0" lang="zh-TW" altLang="en-US" smtClean="0">
                <a:solidFill>
                  <a:schemeClr val="folHlink"/>
                </a:solidFill>
                <a:latin typeface="Arial" panose="020B0604020202020204" pitchFamily="34" charset="0"/>
              </a:rPr>
              <a:pPr>
                <a:defRPr/>
              </a:pPr>
              <a:t>39</a:t>
            </a:fld>
            <a:endParaRPr kumimoji="0" lang="en-US" altLang="zh-TW" smtClean="0">
              <a:solidFill>
                <a:schemeClr val="folHlink"/>
              </a:solidFill>
              <a:latin typeface="Arial" panose="020B0604020202020204" pitchFamily="34" charset="0"/>
            </a:endParaRPr>
          </a:p>
        </p:txBody>
      </p:sp>
      <p:sp>
        <p:nvSpPr>
          <p:cNvPr id="74754" name="Rectangle 2"/>
          <p:cNvSpPr>
            <a:spLocks noGrp="1" noChangeArrowheads="1"/>
          </p:cNvSpPr>
          <p:nvPr>
            <p:ph type="title"/>
          </p:nvPr>
        </p:nvSpPr>
        <p:spPr/>
        <p:txBody>
          <a:bodyPr/>
          <a:lstStyle/>
          <a:p>
            <a:pPr eaLnBrk="1" hangingPunct="1">
              <a:defRPr/>
            </a:pPr>
            <a:r>
              <a:rPr lang="en-US" altLang="en-US" smtClean="0"/>
              <a:t>Elements of a Router</a:t>
            </a:r>
            <a:endParaRPr lang="zh-TW" altLang="en-US" smtClean="0"/>
          </a:p>
        </p:txBody>
      </p:sp>
      <p:sp>
        <p:nvSpPr>
          <p:cNvPr id="74755" name="Rectangle 3"/>
          <p:cNvSpPr>
            <a:spLocks noGrp="1" noChangeArrowheads="1"/>
          </p:cNvSpPr>
          <p:nvPr>
            <p:ph type="body" idx="1"/>
          </p:nvPr>
        </p:nvSpPr>
        <p:spPr/>
        <p:txBody>
          <a:bodyPr lIns="0" rIns="0"/>
          <a:lstStyle/>
          <a:p>
            <a:pPr marL="457200" indent="-457200" eaLnBrk="1" hangingPunct="1">
              <a:lnSpc>
                <a:spcPct val="80000"/>
              </a:lnSpc>
              <a:defRPr/>
            </a:pPr>
            <a:r>
              <a:rPr lang="en-US" altLang="zh-TW" sz="3200" i="1" dirty="0" smtClean="0">
                <a:solidFill>
                  <a:srgbClr val="FF9966"/>
                </a:solidFill>
              </a:rPr>
              <a:t>From functional </a:t>
            </a:r>
            <a:r>
              <a:rPr lang="en-US" altLang="zh-TW" sz="3200" dirty="0" smtClean="0"/>
              <a:t>point of view: A router can be divided into several modules. These components implement the various requirements of a router.</a:t>
            </a:r>
          </a:p>
          <a:p>
            <a:pPr marL="457200" indent="-457200" eaLnBrk="1" hangingPunct="1">
              <a:lnSpc>
                <a:spcPct val="80000"/>
              </a:lnSpc>
              <a:defRPr/>
            </a:pPr>
            <a:r>
              <a:rPr lang="en-US" altLang="zh-TW" sz="3200" dirty="0" smtClean="0"/>
              <a:t>A generic router consists of </a:t>
            </a:r>
            <a:r>
              <a:rPr lang="en-US" altLang="zh-TW" sz="3200" dirty="0" smtClean="0">
                <a:solidFill>
                  <a:schemeClr val="folHlink"/>
                </a:solidFill>
              </a:rPr>
              <a:t>six</a:t>
            </a:r>
            <a:r>
              <a:rPr lang="en-US" altLang="zh-TW" sz="3200" dirty="0" smtClean="0"/>
              <a:t> major functional modules:    (1) </a:t>
            </a:r>
            <a:r>
              <a:rPr lang="en-US" altLang="zh-TW" sz="3200" u="sng" dirty="0" smtClean="0">
                <a:solidFill>
                  <a:schemeClr val="folHlink"/>
                </a:solidFill>
              </a:rPr>
              <a:t>network interfaces</a:t>
            </a:r>
            <a:r>
              <a:rPr lang="en-US" altLang="zh-TW" sz="3200" dirty="0" smtClean="0"/>
              <a:t>, (2) </a:t>
            </a:r>
            <a:r>
              <a:rPr lang="en-US" altLang="zh-TW" sz="3200" u="sng" dirty="0" smtClean="0">
                <a:solidFill>
                  <a:schemeClr val="folHlink"/>
                </a:solidFill>
              </a:rPr>
              <a:t>forwarding engine</a:t>
            </a:r>
            <a:r>
              <a:rPr lang="en-US" altLang="zh-TW" sz="3200" dirty="0" smtClean="0"/>
              <a:t>,(3) </a:t>
            </a:r>
            <a:r>
              <a:rPr lang="en-US" altLang="zh-TW" sz="3200" u="sng" dirty="0" smtClean="0">
                <a:solidFill>
                  <a:schemeClr val="folHlink"/>
                </a:solidFill>
              </a:rPr>
              <a:t>queue manager</a:t>
            </a:r>
            <a:r>
              <a:rPr lang="en-US" altLang="zh-TW" sz="3200" dirty="0" smtClean="0"/>
              <a:t>, (4) </a:t>
            </a:r>
            <a:r>
              <a:rPr lang="en-US" altLang="zh-TW" sz="3200" u="sng" dirty="0" smtClean="0">
                <a:solidFill>
                  <a:schemeClr val="folHlink"/>
                </a:solidFill>
              </a:rPr>
              <a:t>traffic manager</a:t>
            </a:r>
            <a:r>
              <a:rPr lang="en-US" altLang="zh-TW" sz="3200" dirty="0" smtClean="0"/>
              <a:t>,    (5) </a:t>
            </a:r>
            <a:r>
              <a:rPr lang="en-US" altLang="zh-TW" sz="3200" u="sng" dirty="0" smtClean="0">
                <a:solidFill>
                  <a:schemeClr val="folHlink"/>
                </a:solidFill>
              </a:rPr>
              <a:t>backplane</a:t>
            </a:r>
            <a:r>
              <a:rPr lang="en-US" altLang="zh-TW" sz="3200" dirty="0" smtClean="0"/>
              <a:t>, and     (6) </a:t>
            </a:r>
            <a:r>
              <a:rPr lang="en-US" altLang="zh-TW" sz="3200" u="sng" dirty="0" smtClean="0">
                <a:solidFill>
                  <a:schemeClr val="folHlink"/>
                </a:solidFill>
              </a:rPr>
              <a:t>route control processor</a:t>
            </a:r>
            <a:r>
              <a:rPr lang="en-US" altLang="zh-TW" sz="3200" dirty="0" smtClean="0"/>
              <a:t>. </a:t>
            </a:r>
          </a:p>
          <a:p>
            <a:pPr marL="457200" indent="-457200" eaLnBrk="1" hangingPunct="1">
              <a:lnSpc>
                <a:spcPct val="80000"/>
              </a:lnSpc>
              <a:defRPr/>
            </a:pPr>
            <a:r>
              <a:rPr lang="en-US" altLang="zh-TW" sz="3200" dirty="0" smtClean="0"/>
              <a:t>These functional modules are shown in the following figure.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DB07DF7-2F6B-4AA0-B499-C2911E7EE1A6}" type="slidenum">
              <a:rPr kumimoji="0" lang="zh-TW" altLang="en-US" smtClean="0">
                <a:solidFill>
                  <a:schemeClr val="folHlink"/>
                </a:solidFill>
                <a:latin typeface="Arial" panose="020B0604020202020204" pitchFamily="34" charset="0"/>
              </a:rPr>
              <a:pPr>
                <a:defRPr/>
              </a:pPr>
              <a:t>4</a:t>
            </a:fld>
            <a:endParaRPr kumimoji="0" lang="en-US" altLang="zh-TW" smtClean="0">
              <a:solidFill>
                <a:schemeClr val="folHlink"/>
              </a:solidFill>
              <a:latin typeface="Arial" panose="020B0604020202020204" pitchFamily="34" charset="0"/>
            </a:endParaRPr>
          </a:p>
        </p:txBody>
      </p:sp>
      <p:sp>
        <p:nvSpPr>
          <p:cNvPr id="35842" name="Rectangle 2"/>
          <p:cNvSpPr>
            <a:spLocks noGrp="1" noChangeArrowheads="1"/>
          </p:cNvSpPr>
          <p:nvPr>
            <p:ph type="title"/>
          </p:nvPr>
        </p:nvSpPr>
        <p:spPr>
          <a:xfrm>
            <a:off x="323850" y="7938"/>
            <a:ext cx="8496300" cy="923925"/>
          </a:xfrm>
        </p:spPr>
        <p:txBody>
          <a:bodyPr/>
          <a:lstStyle/>
          <a:p>
            <a:pPr eaLnBrk="1" hangingPunct="1">
              <a:defRPr/>
            </a:pPr>
            <a:r>
              <a:rPr lang="en-US" altLang="zh-TW" dirty="0" smtClean="0"/>
              <a:t>Functions of a Router</a:t>
            </a:r>
          </a:p>
        </p:txBody>
      </p:sp>
      <p:sp>
        <p:nvSpPr>
          <p:cNvPr id="35843" name="Rectangle 3"/>
          <p:cNvSpPr>
            <a:spLocks noGrp="1" noChangeArrowheads="1"/>
          </p:cNvSpPr>
          <p:nvPr>
            <p:ph type="body" idx="1"/>
          </p:nvPr>
        </p:nvSpPr>
        <p:spPr>
          <a:xfrm>
            <a:off x="323850" y="968375"/>
            <a:ext cx="8280400" cy="792163"/>
          </a:xfrm>
        </p:spPr>
        <p:txBody>
          <a:bodyPr lIns="0" tIns="0" rIns="0" bIns="0"/>
          <a:lstStyle/>
          <a:p>
            <a:pPr eaLnBrk="1" hangingPunct="1">
              <a:lnSpc>
                <a:spcPct val="80000"/>
              </a:lnSpc>
              <a:defRPr/>
            </a:pPr>
            <a:r>
              <a:rPr lang="en-US" altLang="zh-TW" sz="2800" dirty="0" smtClean="0"/>
              <a:t>Two fundamental tasks: </a:t>
            </a:r>
          </a:p>
          <a:p>
            <a:pPr eaLnBrk="1" hangingPunct="1">
              <a:lnSpc>
                <a:spcPct val="80000"/>
              </a:lnSpc>
              <a:defRPr/>
            </a:pPr>
            <a:r>
              <a:rPr lang="en-US" altLang="zh-TW" sz="2800" dirty="0" smtClean="0">
                <a:solidFill>
                  <a:schemeClr val="folHlink"/>
                </a:solidFill>
              </a:rPr>
              <a:t>Routing</a:t>
            </a:r>
            <a:r>
              <a:rPr lang="en-US" altLang="zh-TW" sz="2800" dirty="0" smtClean="0"/>
              <a:t> and </a:t>
            </a:r>
            <a:r>
              <a:rPr lang="en-US" altLang="zh-TW" sz="2800" dirty="0" smtClean="0">
                <a:solidFill>
                  <a:schemeClr val="folHlink"/>
                </a:solidFill>
              </a:rPr>
              <a:t>Packet Forwarding</a:t>
            </a:r>
          </a:p>
        </p:txBody>
      </p:sp>
      <p:grpSp>
        <p:nvGrpSpPr>
          <p:cNvPr id="8197" name="群組 47"/>
          <p:cNvGrpSpPr>
            <a:grpSpLocks noChangeAspect="1"/>
          </p:cNvGrpSpPr>
          <p:nvPr/>
        </p:nvGrpSpPr>
        <p:grpSpPr bwMode="auto">
          <a:xfrm>
            <a:off x="793750" y="1974850"/>
            <a:ext cx="7550150" cy="4024313"/>
            <a:chOff x="1552462" y="400050"/>
            <a:chExt cx="9258846" cy="4933950"/>
          </a:xfrm>
        </p:grpSpPr>
        <p:sp>
          <p:nvSpPr>
            <p:cNvPr id="49" name="矩形 48"/>
            <p:cNvSpPr/>
            <p:nvPr/>
          </p:nvSpPr>
          <p:spPr>
            <a:xfrm>
              <a:off x="2932183" y="400050"/>
              <a:ext cx="6562725" cy="493395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50" name="群組 49"/>
            <p:cNvGrpSpPr/>
            <p:nvPr/>
          </p:nvGrpSpPr>
          <p:grpSpPr>
            <a:xfrm>
              <a:off x="5210175" y="676275"/>
              <a:ext cx="1952625" cy="708095"/>
              <a:chOff x="5210175" y="676275"/>
              <a:chExt cx="1952625" cy="708095"/>
            </a:xfrm>
            <a:solidFill>
              <a:schemeClr val="bg1"/>
            </a:solidFill>
          </p:grpSpPr>
          <p:sp>
            <p:nvSpPr>
              <p:cNvPr id="69" name="橢圓 68"/>
              <p:cNvSpPr/>
              <p:nvPr/>
            </p:nvSpPr>
            <p:spPr>
              <a:xfrm>
                <a:off x="5210175" y="676275"/>
                <a:ext cx="1952625" cy="695369"/>
              </a:xfrm>
              <a:prstGeom prst="ellipse">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0" name="文字方塊 69"/>
              <p:cNvSpPr txBox="1"/>
              <p:nvPr/>
            </p:nvSpPr>
            <p:spPr>
              <a:xfrm>
                <a:off x="5762198" y="723877"/>
                <a:ext cx="848576" cy="660493"/>
              </a:xfrm>
              <a:prstGeom prst="rect">
                <a:avLst/>
              </a:prstGeom>
              <a:noFill/>
            </p:spPr>
            <p:txBody>
              <a:bodyPr wrap="none" lIns="0" tIns="0" rIns="0">
                <a:spAutoFit/>
              </a:bodyPr>
              <a:lstStyle/>
              <a:p>
                <a:pPr algn="ctr">
                  <a:defRPr/>
                </a:pPr>
                <a:r>
                  <a:rPr lang="en-US" altLang="zh-TW" sz="1600" dirty="0">
                    <a:solidFill>
                      <a:srgbClr val="000000"/>
                    </a:solidFill>
                  </a:rPr>
                  <a:t>Routing</a:t>
                </a:r>
              </a:p>
              <a:p>
                <a:pPr algn="ctr">
                  <a:defRPr/>
                </a:pPr>
                <a:r>
                  <a:rPr lang="en-US" altLang="zh-TW" sz="1600" dirty="0">
                    <a:solidFill>
                      <a:srgbClr val="000000"/>
                    </a:solidFill>
                  </a:rPr>
                  <a:t>Process</a:t>
                </a:r>
                <a:endParaRPr lang="zh-TW" altLang="en-US" sz="1600" dirty="0">
                  <a:solidFill>
                    <a:srgbClr val="000000"/>
                  </a:solidFill>
                </a:endParaRPr>
              </a:p>
            </p:txBody>
          </p:sp>
        </p:grpSp>
        <p:grpSp>
          <p:nvGrpSpPr>
            <p:cNvPr id="8202" name="群組 50"/>
            <p:cNvGrpSpPr>
              <a:grpSpLocks/>
            </p:cNvGrpSpPr>
            <p:nvPr/>
          </p:nvGrpSpPr>
          <p:grpSpPr bwMode="auto">
            <a:xfrm>
              <a:off x="5448299" y="2047875"/>
              <a:ext cx="1476374" cy="1085850"/>
              <a:chOff x="5343526" y="2333625"/>
              <a:chExt cx="1476374" cy="1085850"/>
            </a:xfrm>
          </p:grpSpPr>
          <p:sp>
            <p:nvSpPr>
              <p:cNvPr id="67" name="圓柱 66"/>
              <p:cNvSpPr/>
              <p:nvPr/>
            </p:nvSpPr>
            <p:spPr>
              <a:xfrm>
                <a:off x="5343180" y="2334343"/>
                <a:ext cx="1477599" cy="1086052"/>
              </a:xfrm>
              <a:prstGeom prst="can">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9" name="文字方塊 67"/>
              <p:cNvSpPr txBox="1">
                <a:spLocks noChangeArrowheads="1"/>
              </p:cNvSpPr>
              <p:nvPr/>
            </p:nvSpPr>
            <p:spPr bwMode="auto">
              <a:xfrm>
                <a:off x="5464152" y="2733652"/>
                <a:ext cx="1235122" cy="6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600">
                    <a:solidFill>
                      <a:srgbClr val="000000"/>
                    </a:solidFill>
                  </a:rPr>
                  <a:t>Forwarding</a:t>
                </a:r>
              </a:p>
              <a:p>
                <a:pPr algn="ctr">
                  <a:spcBef>
                    <a:spcPct val="0"/>
                  </a:spcBef>
                  <a:buClrTx/>
                  <a:buSzTx/>
                  <a:buFontTx/>
                  <a:buNone/>
                </a:pPr>
                <a:r>
                  <a:rPr lang="en-US" altLang="zh-TW" sz="1600">
                    <a:solidFill>
                      <a:srgbClr val="000000"/>
                    </a:solidFill>
                  </a:rPr>
                  <a:t>Table</a:t>
                </a:r>
                <a:endParaRPr lang="zh-TW" altLang="en-US" sz="1600">
                  <a:solidFill>
                    <a:srgbClr val="000000"/>
                  </a:solidFill>
                </a:endParaRPr>
              </a:p>
            </p:txBody>
          </p:sp>
        </p:grpSp>
        <p:grpSp>
          <p:nvGrpSpPr>
            <p:cNvPr id="8203" name="群組 51"/>
            <p:cNvGrpSpPr>
              <a:grpSpLocks/>
            </p:cNvGrpSpPr>
            <p:nvPr/>
          </p:nvGrpSpPr>
          <p:grpSpPr bwMode="auto">
            <a:xfrm>
              <a:off x="4833934" y="3971914"/>
              <a:ext cx="2705101" cy="942975"/>
              <a:chOff x="5210174" y="4419600"/>
              <a:chExt cx="2705101" cy="942975"/>
            </a:xfrm>
          </p:grpSpPr>
          <p:sp>
            <p:nvSpPr>
              <p:cNvPr id="65" name="橢圓 64"/>
              <p:cNvSpPr/>
              <p:nvPr/>
            </p:nvSpPr>
            <p:spPr>
              <a:xfrm>
                <a:off x="5210959" y="4419254"/>
                <a:ext cx="2704066" cy="943971"/>
              </a:xfrm>
              <a:prstGeom prst="ellipse">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7" name="文字方塊 65"/>
              <p:cNvSpPr txBox="1">
                <a:spLocks noChangeArrowheads="1"/>
              </p:cNvSpPr>
              <p:nvPr/>
            </p:nvSpPr>
            <p:spPr bwMode="auto">
              <a:xfrm>
                <a:off x="5659639" y="4591005"/>
                <a:ext cx="1881854" cy="58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400">
                    <a:solidFill>
                      <a:srgbClr val="000000"/>
                    </a:solidFill>
                  </a:rPr>
                  <a:t>Packet</a:t>
                </a:r>
              </a:p>
              <a:p>
                <a:pPr algn="ctr">
                  <a:spcBef>
                    <a:spcPct val="0"/>
                  </a:spcBef>
                  <a:buClrTx/>
                  <a:buSzTx/>
                  <a:buFontTx/>
                  <a:buNone/>
                </a:pPr>
                <a:r>
                  <a:rPr lang="en-US" altLang="zh-TW" sz="1400">
                    <a:solidFill>
                      <a:srgbClr val="000000"/>
                    </a:solidFill>
                  </a:rPr>
                  <a:t>Forwarding Process</a:t>
                </a:r>
                <a:endParaRPr lang="zh-TW" altLang="en-US" sz="1400">
                  <a:solidFill>
                    <a:srgbClr val="000000"/>
                  </a:solidFill>
                </a:endParaRPr>
              </a:p>
            </p:txBody>
          </p:sp>
        </p:grpSp>
        <p:sp>
          <p:nvSpPr>
            <p:cNvPr id="53" name="向右箭號 52"/>
            <p:cNvSpPr/>
            <p:nvPr/>
          </p:nvSpPr>
          <p:spPr>
            <a:xfrm>
              <a:off x="1571930" y="4368620"/>
              <a:ext cx="3262789" cy="231613"/>
            </a:xfrm>
            <a:prstGeom prst="rightArrow">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05" name="文字方塊 53"/>
            <p:cNvSpPr txBox="1">
              <a:spLocks noChangeArrowheads="1"/>
            </p:cNvSpPr>
            <p:nvPr/>
          </p:nvSpPr>
          <p:spPr bwMode="auto">
            <a:xfrm>
              <a:off x="1552462" y="3769412"/>
              <a:ext cx="1034694" cy="6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600"/>
                <a:t>Incoming</a:t>
              </a:r>
            </a:p>
            <a:p>
              <a:pPr algn="ctr">
                <a:spcBef>
                  <a:spcPct val="0"/>
                </a:spcBef>
                <a:buClrTx/>
                <a:buSzTx/>
                <a:buFontTx/>
                <a:buNone/>
              </a:pPr>
              <a:r>
                <a:rPr lang="en-US" altLang="zh-TW" sz="1600"/>
                <a:t>Packets</a:t>
              </a:r>
              <a:endParaRPr lang="zh-TW" altLang="en-US" sz="1600"/>
            </a:p>
          </p:txBody>
        </p:sp>
        <p:sp>
          <p:nvSpPr>
            <p:cNvPr id="55" name="向右箭號 54"/>
            <p:cNvSpPr/>
            <p:nvPr/>
          </p:nvSpPr>
          <p:spPr>
            <a:xfrm>
              <a:off x="7538785" y="4368620"/>
              <a:ext cx="3262789" cy="231613"/>
            </a:xfrm>
            <a:prstGeom prst="rightArrow">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07" name="文字方塊 55"/>
            <p:cNvSpPr txBox="1">
              <a:spLocks noChangeArrowheads="1"/>
            </p:cNvSpPr>
            <p:nvPr/>
          </p:nvSpPr>
          <p:spPr bwMode="auto">
            <a:xfrm>
              <a:off x="9795013" y="3755180"/>
              <a:ext cx="1016295" cy="6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600"/>
                <a:t>Outgoing</a:t>
              </a:r>
            </a:p>
            <a:p>
              <a:pPr algn="ctr">
                <a:spcBef>
                  <a:spcPct val="0"/>
                </a:spcBef>
                <a:buClrTx/>
                <a:buSzTx/>
                <a:buFontTx/>
                <a:buNone/>
              </a:pPr>
              <a:r>
                <a:rPr lang="en-US" altLang="zh-TW" sz="1600"/>
                <a:t>Packets</a:t>
              </a:r>
              <a:endParaRPr lang="zh-TW" altLang="en-US" sz="1600"/>
            </a:p>
          </p:txBody>
        </p:sp>
        <p:cxnSp>
          <p:nvCxnSpPr>
            <p:cNvPr id="57" name="肘形接點 56"/>
            <p:cNvCxnSpPr>
              <a:endCxn id="69" idx="2"/>
            </p:cNvCxnSpPr>
            <p:nvPr/>
          </p:nvCxnSpPr>
          <p:spPr>
            <a:xfrm rot="5400000" flipH="1" flipV="1">
              <a:off x="2673217" y="1905349"/>
              <a:ext cx="3417757" cy="1656703"/>
            </a:xfrm>
            <a:prstGeom prst="bentConnector2">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肘形接點 57"/>
            <p:cNvCxnSpPr/>
            <p:nvPr/>
          </p:nvCxnSpPr>
          <p:spPr>
            <a:xfrm rot="16200000" flipH="1">
              <a:off x="6420752" y="1767129"/>
              <a:ext cx="3417757" cy="1933145"/>
            </a:xfrm>
            <a:prstGeom prst="bentConnector3">
              <a:avLst>
                <a:gd name="adj1" fmla="val -140"/>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向下箭號 58"/>
            <p:cNvSpPr/>
            <p:nvPr/>
          </p:nvSpPr>
          <p:spPr>
            <a:xfrm>
              <a:off x="6098174" y="1400464"/>
              <a:ext cx="179103" cy="628666"/>
            </a:xfrm>
            <a:prstGeom prst="downArrow">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0" name="向下箭號 59"/>
            <p:cNvSpPr/>
            <p:nvPr/>
          </p:nvSpPr>
          <p:spPr>
            <a:xfrm flipV="1">
              <a:off x="6096227" y="3161894"/>
              <a:ext cx="181050" cy="772693"/>
            </a:xfrm>
            <a:prstGeom prst="downArrow">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2" name="文字方塊 60"/>
            <p:cNvSpPr txBox="1">
              <a:spLocks noChangeArrowheads="1"/>
            </p:cNvSpPr>
            <p:nvPr/>
          </p:nvSpPr>
          <p:spPr bwMode="auto">
            <a:xfrm>
              <a:off x="3619542" y="1109988"/>
              <a:ext cx="1660982" cy="84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t>Route Exchanges</a:t>
              </a:r>
            </a:p>
            <a:p>
              <a:pPr>
                <a:spcBef>
                  <a:spcPct val="0"/>
                </a:spcBef>
                <a:buClrTx/>
                <a:buSzTx/>
                <a:buFontTx/>
                <a:buNone/>
              </a:pPr>
              <a:r>
                <a:rPr lang="en-US" altLang="zh-TW" sz="1400"/>
                <a:t>With Neighbor</a:t>
              </a:r>
            </a:p>
            <a:p>
              <a:pPr>
                <a:spcBef>
                  <a:spcPct val="0"/>
                </a:spcBef>
                <a:buClrTx/>
                <a:buSzTx/>
                <a:buFontTx/>
                <a:buNone/>
              </a:pPr>
              <a:r>
                <a:rPr lang="en-US" altLang="zh-TW" sz="1400"/>
                <a:t>Nodes</a:t>
              </a:r>
              <a:endParaRPr lang="zh-TW" altLang="en-US" sz="1400"/>
            </a:p>
          </p:txBody>
        </p:sp>
        <p:sp>
          <p:nvSpPr>
            <p:cNvPr id="8213" name="文字方塊 61"/>
            <p:cNvSpPr txBox="1">
              <a:spLocks noChangeArrowheads="1"/>
            </p:cNvSpPr>
            <p:nvPr/>
          </p:nvSpPr>
          <p:spPr bwMode="auto">
            <a:xfrm>
              <a:off x="6354252" y="1423986"/>
              <a:ext cx="691945" cy="58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t>Route</a:t>
              </a:r>
            </a:p>
            <a:p>
              <a:pPr>
                <a:spcBef>
                  <a:spcPct val="0"/>
                </a:spcBef>
                <a:buClrTx/>
                <a:buSzTx/>
                <a:buFontTx/>
                <a:buNone/>
              </a:pPr>
              <a:r>
                <a:rPr lang="en-US" altLang="zh-TW" sz="1400"/>
                <a:t>Update</a:t>
              </a:r>
              <a:endParaRPr lang="zh-TW" altLang="en-US" sz="1400"/>
            </a:p>
          </p:txBody>
        </p:sp>
        <p:sp>
          <p:nvSpPr>
            <p:cNvPr id="8214" name="文字方塊 62"/>
            <p:cNvSpPr txBox="1">
              <a:spLocks noChangeArrowheads="1"/>
            </p:cNvSpPr>
            <p:nvPr/>
          </p:nvSpPr>
          <p:spPr bwMode="auto">
            <a:xfrm>
              <a:off x="6354252" y="3305130"/>
              <a:ext cx="1479111" cy="58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t>Destination</a:t>
              </a:r>
            </a:p>
            <a:p>
              <a:pPr>
                <a:spcBef>
                  <a:spcPct val="0"/>
                </a:spcBef>
                <a:buClrTx/>
                <a:buSzTx/>
                <a:buFontTx/>
                <a:buNone/>
              </a:pPr>
              <a:r>
                <a:rPr lang="en-US" altLang="zh-TW" sz="1400"/>
                <a:t>Address lookup</a:t>
              </a:r>
              <a:endParaRPr lang="zh-TW" altLang="en-US" sz="1400"/>
            </a:p>
          </p:txBody>
        </p:sp>
        <p:sp>
          <p:nvSpPr>
            <p:cNvPr id="8215" name="文字方塊 63"/>
            <p:cNvSpPr txBox="1">
              <a:spLocks noChangeArrowheads="1"/>
            </p:cNvSpPr>
            <p:nvPr/>
          </p:nvSpPr>
          <p:spPr bwMode="auto">
            <a:xfrm>
              <a:off x="7404633" y="1127832"/>
              <a:ext cx="1660982" cy="84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t>Route Exchanges</a:t>
              </a:r>
            </a:p>
            <a:p>
              <a:pPr>
                <a:spcBef>
                  <a:spcPct val="0"/>
                </a:spcBef>
                <a:buClrTx/>
                <a:buSzTx/>
                <a:buFontTx/>
                <a:buNone/>
              </a:pPr>
              <a:r>
                <a:rPr lang="en-US" altLang="zh-TW" sz="1400"/>
                <a:t>With Neighbor</a:t>
              </a:r>
            </a:p>
            <a:p>
              <a:pPr>
                <a:spcBef>
                  <a:spcPct val="0"/>
                </a:spcBef>
                <a:buClrTx/>
                <a:buSzTx/>
                <a:buFontTx/>
                <a:buNone/>
              </a:pPr>
              <a:r>
                <a:rPr lang="en-US" altLang="zh-TW" sz="1400"/>
                <a:t>Nodes</a:t>
              </a:r>
              <a:endParaRPr lang="zh-TW" altLang="en-US" sz="140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029D28F-B872-4054-8EA8-F3F8A83F3FAF}" type="slidenum">
              <a:rPr kumimoji="0" lang="zh-TW" altLang="en-US" smtClean="0">
                <a:solidFill>
                  <a:srgbClr val="000000"/>
                </a:solidFill>
                <a:effectLst>
                  <a:outerShdw blurRad="38100" dist="38100" dir="2700000" algn="tl">
                    <a:srgbClr val="FFFFFF"/>
                  </a:outerShdw>
                </a:effectLst>
                <a:latin typeface="Arial" panose="020B0604020202020204" pitchFamily="34" charset="0"/>
              </a:rPr>
              <a:pPr>
                <a:defRPr/>
              </a:pPr>
              <a:t>40</a:t>
            </a:fld>
            <a:endParaRPr kumimoji="0" lang="en-US" altLang="zh-TW" smtClean="0">
              <a:solidFill>
                <a:srgbClr val="000000"/>
              </a:solidFill>
              <a:effectLst>
                <a:outerShdw blurRad="38100" dist="38100" dir="2700000" algn="tl">
                  <a:srgbClr val="FFFFFF"/>
                </a:outerShdw>
              </a:effectLst>
              <a:latin typeface="Arial" panose="020B0604020202020204" pitchFamily="34" charset="0"/>
            </a:endParaRPr>
          </a:p>
        </p:txBody>
      </p:sp>
      <p:sp>
        <p:nvSpPr>
          <p:cNvPr id="5" name="矩形 4"/>
          <p:cNvSpPr/>
          <p:nvPr/>
        </p:nvSpPr>
        <p:spPr bwMode="auto">
          <a:xfrm>
            <a:off x="94273" y="856456"/>
            <a:ext cx="9004300" cy="4941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45061" name="群組 10"/>
          <p:cNvGrpSpPr>
            <a:grpSpLocks noChangeAspect="1"/>
          </p:cNvGrpSpPr>
          <p:nvPr/>
        </p:nvGrpSpPr>
        <p:grpSpPr bwMode="auto">
          <a:xfrm>
            <a:off x="140873" y="990384"/>
            <a:ext cx="8934865" cy="4658477"/>
            <a:chOff x="902646" y="215055"/>
            <a:chExt cx="10593336" cy="5523313"/>
          </a:xfrm>
        </p:grpSpPr>
        <p:grpSp>
          <p:nvGrpSpPr>
            <p:cNvPr id="45062" name="群組 11"/>
            <p:cNvGrpSpPr>
              <a:grpSpLocks/>
            </p:cNvGrpSpPr>
            <p:nvPr/>
          </p:nvGrpSpPr>
          <p:grpSpPr bwMode="auto">
            <a:xfrm>
              <a:off x="4296138" y="215055"/>
              <a:ext cx="3504837" cy="1308945"/>
              <a:chOff x="3905613" y="529380"/>
              <a:chExt cx="3504837" cy="1308945"/>
            </a:xfrm>
          </p:grpSpPr>
          <p:sp>
            <p:nvSpPr>
              <p:cNvPr id="107" name="矩形 106"/>
              <p:cNvSpPr/>
              <p:nvPr/>
            </p:nvSpPr>
            <p:spPr>
              <a:xfrm>
                <a:off x="3906162" y="819497"/>
                <a:ext cx="3504598" cy="10182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58" name="群組 107"/>
              <p:cNvGrpSpPr>
                <a:grpSpLocks/>
              </p:cNvGrpSpPr>
              <p:nvPr/>
            </p:nvGrpSpPr>
            <p:grpSpPr bwMode="auto">
              <a:xfrm>
                <a:off x="3971925" y="867870"/>
                <a:ext cx="3334325" cy="860500"/>
                <a:chOff x="866775" y="915495"/>
                <a:chExt cx="3334325" cy="860500"/>
              </a:xfrm>
            </p:grpSpPr>
            <p:grpSp>
              <p:nvGrpSpPr>
                <p:cNvPr id="45160" name="群組 109"/>
                <p:cNvGrpSpPr>
                  <a:grpSpLocks/>
                </p:cNvGrpSpPr>
                <p:nvPr/>
              </p:nvGrpSpPr>
              <p:grpSpPr bwMode="auto">
                <a:xfrm>
                  <a:off x="866775" y="915495"/>
                  <a:ext cx="987542" cy="744355"/>
                  <a:chOff x="2438400" y="1967887"/>
                  <a:chExt cx="987542" cy="744355"/>
                </a:xfrm>
              </p:grpSpPr>
              <p:grpSp>
                <p:nvGrpSpPr>
                  <p:cNvPr id="45165" name="群組 114"/>
                  <p:cNvGrpSpPr>
                    <a:grpSpLocks/>
                  </p:cNvGrpSpPr>
                  <p:nvPr/>
                </p:nvGrpSpPr>
                <p:grpSpPr bwMode="auto">
                  <a:xfrm>
                    <a:off x="2438400" y="2288379"/>
                    <a:ext cx="971549" cy="423863"/>
                    <a:chOff x="4657725" y="821529"/>
                    <a:chExt cx="971549" cy="423863"/>
                  </a:xfrm>
                </p:grpSpPr>
                <p:sp>
                  <p:nvSpPr>
                    <p:cNvPr id="117" name="橢圓 116"/>
                    <p:cNvSpPr/>
                    <p:nvPr/>
                  </p:nvSpPr>
                  <p:spPr>
                    <a:xfrm>
                      <a:off x="4657839" y="821580"/>
                      <a:ext cx="971199" cy="423499"/>
                    </a:xfrm>
                    <a:prstGeom prst="ellipse">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68" name="文字方塊 117"/>
                    <p:cNvSpPr txBox="1">
                      <a:spLocks noChangeArrowheads="1"/>
                    </p:cNvSpPr>
                    <p:nvPr/>
                  </p:nvSpPr>
                  <p:spPr bwMode="auto">
                    <a:xfrm>
                      <a:off x="4868877" y="831055"/>
                      <a:ext cx="568290" cy="40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100">
                          <a:solidFill>
                            <a:srgbClr val="000000"/>
                          </a:solidFill>
                        </a:rPr>
                        <a:t>Routing</a:t>
                      </a:r>
                    </a:p>
                    <a:p>
                      <a:pPr algn="ctr">
                        <a:spcBef>
                          <a:spcPct val="0"/>
                        </a:spcBef>
                        <a:buClrTx/>
                        <a:buSzTx/>
                        <a:buFontTx/>
                        <a:buNone/>
                      </a:pPr>
                      <a:r>
                        <a:rPr lang="en-US" altLang="zh-TW" sz="1100">
                          <a:solidFill>
                            <a:srgbClr val="000000"/>
                          </a:solidFill>
                        </a:rPr>
                        <a:t>Table</a:t>
                      </a:r>
                      <a:endParaRPr lang="zh-TW" altLang="en-US" sz="1100">
                        <a:solidFill>
                          <a:srgbClr val="000000"/>
                        </a:solidFill>
                      </a:endParaRPr>
                    </a:p>
                  </p:txBody>
                </p:sp>
              </p:grpSp>
              <p:sp>
                <p:nvSpPr>
                  <p:cNvPr id="45166" name="文字方塊 115"/>
                  <p:cNvSpPr txBox="1">
                    <a:spLocks noChangeArrowheads="1"/>
                  </p:cNvSpPr>
                  <p:nvPr/>
                </p:nvSpPr>
                <p:spPr bwMode="auto">
                  <a:xfrm>
                    <a:off x="2924174" y="1967887"/>
                    <a:ext cx="501768" cy="29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600" b="1">
                        <a:solidFill>
                          <a:srgbClr val="000000"/>
                        </a:solidFill>
                      </a:rPr>
                      <a:t>CPU</a:t>
                    </a:r>
                    <a:endParaRPr lang="zh-TW" altLang="en-US" sz="1600" b="1">
                      <a:solidFill>
                        <a:srgbClr val="000000"/>
                      </a:solidFill>
                    </a:endParaRPr>
                  </a:p>
                </p:txBody>
              </p:sp>
            </p:grpSp>
            <p:sp>
              <p:nvSpPr>
                <p:cNvPr id="111" name="矩形 110"/>
                <p:cNvSpPr/>
                <p:nvPr/>
              </p:nvSpPr>
              <p:spPr>
                <a:xfrm>
                  <a:off x="2141116" y="1121223"/>
                  <a:ext cx="892148" cy="655012"/>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Route</a:t>
                  </a:r>
                </a:p>
                <a:p>
                  <a:pPr algn="ctr">
                    <a:defRPr/>
                  </a:pPr>
                  <a:r>
                    <a:rPr lang="en-US" altLang="zh-TW" sz="1050" dirty="0">
                      <a:solidFill>
                        <a:srgbClr val="000000"/>
                      </a:solidFill>
                    </a:rPr>
                    <a:t>Control</a:t>
                  </a:r>
                </a:p>
                <a:p>
                  <a:pPr algn="ctr">
                    <a:defRPr/>
                  </a:pPr>
                  <a:r>
                    <a:rPr lang="en-US" altLang="zh-TW" sz="1050" dirty="0">
                      <a:solidFill>
                        <a:srgbClr val="000000"/>
                      </a:solidFill>
                    </a:rPr>
                    <a:t>Processor</a:t>
                  </a:r>
                  <a:endParaRPr lang="zh-TW" altLang="en-US" sz="1050" dirty="0">
                    <a:solidFill>
                      <a:srgbClr val="000000"/>
                    </a:solidFill>
                  </a:endParaRPr>
                </a:p>
              </p:txBody>
            </p:sp>
            <p:sp>
              <p:nvSpPr>
                <p:cNvPr id="112" name="左-右雙向箭號 111"/>
                <p:cNvSpPr/>
                <p:nvPr/>
              </p:nvSpPr>
              <p:spPr>
                <a:xfrm>
                  <a:off x="1847498" y="1448729"/>
                  <a:ext cx="284208" cy="45173"/>
                </a:xfrm>
                <a:prstGeom prst="left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113" name="左-右雙向箭號 112"/>
                <p:cNvSpPr/>
                <p:nvPr/>
              </p:nvSpPr>
              <p:spPr>
                <a:xfrm>
                  <a:off x="3029500" y="1448729"/>
                  <a:ext cx="282325" cy="45173"/>
                </a:xfrm>
                <a:prstGeom prst="leftRightArrow">
                  <a:avLst/>
                </a:prstGeom>
                <a:solidFill>
                  <a:schemeClr val="bg2">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114" name="矩形 113"/>
                <p:cNvSpPr/>
                <p:nvPr/>
              </p:nvSpPr>
              <p:spPr>
                <a:xfrm>
                  <a:off x="3334411" y="1273682"/>
                  <a:ext cx="873326" cy="374562"/>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Memory</a:t>
                  </a:r>
                  <a:endParaRPr lang="zh-TW" altLang="en-US" sz="1100" dirty="0">
                    <a:solidFill>
                      <a:srgbClr val="000000"/>
                    </a:solidFill>
                  </a:endParaRPr>
                </a:p>
              </p:txBody>
            </p:sp>
          </p:grpSp>
          <p:sp>
            <p:nvSpPr>
              <p:cNvPr id="45159" name="文字方塊 108"/>
              <p:cNvSpPr txBox="1">
                <a:spLocks noChangeArrowheads="1"/>
              </p:cNvSpPr>
              <p:nvPr/>
            </p:nvSpPr>
            <p:spPr bwMode="auto">
              <a:xfrm>
                <a:off x="4673498" y="529380"/>
                <a:ext cx="2309271"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Route Processor Card</a:t>
                </a:r>
                <a:endParaRPr lang="zh-TW" altLang="en-US" sz="1400" b="1">
                  <a:solidFill>
                    <a:srgbClr val="000000"/>
                  </a:solidFill>
                </a:endParaRPr>
              </a:p>
            </p:txBody>
          </p:sp>
        </p:grpSp>
        <p:grpSp>
          <p:nvGrpSpPr>
            <p:cNvPr id="45063" name="群組 12"/>
            <p:cNvGrpSpPr>
              <a:grpSpLocks/>
            </p:cNvGrpSpPr>
            <p:nvPr/>
          </p:nvGrpSpPr>
          <p:grpSpPr bwMode="auto">
            <a:xfrm>
              <a:off x="902646" y="1384046"/>
              <a:ext cx="4876158" cy="3052248"/>
              <a:chOff x="759588" y="1628366"/>
              <a:chExt cx="4876158" cy="3052248"/>
            </a:xfrm>
          </p:grpSpPr>
          <p:grpSp>
            <p:nvGrpSpPr>
              <p:cNvPr id="45119" name="群組 68"/>
              <p:cNvGrpSpPr>
                <a:grpSpLocks/>
              </p:cNvGrpSpPr>
              <p:nvPr/>
            </p:nvGrpSpPr>
            <p:grpSpPr bwMode="auto">
              <a:xfrm>
                <a:off x="979887" y="2056359"/>
                <a:ext cx="4655859" cy="2141415"/>
                <a:chOff x="1136086" y="1906382"/>
                <a:chExt cx="4655859" cy="2141415"/>
              </a:xfrm>
            </p:grpSpPr>
            <p:sp>
              <p:nvSpPr>
                <p:cNvPr id="75" name="矩形 74"/>
                <p:cNvSpPr/>
                <p:nvPr/>
              </p:nvSpPr>
              <p:spPr>
                <a:xfrm>
                  <a:off x="1392468" y="1905774"/>
                  <a:ext cx="4406156" cy="214196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26" name="群組 75"/>
                <p:cNvGrpSpPr>
                  <a:grpSpLocks/>
                </p:cNvGrpSpPr>
                <p:nvPr/>
              </p:nvGrpSpPr>
              <p:grpSpPr bwMode="auto">
                <a:xfrm>
                  <a:off x="1136087" y="2025448"/>
                  <a:ext cx="1378511" cy="736198"/>
                  <a:chOff x="1182405" y="1317480"/>
                  <a:chExt cx="1378511" cy="736198"/>
                </a:xfrm>
              </p:grpSpPr>
              <p:sp>
                <p:nvSpPr>
                  <p:cNvPr id="101" name="矩形 100"/>
                  <p:cNvSpPr/>
                  <p:nvPr/>
                </p:nvSpPr>
                <p:spPr>
                  <a:xfrm>
                    <a:off x="1182810" y="1310738"/>
                    <a:ext cx="1385276" cy="74347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52" name="群組 101"/>
                  <p:cNvGrpSpPr>
                    <a:grpSpLocks/>
                  </p:cNvGrpSpPr>
                  <p:nvPr/>
                </p:nvGrpSpPr>
                <p:grpSpPr bwMode="auto">
                  <a:xfrm>
                    <a:off x="1285874" y="1362415"/>
                    <a:ext cx="1171575" cy="646331"/>
                    <a:chOff x="1285875" y="2200275"/>
                    <a:chExt cx="1171575" cy="646331"/>
                  </a:xfrm>
                </p:grpSpPr>
                <p:sp>
                  <p:nvSpPr>
                    <p:cNvPr id="103" name="矩形 102"/>
                    <p:cNvSpPr/>
                    <p:nvPr/>
                  </p:nvSpPr>
                  <p:spPr>
                    <a:xfrm>
                      <a:off x="1286331" y="2199419"/>
                      <a:ext cx="1178238" cy="647482"/>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54" name="文字方塊 103"/>
                    <p:cNvSpPr txBox="1">
                      <a:spLocks noChangeArrowheads="1"/>
                    </p:cNvSpPr>
                    <p:nvPr/>
                  </p:nvSpPr>
                  <p:spPr bwMode="auto">
                    <a:xfrm>
                      <a:off x="1353295" y="2200275"/>
                      <a:ext cx="665222" cy="60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105" name="直線接點 104"/>
                    <p:cNvCxnSpPr/>
                    <p:nvPr/>
                  </p:nvCxnSpPr>
                  <p:spPr>
                    <a:xfrm>
                      <a:off x="2041081" y="2199419"/>
                      <a:ext cx="0" cy="64748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156" name="文字方塊 105"/>
                    <p:cNvSpPr txBox="1">
                      <a:spLocks noChangeArrowheads="1"/>
                    </p:cNvSpPr>
                    <p:nvPr/>
                  </p:nvSpPr>
                  <p:spPr bwMode="auto">
                    <a:xfrm>
                      <a:off x="2162163" y="2307996"/>
                      <a:ext cx="19006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L2</a:t>
                      </a:r>
                    </a:p>
                    <a:p>
                      <a:pPr>
                        <a:spcBef>
                          <a:spcPct val="0"/>
                        </a:spcBef>
                        <a:buClrTx/>
                        <a:buSzTx/>
                        <a:buFontTx/>
                        <a:buNone/>
                      </a:pPr>
                      <a:r>
                        <a:rPr lang="en-US" altLang="zh-TW" sz="1200">
                          <a:solidFill>
                            <a:srgbClr val="000000"/>
                          </a:solidFill>
                        </a:rPr>
                        <a:t>L3</a:t>
                      </a:r>
                      <a:endParaRPr lang="zh-TW" altLang="en-US" sz="1200">
                        <a:solidFill>
                          <a:srgbClr val="000000"/>
                        </a:solidFill>
                      </a:endParaRPr>
                    </a:p>
                  </p:txBody>
                </p:sp>
              </p:grpSp>
            </p:grpSp>
            <p:sp>
              <p:nvSpPr>
                <p:cNvPr id="77" name="矩形 76"/>
                <p:cNvSpPr/>
                <p:nvPr/>
              </p:nvSpPr>
              <p:spPr>
                <a:xfrm>
                  <a:off x="2644110" y="2176813"/>
                  <a:ext cx="841329" cy="431028"/>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Traffic</a:t>
                  </a:r>
                </a:p>
                <a:p>
                  <a:pPr algn="ctr">
                    <a:defRPr/>
                  </a:pPr>
                  <a:r>
                    <a:rPr lang="en-US" altLang="zh-TW" sz="1050" dirty="0">
                      <a:solidFill>
                        <a:srgbClr val="000000"/>
                      </a:solidFill>
                    </a:rPr>
                    <a:t>Manager</a:t>
                  </a:r>
                  <a:endParaRPr lang="zh-TW" altLang="en-US" sz="1050" dirty="0">
                    <a:solidFill>
                      <a:srgbClr val="000000"/>
                    </a:solidFill>
                  </a:endParaRPr>
                </a:p>
              </p:txBody>
            </p:sp>
            <p:grpSp>
              <p:nvGrpSpPr>
                <p:cNvPr id="45128" name="群組 77"/>
                <p:cNvGrpSpPr>
                  <a:grpSpLocks/>
                </p:cNvGrpSpPr>
                <p:nvPr/>
              </p:nvGrpSpPr>
              <p:grpSpPr bwMode="auto">
                <a:xfrm>
                  <a:off x="1136086" y="3129745"/>
                  <a:ext cx="1378511" cy="736198"/>
                  <a:chOff x="1182405" y="1317480"/>
                  <a:chExt cx="1378511" cy="736198"/>
                </a:xfrm>
              </p:grpSpPr>
              <p:sp>
                <p:nvSpPr>
                  <p:cNvPr id="95" name="矩形 94"/>
                  <p:cNvSpPr/>
                  <p:nvPr/>
                </p:nvSpPr>
                <p:spPr>
                  <a:xfrm>
                    <a:off x="1182812" y="1316949"/>
                    <a:ext cx="1385276" cy="73594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46" name="群組 95"/>
                  <p:cNvGrpSpPr>
                    <a:grpSpLocks/>
                  </p:cNvGrpSpPr>
                  <p:nvPr/>
                </p:nvGrpSpPr>
                <p:grpSpPr bwMode="auto">
                  <a:xfrm>
                    <a:off x="1285874" y="1362415"/>
                    <a:ext cx="1171575" cy="646331"/>
                    <a:chOff x="1285875" y="2200275"/>
                    <a:chExt cx="1171575" cy="646331"/>
                  </a:xfrm>
                </p:grpSpPr>
                <p:sp>
                  <p:nvSpPr>
                    <p:cNvPr id="97" name="矩形 96"/>
                    <p:cNvSpPr/>
                    <p:nvPr/>
                  </p:nvSpPr>
                  <p:spPr>
                    <a:xfrm>
                      <a:off x="1286333" y="2199982"/>
                      <a:ext cx="1178238" cy="639953"/>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48" name="文字方塊 97"/>
                    <p:cNvSpPr txBox="1">
                      <a:spLocks noChangeArrowheads="1"/>
                    </p:cNvSpPr>
                    <p:nvPr/>
                  </p:nvSpPr>
                  <p:spPr bwMode="auto">
                    <a:xfrm>
                      <a:off x="1353295" y="2200275"/>
                      <a:ext cx="665222" cy="60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99" name="直線接點 98"/>
                    <p:cNvCxnSpPr/>
                    <p:nvPr/>
                  </p:nvCxnSpPr>
                  <p:spPr>
                    <a:xfrm>
                      <a:off x="2041082" y="2199982"/>
                      <a:ext cx="0" cy="63995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150" name="文字方塊 99"/>
                    <p:cNvSpPr txBox="1">
                      <a:spLocks noChangeArrowheads="1"/>
                    </p:cNvSpPr>
                    <p:nvPr/>
                  </p:nvSpPr>
                  <p:spPr bwMode="auto">
                    <a:xfrm>
                      <a:off x="2162163" y="2307995"/>
                      <a:ext cx="19006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L2</a:t>
                      </a:r>
                    </a:p>
                    <a:p>
                      <a:pPr>
                        <a:spcBef>
                          <a:spcPct val="0"/>
                        </a:spcBef>
                        <a:buClrTx/>
                        <a:buSzTx/>
                        <a:buFontTx/>
                        <a:buNone/>
                      </a:pPr>
                      <a:r>
                        <a:rPr lang="en-US" altLang="zh-TW" sz="1200">
                          <a:solidFill>
                            <a:srgbClr val="000000"/>
                          </a:solidFill>
                        </a:rPr>
                        <a:t>L3</a:t>
                      </a:r>
                      <a:endParaRPr lang="zh-TW" altLang="en-US" sz="1200">
                        <a:solidFill>
                          <a:srgbClr val="000000"/>
                        </a:solidFill>
                      </a:endParaRPr>
                    </a:p>
                  </p:txBody>
                </p:sp>
              </p:grpSp>
            </p:grpSp>
            <p:cxnSp>
              <p:nvCxnSpPr>
                <p:cNvPr id="79" name="直線接點 78"/>
                <p:cNvCxnSpPr>
                  <a:stCxn id="103" idx="3"/>
                  <a:endCxn id="77" idx="1"/>
                </p:cNvCxnSpPr>
                <p:nvPr/>
              </p:nvCxnSpPr>
              <p:spPr>
                <a:xfrm flipV="1">
                  <a:off x="2412603" y="2393268"/>
                  <a:ext cx="231507"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4494281" y="2176813"/>
                  <a:ext cx="846976" cy="431028"/>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Queue</a:t>
                  </a:r>
                </a:p>
                <a:p>
                  <a:pPr algn="ctr">
                    <a:defRPr/>
                  </a:pPr>
                  <a:r>
                    <a:rPr lang="en-US" altLang="zh-TW" sz="1050" dirty="0">
                      <a:solidFill>
                        <a:srgbClr val="000000"/>
                      </a:solidFill>
                    </a:rPr>
                    <a:t>Manager</a:t>
                  </a:r>
                  <a:endParaRPr lang="zh-TW" altLang="en-US" sz="1050" dirty="0">
                    <a:solidFill>
                      <a:srgbClr val="000000"/>
                    </a:solidFill>
                  </a:endParaRPr>
                </a:p>
              </p:txBody>
            </p:sp>
            <p:sp>
              <p:nvSpPr>
                <p:cNvPr id="81" name="矩形 80"/>
                <p:cNvSpPr/>
                <p:nvPr/>
              </p:nvSpPr>
              <p:spPr>
                <a:xfrm>
                  <a:off x="3240757" y="2762183"/>
                  <a:ext cx="841330" cy="429145"/>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Buffer</a:t>
                  </a:r>
                </a:p>
                <a:p>
                  <a:pPr algn="ctr">
                    <a:defRPr/>
                  </a:pPr>
                  <a:r>
                    <a:rPr lang="en-US" altLang="zh-TW" sz="1100" dirty="0">
                      <a:solidFill>
                        <a:srgbClr val="000000"/>
                      </a:solidFill>
                    </a:rPr>
                    <a:t>Memory</a:t>
                  </a:r>
                  <a:endParaRPr lang="zh-TW" altLang="en-US" sz="1100" dirty="0">
                    <a:solidFill>
                      <a:srgbClr val="000000"/>
                    </a:solidFill>
                  </a:endParaRPr>
                </a:p>
              </p:txBody>
            </p:sp>
            <p:cxnSp>
              <p:nvCxnSpPr>
                <p:cNvPr id="82" name="直線接點 81"/>
                <p:cNvCxnSpPr>
                  <a:stCxn id="77" idx="3"/>
                  <a:endCxn id="80" idx="1"/>
                </p:cNvCxnSpPr>
                <p:nvPr/>
              </p:nvCxnSpPr>
              <p:spPr>
                <a:xfrm>
                  <a:off x="3485438" y="2393268"/>
                  <a:ext cx="1008842"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肘形接點 82"/>
                <p:cNvCxnSpPr>
                  <a:endCxn id="81" idx="0"/>
                </p:cNvCxnSpPr>
                <p:nvPr/>
              </p:nvCxnSpPr>
              <p:spPr>
                <a:xfrm rot="10800000" flipV="1">
                  <a:off x="3662362" y="2523141"/>
                  <a:ext cx="831918" cy="239042"/>
                </a:xfrm>
                <a:prstGeom prst="bentConnector2">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a:endCxn id="81" idx="1"/>
                </p:cNvCxnSpPr>
                <p:nvPr/>
              </p:nvCxnSpPr>
              <p:spPr>
                <a:xfrm>
                  <a:off x="1136493" y="2976755"/>
                  <a:ext cx="2104264"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137238" y="3428487"/>
                  <a:ext cx="1050250" cy="431027"/>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Forwarding</a:t>
                  </a:r>
                </a:p>
                <a:p>
                  <a:pPr algn="ctr">
                    <a:defRPr/>
                  </a:pPr>
                  <a:r>
                    <a:rPr lang="en-US" altLang="zh-TW" sz="1100" dirty="0">
                      <a:solidFill>
                        <a:srgbClr val="000000"/>
                      </a:solidFill>
                    </a:rPr>
                    <a:t>Engine</a:t>
                  </a:r>
                  <a:endParaRPr lang="zh-TW" altLang="en-US" sz="1100" dirty="0">
                    <a:solidFill>
                      <a:srgbClr val="000000"/>
                    </a:solidFill>
                  </a:endParaRPr>
                </a:p>
              </p:txBody>
            </p:sp>
            <p:cxnSp>
              <p:nvCxnSpPr>
                <p:cNvPr id="86" name="直線接點 85"/>
                <p:cNvCxnSpPr>
                  <a:stCxn id="81" idx="2"/>
                  <a:endCxn id="85" idx="0"/>
                </p:cNvCxnSpPr>
                <p:nvPr/>
              </p:nvCxnSpPr>
              <p:spPr>
                <a:xfrm>
                  <a:off x="3662362" y="3191328"/>
                  <a:ext cx="0" cy="237159"/>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5137" name="群組 86"/>
                <p:cNvGrpSpPr>
                  <a:grpSpLocks/>
                </p:cNvGrpSpPr>
                <p:nvPr/>
              </p:nvGrpSpPr>
              <p:grpSpPr bwMode="auto">
                <a:xfrm>
                  <a:off x="4384920" y="3080049"/>
                  <a:ext cx="1241305" cy="451759"/>
                  <a:chOff x="4492745" y="3192534"/>
                  <a:chExt cx="1241305" cy="451759"/>
                </a:xfrm>
              </p:grpSpPr>
              <p:sp>
                <p:nvSpPr>
                  <p:cNvPr id="93" name="橢圓 92"/>
                  <p:cNvSpPr/>
                  <p:nvPr/>
                </p:nvSpPr>
                <p:spPr>
                  <a:xfrm>
                    <a:off x="4492939" y="3192762"/>
                    <a:ext cx="1247878" cy="451732"/>
                  </a:xfrm>
                  <a:prstGeom prst="ellipse">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44" name="文字方塊 93"/>
                  <p:cNvSpPr txBox="1">
                    <a:spLocks noChangeArrowheads="1"/>
                  </p:cNvSpPr>
                  <p:nvPr/>
                </p:nvSpPr>
                <p:spPr bwMode="auto">
                  <a:xfrm>
                    <a:off x="4726115" y="3222931"/>
                    <a:ext cx="828676" cy="40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100">
                        <a:solidFill>
                          <a:srgbClr val="000000"/>
                        </a:solidFill>
                      </a:rPr>
                      <a:t>Forwarding</a:t>
                    </a:r>
                  </a:p>
                  <a:p>
                    <a:pPr algn="ctr">
                      <a:spcBef>
                        <a:spcPct val="0"/>
                      </a:spcBef>
                      <a:buClrTx/>
                      <a:buSzTx/>
                      <a:buFontTx/>
                      <a:buNone/>
                    </a:pPr>
                    <a:r>
                      <a:rPr lang="en-US" altLang="zh-TW" sz="1100">
                        <a:solidFill>
                          <a:srgbClr val="000000"/>
                        </a:solidFill>
                      </a:rPr>
                      <a:t>Table</a:t>
                    </a:r>
                    <a:endParaRPr lang="zh-TW" altLang="en-US" sz="1100">
                      <a:solidFill>
                        <a:srgbClr val="000000"/>
                      </a:solidFill>
                    </a:endParaRPr>
                  </a:p>
                </p:txBody>
              </p:sp>
            </p:grpSp>
            <p:cxnSp>
              <p:nvCxnSpPr>
                <p:cNvPr id="88" name="肘形接點 87"/>
                <p:cNvCxnSpPr>
                  <a:stCxn id="93" idx="4"/>
                  <a:endCxn id="85" idx="3"/>
                </p:cNvCxnSpPr>
                <p:nvPr/>
              </p:nvCxnSpPr>
              <p:spPr>
                <a:xfrm rot="5400000">
                  <a:off x="4540392" y="3179103"/>
                  <a:ext cx="112933" cy="818743"/>
                </a:xfrm>
                <a:prstGeom prst="bentConnector2">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肘形接點 88"/>
                <p:cNvCxnSpPr>
                  <a:stCxn id="95" idx="3"/>
                  <a:endCxn id="85" idx="1"/>
                </p:cNvCxnSpPr>
                <p:nvPr/>
              </p:nvCxnSpPr>
              <p:spPr>
                <a:xfrm>
                  <a:off x="2516122" y="3498128"/>
                  <a:ext cx="621115" cy="146813"/>
                </a:xfrm>
                <a:prstGeom prst="bentConnector3">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1136493" y="3942331"/>
                  <a:ext cx="4594373"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接點 90"/>
                <p:cNvCxnSpPr>
                  <a:stCxn id="81" idx="3"/>
                </p:cNvCxnSpPr>
                <p:nvPr/>
              </p:nvCxnSpPr>
              <p:spPr>
                <a:xfrm>
                  <a:off x="4082086" y="2976755"/>
                  <a:ext cx="1648779"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5730866" y="2976755"/>
                  <a:ext cx="0" cy="965576"/>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sp>
            <p:nvSpPr>
              <p:cNvPr id="45120" name="文字方塊 69"/>
              <p:cNvSpPr txBox="1">
                <a:spLocks noChangeArrowheads="1"/>
              </p:cNvSpPr>
              <p:nvPr/>
            </p:nvSpPr>
            <p:spPr bwMode="auto">
              <a:xfrm>
                <a:off x="759588" y="1628366"/>
                <a:ext cx="1013038"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Port Card</a:t>
                </a:r>
                <a:endParaRPr lang="zh-TW" altLang="en-US" sz="1400" b="1">
                  <a:solidFill>
                    <a:srgbClr val="000000"/>
                  </a:solidFill>
                </a:endParaRPr>
              </a:p>
            </p:txBody>
          </p:sp>
          <p:cxnSp>
            <p:nvCxnSpPr>
              <p:cNvPr id="71" name="弧形接點 70"/>
              <p:cNvCxnSpPr>
                <a:stCxn id="45120" idx="2"/>
              </p:cNvCxnSpPr>
              <p:nvPr/>
            </p:nvCxnSpPr>
            <p:spPr>
              <a:xfrm rot="5400000">
                <a:off x="1032050" y="1956936"/>
                <a:ext cx="306801" cy="161866"/>
              </a:xfrm>
              <a:prstGeom prst="curvedConnector3">
                <a:avLst>
                  <a:gd name="adj1" fmla="val 50000"/>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122" name="文字方塊 71"/>
              <p:cNvSpPr txBox="1">
                <a:spLocks noChangeArrowheads="1"/>
              </p:cNvSpPr>
              <p:nvPr/>
            </p:nvSpPr>
            <p:spPr bwMode="auto">
              <a:xfrm>
                <a:off x="2717206" y="1775641"/>
                <a:ext cx="1009237"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Line Card</a:t>
                </a:r>
                <a:endParaRPr lang="zh-TW" altLang="en-US" sz="1400" b="1">
                  <a:solidFill>
                    <a:srgbClr val="000000"/>
                  </a:solidFill>
                </a:endParaRPr>
              </a:p>
            </p:txBody>
          </p:sp>
          <p:sp>
            <p:nvSpPr>
              <p:cNvPr id="45123" name="文字方塊 72"/>
              <p:cNvSpPr txBox="1">
                <a:spLocks noChangeArrowheads="1"/>
              </p:cNvSpPr>
              <p:nvPr/>
            </p:nvSpPr>
            <p:spPr bwMode="auto">
              <a:xfrm>
                <a:off x="1189017" y="4242708"/>
                <a:ext cx="1364655"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200" b="1">
                    <a:solidFill>
                      <a:srgbClr val="000000"/>
                    </a:solidFill>
                  </a:rPr>
                  <a:t>Ingress Packet</a:t>
                </a:r>
              </a:p>
              <a:p>
                <a:pPr algn="ctr">
                  <a:spcBef>
                    <a:spcPct val="0"/>
                  </a:spcBef>
                  <a:buClrTx/>
                  <a:buSzTx/>
                  <a:buFontTx/>
                  <a:buNone/>
                </a:pPr>
                <a:r>
                  <a:rPr lang="en-US" altLang="zh-TW" sz="1200" b="1">
                    <a:solidFill>
                      <a:srgbClr val="000000"/>
                    </a:solidFill>
                  </a:rPr>
                  <a:t>Processing</a:t>
                </a:r>
                <a:endParaRPr lang="zh-TW" altLang="en-US" sz="1200" b="1">
                  <a:solidFill>
                    <a:srgbClr val="000000"/>
                  </a:solidFill>
                </a:endParaRPr>
              </a:p>
            </p:txBody>
          </p:sp>
          <p:cxnSp>
            <p:nvCxnSpPr>
              <p:cNvPr id="74" name="弧形接點 73"/>
              <p:cNvCxnSpPr>
                <a:stCxn id="45123" idx="1"/>
              </p:cNvCxnSpPr>
              <p:nvPr/>
            </p:nvCxnSpPr>
            <p:spPr>
              <a:xfrm rot="10800000">
                <a:off x="1151571" y="4092309"/>
                <a:ext cx="37643" cy="363268"/>
              </a:xfrm>
              <a:prstGeom prst="curvedConnector2">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45064" name="群組 13"/>
            <p:cNvGrpSpPr>
              <a:grpSpLocks/>
            </p:cNvGrpSpPr>
            <p:nvPr/>
          </p:nvGrpSpPr>
          <p:grpSpPr bwMode="auto">
            <a:xfrm>
              <a:off x="6468007" y="1352548"/>
              <a:ext cx="5027975" cy="3019599"/>
              <a:chOff x="6305965" y="1297899"/>
              <a:chExt cx="5027975" cy="3019599"/>
            </a:xfrm>
          </p:grpSpPr>
          <p:sp>
            <p:nvSpPr>
              <p:cNvPr id="32" name="矩形 31"/>
              <p:cNvSpPr/>
              <p:nvPr/>
            </p:nvSpPr>
            <p:spPr>
              <a:xfrm>
                <a:off x="6306668" y="1788780"/>
                <a:ext cx="4398628" cy="214196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083" name="群組 32"/>
              <p:cNvGrpSpPr>
                <a:grpSpLocks/>
              </p:cNvGrpSpPr>
              <p:nvPr/>
            </p:nvGrpSpPr>
            <p:grpSpPr bwMode="auto">
              <a:xfrm>
                <a:off x="9702827" y="1908900"/>
                <a:ext cx="1378511" cy="736198"/>
                <a:chOff x="6522598" y="2477991"/>
                <a:chExt cx="1378511" cy="736198"/>
              </a:xfrm>
            </p:grpSpPr>
            <p:sp>
              <p:nvSpPr>
                <p:cNvPr id="63" name="矩形 62"/>
                <p:cNvSpPr/>
                <p:nvPr/>
              </p:nvSpPr>
              <p:spPr>
                <a:xfrm>
                  <a:off x="6529399" y="2478332"/>
                  <a:ext cx="1372102" cy="73594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14" name="群組 63"/>
                <p:cNvGrpSpPr>
                  <a:grpSpLocks/>
                </p:cNvGrpSpPr>
                <p:nvPr/>
              </p:nvGrpSpPr>
              <p:grpSpPr bwMode="auto">
                <a:xfrm>
                  <a:off x="6626067" y="2522926"/>
                  <a:ext cx="1171575" cy="646331"/>
                  <a:chOff x="1285875" y="2200275"/>
                  <a:chExt cx="1171575" cy="646331"/>
                </a:xfrm>
              </p:grpSpPr>
              <p:sp>
                <p:nvSpPr>
                  <p:cNvPr id="65" name="矩形 64"/>
                  <p:cNvSpPr/>
                  <p:nvPr/>
                </p:nvSpPr>
                <p:spPr>
                  <a:xfrm>
                    <a:off x="1292727" y="2200855"/>
                    <a:ext cx="1165062" cy="645599"/>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16" name="文字方塊 65"/>
                  <p:cNvSpPr txBox="1">
                    <a:spLocks noChangeArrowheads="1"/>
                  </p:cNvSpPr>
                  <p:nvPr/>
                </p:nvSpPr>
                <p:spPr bwMode="auto">
                  <a:xfrm>
                    <a:off x="1776848" y="2213250"/>
                    <a:ext cx="665222" cy="60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67" name="直線接點 66"/>
                  <p:cNvCxnSpPr/>
                  <p:nvPr/>
                </p:nvCxnSpPr>
                <p:spPr>
                  <a:xfrm>
                    <a:off x="1663514" y="2200855"/>
                    <a:ext cx="0" cy="64559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118" name="文字方塊 67"/>
                  <p:cNvSpPr txBox="1">
                    <a:spLocks noChangeArrowheads="1"/>
                  </p:cNvSpPr>
                  <p:nvPr/>
                </p:nvSpPr>
                <p:spPr bwMode="auto">
                  <a:xfrm>
                    <a:off x="1400965" y="2307995"/>
                    <a:ext cx="19006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L2</a:t>
                    </a:r>
                  </a:p>
                  <a:p>
                    <a:pPr>
                      <a:spcBef>
                        <a:spcPct val="0"/>
                      </a:spcBef>
                      <a:buClrTx/>
                      <a:buSzTx/>
                      <a:buFontTx/>
                      <a:buNone/>
                    </a:pPr>
                    <a:r>
                      <a:rPr lang="en-US" altLang="zh-TW" sz="1200">
                        <a:solidFill>
                          <a:srgbClr val="000000"/>
                        </a:solidFill>
                      </a:rPr>
                      <a:t>L3</a:t>
                    </a:r>
                    <a:endParaRPr lang="zh-TW" altLang="en-US" sz="1200">
                      <a:solidFill>
                        <a:srgbClr val="000000"/>
                      </a:solidFill>
                    </a:endParaRPr>
                  </a:p>
                </p:txBody>
              </p:sp>
            </p:grpSp>
          </p:grpSp>
          <p:sp>
            <p:nvSpPr>
              <p:cNvPr id="34" name="矩形 33"/>
              <p:cNvSpPr/>
              <p:nvPr/>
            </p:nvSpPr>
            <p:spPr>
              <a:xfrm>
                <a:off x="8612325" y="2065465"/>
                <a:ext cx="841329" cy="431028"/>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Traffic</a:t>
                </a:r>
              </a:p>
              <a:p>
                <a:pPr algn="ctr">
                  <a:defRPr/>
                </a:pPr>
                <a:r>
                  <a:rPr lang="en-US" altLang="zh-TW" sz="1050" dirty="0">
                    <a:solidFill>
                      <a:srgbClr val="000000"/>
                    </a:solidFill>
                  </a:rPr>
                  <a:t>Manager</a:t>
                </a:r>
                <a:endParaRPr lang="zh-TW" altLang="en-US" sz="1050" dirty="0">
                  <a:solidFill>
                    <a:srgbClr val="000000"/>
                  </a:solidFill>
                </a:endParaRPr>
              </a:p>
            </p:txBody>
          </p:sp>
          <p:grpSp>
            <p:nvGrpSpPr>
              <p:cNvPr id="45085" name="群組 34"/>
              <p:cNvGrpSpPr>
                <a:grpSpLocks/>
              </p:cNvGrpSpPr>
              <p:nvPr/>
            </p:nvGrpSpPr>
            <p:grpSpPr bwMode="auto">
              <a:xfrm>
                <a:off x="9702826" y="3016165"/>
                <a:ext cx="1378511" cy="736198"/>
                <a:chOff x="6522598" y="2477991"/>
                <a:chExt cx="1378511" cy="736198"/>
              </a:xfrm>
            </p:grpSpPr>
            <p:sp>
              <p:nvSpPr>
                <p:cNvPr id="57" name="矩形 56"/>
                <p:cNvSpPr/>
                <p:nvPr/>
              </p:nvSpPr>
              <p:spPr>
                <a:xfrm>
                  <a:off x="6529400" y="2477810"/>
                  <a:ext cx="1372102" cy="73594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108" name="群組 57"/>
                <p:cNvGrpSpPr>
                  <a:grpSpLocks/>
                </p:cNvGrpSpPr>
                <p:nvPr/>
              </p:nvGrpSpPr>
              <p:grpSpPr bwMode="auto">
                <a:xfrm>
                  <a:off x="6626067" y="2522926"/>
                  <a:ext cx="1171575" cy="646331"/>
                  <a:chOff x="1285875" y="2200275"/>
                  <a:chExt cx="1171575" cy="646331"/>
                </a:xfrm>
              </p:grpSpPr>
              <p:sp>
                <p:nvSpPr>
                  <p:cNvPr id="59" name="矩形 58"/>
                  <p:cNvSpPr/>
                  <p:nvPr/>
                </p:nvSpPr>
                <p:spPr>
                  <a:xfrm>
                    <a:off x="1292728" y="2200332"/>
                    <a:ext cx="1165062" cy="645599"/>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10" name="文字方塊 59"/>
                  <p:cNvSpPr txBox="1">
                    <a:spLocks noChangeArrowheads="1"/>
                  </p:cNvSpPr>
                  <p:nvPr/>
                </p:nvSpPr>
                <p:spPr bwMode="auto">
                  <a:xfrm>
                    <a:off x="1776848" y="2213250"/>
                    <a:ext cx="665222" cy="60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61" name="直線接點 60"/>
                  <p:cNvCxnSpPr/>
                  <p:nvPr/>
                </p:nvCxnSpPr>
                <p:spPr>
                  <a:xfrm>
                    <a:off x="1663515" y="2200332"/>
                    <a:ext cx="0" cy="64559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5112" name="文字方塊 61"/>
                  <p:cNvSpPr txBox="1">
                    <a:spLocks noChangeArrowheads="1"/>
                  </p:cNvSpPr>
                  <p:nvPr/>
                </p:nvSpPr>
                <p:spPr bwMode="auto">
                  <a:xfrm>
                    <a:off x="1400964" y="2307996"/>
                    <a:ext cx="19006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L2</a:t>
                    </a:r>
                  </a:p>
                  <a:p>
                    <a:pPr>
                      <a:spcBef>
                        <a:spcPct val="0"/>
                      </a:spcBef>
                      <a:buClrTx/>
                      <a:buSzTx/>
                      <a:buFontTx/>
                      <a:buNone/>
                    </a:pPr>
                    <a:r>
                      <a:rPr lang="en-US" altLang="zh-TW" sz="1200">
                        <a:solidFill>
                          <a:srgbClr val="000000"/>
                        </a:solidFill>
                      </a:rPr>
                      <a:t>L3</a:t>
                    </a:r>
                    <a:endParaRPr lang="zh-TW" altLang="en-US" sz="1200">
                      <a:solidFill>
                        <a:srgbClr val="000000"/>
                      </a:solidFill>
                    </a:endParaRPr>
                  </a:p>
                </p:txBody>
              </p:sp>
            </p:grpSp>
          </p:grpSp>
          <p:cxnSp>
            <p:nvCxnSpPr>
              <p:cNvPr id="36" name="直線接點 35"/>
              <p:cNvCxnSpPr>
                <a:stCxn id="34" idx="3"/>
                <a:endCxn id="65" idx="1"/>
              </p:cNvCxnSpPr>
              <p:nvPr/>
            </p:nvCxnSpPr>
            <p:spPr>
              <a:xfrm flipV="1">
                <a:off x="9453653" y="2276273"/>
                <a:ext cx="351966" cy="564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600286" y="2071112"/>
                <a:ext cx="841330" cy="431027"/>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Queue</a:t>
                </a:r>
              </a:p>
              <a:p>
                <a:pPr algn="ctr">
                  <a:defRPr/>
                </a:pPr>
                <a:r>
                  <a:rPr lang="en-US" altLang="zh-TW" sz="1050" dirty="0">
                    <a:solidFill>
                      <a:srgbClr val="000000"/>
                    </a:solidFill>
                  </a:rPr>
                  <a:t>Manager</a:t>
                </a:r>
                <a:endParaRPr lang="zh-TW" altLang="en-US" sz="1050" dirty="0">
                  <a:solidFill>
                    <a:srgbClr val="000000"/>
                  </a:solidFill>
                </a:endParaRPr>
              </a:p>
            </p:txBody>
          </p:sp>
          <p:sp>
            <p:nvSpPr>
              <p:cNvPr id="38" name="矩形 37"/>
              <p:cNvSpPr/>
              <p:nvPr/>
            </p:nvSpPr>
            <p:spPr>
              <a:xfrm>
                <a:off x="7947919" y="2671538"/>
                <a:ext cx="841330" cy="431028"/>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Buffer</a:t>
                </a:r>
              </a:p>
              <a:p>
                <a:pPr algn="ctr">
                  <a:defRPr/>
                </a:pPr>
                <a:r>
                  <a:rPr lang="en-US" altLang="zh-TW" sz="1100" dirty="0">
                    <a:solidFill>
                      <a:srgbClr val="000000"/>
                    </a:solidFill>
                  </a:rPr>
                  <a:t>Memory</a:t>
                </a:r>
                <a:endParaRPr lang="zh-TW" altLang="en-US" sz="1100" dirty="0">
                  <a:solidFill>
                    <a:srgbClr val="000000"/>
                  </a:solidFill>
                </a:endParaRPr>
              </a:p>
            </p:txBody>
          </p:sp>
          <p:sp>
            <p:nvSpPr>
              <p:cNvPr id="39" name="矩形 38"/>
              <p:cNvSpPr/>
              <p:nvPr/>
            </p:nvSpPr>
            <p:spPr>
              <a:xfrm>
                <a:off x="7846282" y="3320903"/>
                <a:ext cx="1048368" cy="431027"/>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Forwarding</a:t>
                </a:r>
              </a:p>
              <a:p>
                <a:pPr algn="ctr">
                  <a:defRPr/>
                </a:pPr>
                <a:r>
                  <a:rPr lang="en-US" altLang="zh-TW" sz="1100" dirty="0">
                    <a:solidFill>
                      <a:srgbClr val="000000"/>
                    </a:solidFill>
                  </a:rPr>
                  <a:t>Engine</a:t>
                </a:r>
                <a:endParaRPr lang="zh-TW" altLang="en-US" sz="1100" dirty="0">
                  <a:solidFill>
                    <a:srgbClr val="000000"/>
                  </a:solidFill>
                </a:endParaRPr>
              </a:p>
            </p:txBody>
          </p:sp>
          <p:grpSp>
            <p:nvGrpSpPr>
              <p:cNvPr id="45090" name="群組 39"/>
              <p:cNvGrpSpPr>
                <a:grpSpLocks/>
              </p:cNvGrpSpPr>
              <p:nvPr/>
            </p:nvGrpSpPr>
            <p:grpSpPr bwMode="auto">
              <a:xfrm>
                <a:off x="6400506" y="2897728"/>
                <a:ext cx="1241305" cy="451759"/>
                <a:chOff x="6400506" y="2897728"/>
                <a:chExt cx="1241305" cy="451759"/>
              </a:xfrm>
            </p:grpSpPr>
            <p:sp>
              <p:nvSpPr>
                <p:cNvPr id="55" name="橢圓 54"/>
                <p:cNvSpPr/>
                <p:nvPr/>
              </p:nvSpPr>
              <p:spPr>
                <a:xfrm>
                  <a:off x="6400776" y="2897404"/>
                  <a:ext cx="1247878" cy="451732"/>
                </a:xfrm>
                <a:prstGeom prst="ellipse">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45106" name="文字方塊 55"/>
                <p:cNvSpPr txBox="1">
                  <a:spLocks noChangeArrowheads="1"/>
                </p:cNvSpPr>
                <p:nvPr/>
              </p:nvSpPr>
              <p:spPr bwMode="auto">
                <a:xfrm>
                  <a:off x="6623941" y="2937954"/>
                  <a:ext cx="828676" cy="40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100">
                      <a:solidFill>
                        <a:srgbClr val="000000"/>
                      </a:solidFill>
                    </a:rPr>
                    <a:t>Forwarding</a:t>
                  </a:r>
                </a:p>
                <a:p>
                  <a:pPr algn="ctr">
                    <a:spcBef>
                      <a:spcPct val="0"/>
                    </a:spcBef>
                    <a:buClrTx/>
                    <a:buSzTx/>
                    <a:buFontTx/>
                    <a:buNone/>
                  </a:pPr>
                  <a:r>
                    <a:rPr lang="en-US" altLang="zh-TW" sz="1100">
                      <a:solidFill>
                        <a:srgbClr val="000000"/>
                      </a:solidFill>
                    </a:rPr>
                    <a:t>Table</a:t>
                  </a:r>
                  <a:endParaRPr lang="zh-TW" altLang="en-US" sz="1100">
                    <a:solidFill>
                      <a:srgbClr val="000000"/>
                    </a:solidFill>
                  </a:endParaRPr>
                </a:p>
              </p:txBody>
            </p:sp>
          </p:grpSp>
          <p:cxnSp>
            <p:nvCxnSpPr>
              <p:cNvPr id="41" name="直線接點 40"/>
              <p:cNvCxnSpPr>
                <a:endCxn id="34" idx="1"/>
              </p:cNvCxnSpPr>
              <p:nvPr/>
            </p:nvCxnSpPr>
            <p:spPr>
              <a:xfrm flipV="1">
                <a:off x="7451026" y="2281920"/>
                <a:ext cx="1161298" cy="7529"/>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a:stCxn id="38" idx="2"/>
                <a:endCxn id="39" idx="0"/>
              </p:cNvCxnSpPr>
              <p:nvPr/>
            </p:nvCxnSpPr>
            <p:spPr>
              <a:xfrm>
                <a:off x="8369524" y="3102566"/>
                <a:ext cx="1883" cy="218337"/>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肘形接點 42"/>
              <p:cNvCxnSpPr>
                <a:endCxn id="38" idx="0"/>
              </p:cNvCxnSpPr>
              <p:nvPr/>
            </p:nvCxnSpPr>
            <p:spPr>
              <a:xfrm>
                <a:off x="7451026" y="2438143"/>
                <a:ext cx="918498" cy="233395"/>
              </a:xfrm>
              <a:prstGeom prst="bentConnector2">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45106" idx="2"/>
                <a:endCxn id="39" idx="1"/>
              </p:cNvCxnSpPr>
              <p:nvPr/>
            </p:nvCxnSpPr>
            <p:spPr>
              <a:xfrm rot="16200000" flipH="1">
                <a:off x="7343741" y="3032934"/>
                <a:ext cx="197633" cy="807450"/>
              </a:xfrm>
              <a:prstGeom prst="bentConnector2">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肘形接點 44"/>
              <p:cNvCxnSpPr>
                <a:stCxn id="39" idx="3"/>
                <a:endCxn id="57" idx="1"/>
              </p:cNvCxnSpPr>
              <p:nvPr/>
            </p:nvCxnSpPr>
            <p:spPr>
              <a:xfrm flipV="1">
                <a:off x="8894650" y="3383016"/>
                <a:ext cx="809332" cy="152460"/>
              </a:xfrm>
              <a:prstGeom prst="bentConnector3">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6525000" y="2761884"/>
                <a:ext cx="1394687"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flipH="1">
                <a:off x="8798659" y="2761884"/>
                <a:ext cx="2412940" cy="0"/>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a:off x="6515589" y="1862185"/>
                <a:ext cx="4696009" cy="26351"/>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6525000" y="1892301"/>
                <a:ext cx="0" cy="839468"/>
              </a:xfrm>
              <a:prstGeom prst="line">
                <a:avLst/>
              </a:prstGeom>
              <a:ln w="158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45100" name="文字方塊 49"/>
              <p:cNvSpPr txBox="1">
                <a:spLocks noChangeArrowheads="1"/>
              </p:cNvSpPr>
              <p:nvPr/>
            </p:nvSpPr>
            <p:spPr bwMode="auto">
              <a:xfrm>
                <a:off x="8515056" y="1469021"/>
                <a:ext cx="1009237"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Line Card</a:t>
                </a:r>
                <a:endParaRPr lang="zh-TW" altLang="en-US" sz="1400" b="1">
                  <a:solidFill>
                    <a:srgbClr val="000000"/>
                  </a:solidFill>
                </a:endParaRPr>
              </a:p>
            </p:txBody>
          </p:sp>
          <p:sp>
            <p:nvSpPr>
              <p:cNvPr id="45101" name="文字方塊 50"/>
              <p:cNvSpPr txBox="1">
                <a:spLocks noChangeArrowheads="1"/>
              </p:cNvSpPr>
              <p:nvPr/>
            </p:nvSpPr>
            <p:spPr bwMode="auto">
              <a:xfrm>
                <a:off x="10320902" y="4062052"/>
                <a:ext cx="1013038"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Port Card</a:t>
                </a:r>
                <a:endParaRPr lang="zh-TW" altLang="en-US" sz="1400" b="1">
                  <a:solidFill>
                    <a:srgbClr val="000000"/>
                  </a:solidFill>
                </a:endParaRPr>
              </a:p>
            </p:txBody>
          </p:sp>
          <p:cxnSp>
            <p:nvCxnSpPr>
              <p:cNvPr id="52" name="弧形接點 51"/>
              <p:cNvCxnSpPr>
                <a:stCxn id="45101" idx="0"/>
              </p:cNvCxnSpPr>
              <p:nvPr/>
            </p:nvCxnSpPr>
            <p:spPr>
              <a:xfrm rot="5400000" flipH="1" flipV="1">
                <a:off x="10755169" y="3837573"/>
                <a:ext cx="295507" cy="150573"/>
              </a:xfrm>
              <a:prstGeom prst="curvedConnector3">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103" name="文字方塊 52"/>
              <p:cNvSpPr txBox="1">
                <a:spLocks noChangeArrowheads="1"/>
              </p:cNvSpPr>
              <p:nvPr/>
            </p:nvSpPr>
            <p:spPr bwMode="auto">
              <a:xfrm>
                <a:off x="9783784" y="1297899"/>
                <a:ext cx="1273423" cy="43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200" b="1">
                    <a:solidFill>
                      <a:srgbClr val="000000"/>
                    </a:solidFill>
                  </a:rPr>
                  <a:t>Egress Packet</a:t>
                </a:r>
              </a:p>
              <a:p>
                <a:pPr algn="ctr">
                  <a:spcBef>
                    <a:spcPct val="0"/>
                  </a:spcBef>
                  <a:buClrTx/>
                  <a:buSzTx/>
                  <a:buFontTx/>
                  <a:buNone/>
                </a:pPr>
                <a:r>
                  <a:rPr lang="en-US" altLang="zh-TW" sz="1200" b="1">
                    <a:solidFill>
                      <a:srgbClr val="000000"/>
                    </a:solidFill>
                  </a:rPr>
                  <a:t>Processing</a:t>
                </a:r>
                <a:endParaRPr lang="zh-TW" altLang="en-US" sz="1200" b="1">
                  <a:solidFill>
                    <a:srgbClr val="000000"/>
                  </a:solidFill>
                </a:endParaRPr>
              </a:p>
            </p:txBody>
          </p:sp>
          <p:cxnSp>
            <p:nvCxnSpPr>
              <p:cNvPr id="54" name="弧形接點 53"/>
              <p:cNvCxnSpPr>
                <a:stCxn id="45103" idx="3"/>
              </p:cNvCxnSpPr>
              <p:nvPr/>
            </p:nvCxnSpPr>
            <p:spPr>
              <a:xfrm>
                <a:off x="11057261" y="1515858"/>
                <a:ext cx="24469" cy="329388"/>
              </a:xfrm>
              <a:prstGeom prst="curvedConnector2">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15" name="肘形接點 14"/>
            <p:cNvCxnSpPr>
              <a:endCxn id="93" idx="6"/>
            </p:cNvCxnSpPr>
            <p:nvPr/>
          </p:nvCxnSpPr>
          <p:spPr>
            <a:xfrm rot="5400000">
              <a:off x="4889548" y="2138940"/>
              <a:ext cx="1797516" cy="348202"/>
            </a:xfrm>
            <a:prstGeom prst="bentConnector2">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肘形接點 15"/>
            <p:cNvCxnSpPr>
              <a:endCxn id="55" idx="2"/>
            </p:cNvCxnSpPr>
            <p:nvPr/>
          </p:nvCxnSpPr>
          <p:spPr>
            <a:xfrm rot="16200000" flipH="1">
              <a:off x="5513487" y="2128588"/>
              <a:ext cx="1763636" cy="335026"/>
            </a:xfrm>
            <a:prstGeom prst="bentConnector2">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5067" name="群組 16"/>
            <p:cNvGrpSpPr>
              <a:grpSpLocks/>
            </p:cNvGrpSpPr>
            <p:nvPr/>
          </p:nvGrpSpPr>
          <p:grpSpPr bwMode="auto">
            <a:xfrm>
              <a:off x="4296137" y="4370395"/>
              <a:ext cx="3504837" cy="1019295"/>
              <a:chOff x="7506309" y="4950597"/>
              <a:chExt cx="3504837" cy="1019295"/>
            </a:xfrm>
          </p:grpSpPr>
          <p:sp>
            <p:nvSpPr>
              <p:cNvPr id="21" name="矩形 20"/>
              <p:cNvSpPr/>
              <p:nvPr/>
            </p:nvSpPr>
            <p:spPr>
              <a:xfrm>
                <a:off x="7506859" y="4943917"/>
                <a:ext cx="3504598" cy="102580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0000"/>
                  </a:solidFill>
                </a:endParaRPr>
              </a:p>
            </p:txBody>
          </p:sp>
          <p:grpSp>
            <p:nvGrpSpPr>
              <p:cNvPr id="45072" name="群組 21"/>
              <p:cNvGrpSpPr>
                <a:grpSpLocks/>
              </p:cNvGrpSpPr>
              <p:nvPr/>
            </p:nvGrpSpPr>
            <p:grpSpPr bwMode="auto">
              <a:xfrm>
                <a:off x="7955641" y="5047039"/>
                <a:ext cx="2620836" cy="826409"/>
                <a:chOff x="8660982" y="5274942"/>
                <a:chExt cx="2620836" cy="826409"/>
              </a:xfrm>
            </p:grpSpPr>
            <p:sp>
              <p:nvSpPr>
                <p:cNvPr id="23" name="圓角矩形 22"/>
                <p:cNvSpPr/>
                <p:nvPr/>
              </p:nvSpPr>
              <p:spPr>
                <a:xfrm>
                  <a:off x="8667684" y="5491797"/>
                  <a:ext cx="2614333" cy="609838"/>
                </a:xfrm>
                <a:prstGeom prst="roundRect">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grpSp>
              <p:nvGrpSpPr>
                <p:cNvPr id="45074" name="群組 23"/>
                <p:cNvGrpSpPr>
                  <a:grpSpLocks/>
                </p:cNvGrpSpPr>
                <p:nvPr/>
              </p:nvGrpSpPr>
              <p:grpSpPr bwMode="auto">
                <a:xfrm>
                  <a:off x="9461030" y="5542814"/>
                  <a:ext cx="1030761" cy="516865"/>
                  <a:chOff x="5760000" y="5057775"/>
                  <a:chExt cx="1412067" cy="550986"/>
                </a:xfrm>
              </p:grpSpPr>
              <p:cxnSp>
                <p:nvCxnSpPr>
                  <p:cNvPr id="26" name="直線接點 25"/>
                  <p:cNvCxnSpPr/>
                  <p:nvPr/>
                </p:nvCxnSpPr>
                <p:spPr>
                  <a:xfrm>
                    <a:off x="5761273" y="5171933"/>
                    <a:ext cx="141040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5761273" y="5338471"/>
                    <a:ext cx="141040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5761273" y="5505007"/>
                    <a:ext cx="141040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6050058" y="5057565"/>
                    <a:ext cx="0" cy="54174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6465186" y="5057565"/>
                    <a:ext cx="0" cy="54174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6898363" y="5067597"/>
                    <a:ext cx="0" cy="54174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5075" name="文字方塊 24"/>
                <p:cNvSpPr txBox="1">
                  <a:spLocks noChangeArrowheads="1"/>
                </p:cNvSpPr>
                <p:nvPr/>
              </p:nvSpPr>
              <p:spPr bwMode="auto">
                <a:xfrm>
                  <a:off x="9635055" y="5274942"/>
                  <a:ext cx="816284" cy="21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Backplane</a:t>
                  </a:r>
                  <a:endParaRPr lang="zh-TW" altLang="en-US" sz="1200">
                    <a:solidFill>
                      <a:srgbClr val="000000"/>
                    </a:solidFill>
                  </a:endParaRPr>
                </a:p>
              </p:txBody>
            </p:sp>
          </p:grpSp>
        </p:grpSp>
        <p:sp>
          <p:nvSpPr>
            <p:cNvPr id="45068" name="文字方塊 17"/>
            <p:cNvSpPr txBox="1">
              <a:spLocks noChangeArrowheads="1"/>
            </p:cNvSpPr>
            <p:nvPr/>
          </p:nvSpPr>
          <p:spPr bwMode="auto">
            <a:xfrm>
              <a:off x="5302985" y="5482922"/>
              <a:ext cx="2005169" cy="2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Switch Fabric Card</a:t>
              </a:r>
              <a:endParaRPr lang="zh-TW" altLang="en-US" sz="1400" b="1">
                <a:solidFill>
                  <a:srgbClr val="000000"/>
                </a:solidFill>
              </a:endParaRPr>
            </a:p>
          </p:txBody>
        </p:sp>
        <p:sp>
          <p:nvSpPr>
            <p:cNvPr id="19" name="上-下雙向箭號 18"/>
            <p:cNvSpPr/>
            <p:nvPr/>
          </p:nvSpPr>
          <p:spPr>
            <a:xfrm>
              <a:off x="5139899" y="3960921"/>
              <a:ext cx="54583" cy="400913"/>
            </a:xfrm>
            <a:prstGeom prst="upDownArrow">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sp>
          <p:nvSpPr>
            <p:cNvPr id="20" name="上-下雙向箭號 19"/>
            <p:cNvSpPr/>
            <p:nvPr/>
          </p:nvSpPr>
          <p:spPr>
            <a:xfrm>
              <a:off x="7119940" y="3989155"/>
              <a:ext cx="54583" cy="400911"/>
            </a:xfrm>
            <a:prstGeom prst="upDownArrow">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0000"/>
                </a:solidFill>
              </a:endParaRPr>
            </a:p>
          </p:txBody>
        </p:sp>
      </p:grpSp>
      <p:sp>
        <p:nvSpPr>
          <p:cNvPr id="115" name="矩形 114"/>
          <p:cNvSpPr/>
          <p:nvPr/>
        </p:nvSpPr>
        <p:spPr bwMode="auto">
          <a:xfrm>
            <a:off x="4104036" y="4518000"/>
            <a:ext cx="792000" cy="216000"/>
          </a:xfrm>
          <a:prstGeom prst="rect">
            <a:avLst/>
          </a:prstGeom>
          <a:solidFill>
            <a:schemeClr val="accent1">
              <a:lumMod val="40000"/>
              <a:lumOff val="60000"/>
            </a:schemeClr>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200" dirty="0" smtClean="0">
                <a:solidFill>
                  <a:srgbClr val="000000"/>
                </a:solidFill>
              </a:rPr>
              <a:t>Backplane</a:t>
            </a:r>
            <a:endParaRPr lang="en-US" altLang="zh-TW" sz="1200" dirty="0">
              <a:solidFill>
                <a:srgbClr val="000000"/>
              </a:solidFill>
            </a:endParaRPr>
          </a:p>
        </p:txBody>
      </p:sp>
      <p:sp>
        <p:nvSpPr>
          <p:cNvPr id="118" name="矩形 117"/>
          <p:cNvSpPr/>
          <p:nvPr/>
        </p:nvSpPr>
        <p:spPr bwMode="auto">
          <a:xfrm>
            <a:off x="446220" y="3405188"/>
            <a:ext cx="576000" cy="538814"/>
          </a:xfrm>
          <a:prstGeom prst="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Input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
        <p:nvSpPr>
          <p:cNvPr id="119" name="矩形 118"/>
          <p:cNvSpPr/>
          <p:nvPr/>
        </p:nvSpPr>
        <p:spPr bwMode="auto">
          <a:xfrm>
            <a:off x="431540" y="2487613"/>
            <a:ext cx="612000" cy="509339"/>
          </a:xfrm>
          <a:prstGeom prst="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Output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
        <p:nvSpPr>
          <p:cNvPr id="120" name="矩形 119"/>
          <p:cNvSpPr/>
          <p:nvPr/>
        </p:nvSpPr>
        <p:spPr bwMode="auto">
          <a:xfrm>
            <a:off x="8136713" y="2520280"/>
            <a:ext cx="612000" cy="509339"/>
          </a:xfrm>
          <a:prstGeom prst="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Output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
        <p:nvSpPr>
          <p:cNvPr id="121" name="矩形 120"/>
          <p:cNvSpPr/>
          <p:nvPr/>
        </p:nvSpPr>
        <p:spPr bwMode="auto">
          <a:xfrm>
            <a:off x="8170142" y="3450169"/>
            <a:ext cx="576000" cy="504000"/>
          </a:xfrm>
          <a:prstGeom prst="rect">
            <a:avLst/>
          </a:prstGeom>
          <a:solidFill>
            <a:schemeClr val="accent1">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Input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5BA7C69-DEF5-4AF7-B7C4-CEF7DA247C37}" type="slidenum">
              <a:rPr kumimoji="0" lang="zh-TW" altLang="en-US" smtClean="0">
                <a:solidFill>
                  <a:schemeClr val="folHlink"/>
                </a:solidFill>
                <a:latin typeface="Arial" panose="020B0604020202020204" pitchFamily="34" charset="0"/>
              </a:rPr>
              <a:pPr>
                <a:defRPr/>
              </a:pPr>
              <a:t>41</a:t>
            </a:fld>
            <a:endParaRPr kumimoji="0" lang="en-US" altLang="zh-TW" smtClean="0">
              <a:solidFill>
                <a:schemeClr val="folHlink"/>
              </a:solidFill>
              <a:latin typeface="Arial" panose="020B0604020202020204" pitchFamily="34" charset="0"/>
            </a:endParaRPr>
          </a:p>
        </p:txBody>
      </p:sp>
      <p:sp>
        <p:nvSpPr>
          <p:cNvPr id="75778" name="Rectangle 2"/>
          <p:cNvSpPr>
            <a:spLocks noGrp="1" noChangeArrowheads="1"/>
          </p:cNvSpPr>
          <p:nvPr>
            <p:ph type="title"/>
          </p:nvPr>
        </p:nvSpPr>
        <p:spPr/>
        <p:txBody>
          <a:bodyPr/>
          <a:lstStyle/>
          <a:p>
            <a:pPr eaLnBrk="1" hangingPunct="1">
              <a:defRPr/>
            </a:pPr>
            <a:r>
              <a:rPr lang="en-US" altLang="zh-TW" b="1" smtClean="0"/>
              <a:t>Network Interface</a:t>
            </a:r>
            <a:endParaRPr lang="zh-TW" altLang="en-US" b="1" smtClean="0"/>
          </a:p>
        </p:txBody>
      </p:sp>
      <p:sp>
        <p:nvSpPr>
          <p:cNvPr id="75779" name="Rectangle 3"/>
          <p:cNvSpPr>
            <a:spLocks noGrp="1" noChangeArrowheads="1"/>
          </p:cNvSpPr>
          <p:nvPr>
            <p:ph type="body" idx="1"/>
          </p:nvPr>
        </p:nvSpPr>
        <p:spPr>
          <a:xfrm>
            <a:off x="251520" y="1196975"/>
            <a:ext cx="8676964" cy="4932363"/>
          </a:xfrm>
        </p:spPr>
        <p:txBody>
          <a:bodyPr lIns="0" rIns="0"/>
          <a:lstStyle/>
          <a:p>
            <a:pPr marL="457200" indent="-457200" algn="just" eaLnBrk="1" hangingPunct="1">
              <a:lnSpc>
                <a:spcPct val="80000"/>
              </a:lnSpc>
              <a:defRPr/>
            </a:pPr>
            <a:r>
              <a:rPr lang="en-US" altLang="zh-TW" sz="2600" dirty="0" smtClean="0"/>
              <a:t>contain </a:t>
            </a:r>
            <a:r>
              <a:rPr lang="en-US" altLang="zh-TW" sz="2600" dirty="0" smtClean="0">
                <a:solidFill>
                  <a:schemeClr val="folHlink"/>
                </a:solidFill>
              </a:rPr>
              <a:t>ports</a:t>
            </a:r>
            <a:r>
              <a:rPr lang="en-US" altLang="zh-TW" sz="2600" dirty="0" smtClean="0"/>
              <a:t> connecting to </a:t>
            </a:r>
            <a:r>
              <a:rPr lang="en-US" altLang="zh-TW" sz="2600" dirty="0" smtClean="0">
                <a:solidFill>
                  <a:schemeClr val="folHlink"/>
                </a:solidFill>
              </a:rPr>
              <a:t>physical network links</a:t>
            </a:r>
            <a:endParaRPr lang="en-US" altLang="zh-TW" sz="2600" dirty="0" smtClean="0"/>
          </a:p>
          <a:p>
            <a:pPr marL="457200" indent="-457200" algn="just" eaLnBrk="1" hangingPunct="1">
              <a:lnSpc>
                <a:spcPct val="80000"/>
              </a:lnSpc>
              <a:defRPr/>
            </a:pPr>
            <a:r>
              <a:rPr lang="en-US" altLang="zh-TW" sz="2600" dirty="0" smtClean="0"/>
              <a:t>A port terminates a physical link and serves as </a:t>
            </a:r>
            <a:r>
              <a:rPr lang="en-US" altLang="zh-TW" sz="2600" dirty="0" smtClean="0">
                <a:solidFill>
                  <a:schemeClr val="folHlink"/>
                </a:solidFill>
              </a:rPr>
              <a:t>entry and exit points</a:t>
            </a:r>
            <a:r>
              <a:rPr lang="en-US" altLang="zh-TW" sz="2600" dirty="0" smtClean="0"/>
              <a:t> for incoming/outgoing packets. </a:t>
            </a:r>
          </a:p>
          <a:p>
            <a:pPr marL="457200" indent="-457200" algn="just" eaLnBrk="1" hangingPunct="1">
              <a:lnSpc>
                <a:spcPct val="80000"/>
              </a:lnSpc>
              <a:defRPr/>
            </a:pPr>
            <a:r>
              <a:rPr lang="en-US" altLang="zh-TW" sz="2600" dirty="0" smtClean="0">
                <a:solidFill>
                  <a:srgbClr val="FFFF00"/>
                </a:solidFill>
              </a:rPr>
              <a:t>A port is specific to a particular type of network physical medium. Ex. an Ethernet port or a SONET interface. </a:t>
            </a:r>
          </a:p>
          <a:p>
            <a:pPr marL="457200" indent="-457200" algn="just" eaLnBrk="1" hangingPunct="1">
              <a:lnSpc>
                <a:spcPct val="80000"/>
              </a:lnSpc>
              <a:defRPr/>
            </a:pPr>
            <a:r>
              <a:rPr lang="en-US" altLang="zh-TW" sz="2600" dirty="0" smtClean="0"/>
              <a:t>In addition, a network interface provides several functions.</a:t>
            </a:r>
          </a:p>
          <a:p>
            <a:pPr marL="838200" lvl="1" indent="-381000" algn="just" eaLnBrk="1" hangingPunct="1">
              <a:lnSpc>
                <a:spcPct val="80000"/>
              </a:lnSpc>
              <a:defRPr/>
            </a:pPr>
            <a:r>
              <a:rPr lang="en-US" altLang="zh-TW" sz="2200" dirty="0" smtClean="0">
                <a:solidFill>
                  <a:srgbClr val="FFFF00"/>
                </a:solidFill>
              </a:rPr>
              <a:t>understand various data link protocols and </a:t>
            </a:r>
            <a:r>
              <a:rPr lang="en-US" altLang="zh-TW" sz="2200" dirty="0" err="1" smtClean="0">
                <a:solidFill>
                  <a:srgbClr val="FFFF00"/>
                </a:solidFill>
              </a:rPr>
              <a:t>decapsulate</a:t>
            </a:r>
            <a:r>
              <a:rPr lang="en-US" altLang="zh-TW" sz="2200" dirty="0" smtClean="0">
                <a:solidFill>
                  <a:srgbClr val="FFFF00"/>
                </a:solidFill>
              </a:rPr>
              <a:t> the incoming packets by stripping the Layer 2 (L2) headers. </a:t>
            </a:r>
          </a:p>
          <a:p>
            <a:pPr marL="838200" lvl="1" indent="-381000" algn="just" eaLnBrk="1" hangingPunct="1">
              <a:lnSpc>
                <a:spcPct val="80000"/>
              </a:lnSpc>
              <a:defRPr/>
            </a:pPr>
            <a:r>
              <a:rPr lang="en-US" altLang="zh-TW" sz="2200" dirty="0" smtClean="0"/>
              <a:t>extract the IP headers, i.e., the Layer 3 (L3) headers, and sends them to the forwarding engine for route lookup while the entire packet is stored in memory. </a:t>
            </a:r>
          </a:p>
          <a:p>
            <a:pPr marL="838200" lvl="1" indent="-381000" algn="just" eaLnBrk="1" hangingPunct="1">
              <a:lnSpc>
                <a:spcPct val="80000"/>
              </a:lnSpc>
              <a:defRPr/>
            </a:pPr>
            <a:r>
              <a:rPr lang="en-US" altLang="zh-TW" sz="2200" dirty="0" smtClean="0">
                <a:solidFill>
                  <a:srgbClr val="FFFF00"/>
                </a:solidFill>
              </a:rPr>
              <a:t>Collectively, this processing is referred to as </a:t>
            </a:r>
            <a:r>
              <a:rPr lang="en-US" altLang="zh-TW" sz="2200" dirty="0" smtClean="0">
                <a:solidFill>
                  <a:srgbClr val="FF0000"/>
                </a:solidFill>
              </a:rPr>
              <a:t>L2/L3 processing</a:t>
            </a:r>
            <a:r>
              <a:rPr lang="en-US" altLang="zh-TW" sz="2200" dirty="0" smtClean="0">
                <a:solidFill>
                  <a:srgbClr val="FFFF00"/>
                </a:solidFill>
              </a:rPr>
              <a:t>. </a:t>
            </a:r>
          </a:p>
          <a:p>
            <a:pPr marL="838200" lvl="1" indent="-381000" algn="just" eaLnBrk="1" hangingPunct="1">
              <a:lnSpc>
                <a:spcPct val="80000"/>
              </a:lnSpc>
              <a:defRPr/>
            </a:pPr>
            <a:r>
              <a:rPr lang="en-US" altLang="zh-TW" sz="2200" dirty="0" smtClean="0"/>
              <a:t>Further, it provides the functionality of encapsulating L2 headers before the packet is send out on the link.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AEBC241-AB22-46FD-8BBC-CC3528342D14}" type="slidenum">
              <a:rPr kumimoji="0" lang="zh-TW" altLang="en-US" smtClean="0">
                <a:solidFill>
                  <a:schemeClr val="folHlink"/>
                </a:solidFill>
                <a:latin typeface="Arial" panose="020B0604020202020204" pitchFamily="34" charset="0"/>
              </a:rPr>
              <a:pPr>
                <a:defRPr/>
              </a:pPr>
              <a:t>42</a:t>
            </a:fld>
            <a:endParaRPr kumimoji="0" lang="en-US" altLang="zh-TW" smtClean="0">
              <a:solidFill>
                <a:schemeClr val="folHlink"/>
              </a:solidFill>
              <a:latin typeface="Arial" panose="020B0604020202020204" pitchFamily="34" charset="0"/>
            </a:endParaRPr>
          </a:p>
        </p:txBody>
      </p:sp>
      <p:sp>
        <p:nvSpPr>
          <p:cNvPr id="76802" name="Rectangle 2"/>
          <p:cNvSpPr>
            <a:spLocks noGrp="1" noChangeArrowheads="1"/>
          </p:cNvSpPr>
          <p:nvPr>
            <p:ph type="title"/>
          </p:nvPr>
        </p:nvSpPr>
        <p:spPr/>
        <p:txBody>
          <a:bodyPr/>
          <a:lstStyle/>
          <a:p>
            <a:pPr eaLnBrk="1" hangingPunct="1">
              <a:defRPr/>
            </a:pPr>
            <a:r>
              <a:rPr lang="en-US" altLang="en-US" b="1" smtClean="0"/>
              <a:t>Forwarding Engine</a:t>
            </a:r>
            <a:endParaRPr lang="zh-TW" altLang="en-US" b="1" smtClean="0"/>
          </a:p>
        </p:txBody>
      </p:sp>
      <p:sp>
        <p:nvSpPr>
          <p:cNvPr id="76803"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dirty="0" smtClean="0"/>
              <a:t>Decide to which network interface incoming packet should be forwarded by a route lookup </a:t>
            </a:r>
            <a:r>
              <a:rPr lang="en-US" altLang="zh-TW" sz="2800" dirty="0" smtClean="0"/>
              <a:t>function.</a:t>
            </a:r>
            <a:endParaRPr lang="en-US" altLang="zh-TW" sz="2800" dirty="0" smtClean="0"/>
          </a:p>
          <a:p>
            <a:pPr marL="457200" indent="-457200" algn="just" eaLnBrk="1" hangingPunct="1">
              <a:lnSpc>
                <a:spcPct val="80000"/>
              </a:lnSpc>
              <a:defRPr/>
            </a:pPr>
            <a:r>
              <a:rPr lang="en-US" altLang="zh-TW" sz="2800" dirty="0" smtClean="0">
                <a:solidFill>
                  <a:srgbClr val="FFFF00"/>
                </a:solidFill>
              </a:rPr>
              <a:t>When a port receives a packet, it de-encapsulates L2 headers and sends entire IP packet, or just the packet header, to the forwarding engine. </a:t>
            </a:r>
          </a:p>
          <a:p>
            <a:pPr marL="457200" indent="-457200" algn="just" eaLnBrk="1" hangingPunct="1">
              <a:lnSpc>
                <a:spcPct val="80000"/>
              </a:lnSpc>
              <a:defRPr/>
            </a:pPr>
            <a:r>
              <a:rPr lang="en-US" altLang="zh-TW" sz="2800" dirty="0" smtClean="0"/>
              <a:t>Route lookup can be implemented in custom hardware or software running on a commodity </a:t>
            </a:r>
            <a:r>
              <a:rPr lang="en-US" altLang="zh-TW" sz="2800" dirty="0" err="1" smtClean="0"/>
              <a:t>cpu</a:t>
            </a:r>
            <a:r>
              <a:rPr lang="en-US" altLang="zh-TW" sz="2800" dirty="0" smtClean="0"/>
              <a:t>. </a:t>
            </a:r>
          </a:p>
          <a:p>
            <a:pPr marL="457200" indent="-457200" algn="just" eaLnBrk="1" hangingPunct="1">
              <a:lnSpc>
                <a:spcPct val="80000"/>
              </a:lnSpc>
              <a:defRPr/>
            </a:pPr>
            <a:r>
              <a:rPr lang="en-US" altLang="zh-TW" sz="2800" dirty="0" smtClean="0">
                <a:solidFill>
                  <a:srgbClr val="FFFF00"/>
                </a:solidFill>
              </a:rPr>
              <a:t>Depending on the architecture, the lookups can occur in the custom hardware or in a local route cache in the line card. </a:t>
            </a:r>
          </a:p>
          <a:p>
            <a:pPr marL="457200" indent="-457200" algn="just" eaLnBrk="1" hangingPunct="1">
              <a:lnSpc>
                <a:spcPct val="80000"/>
              </a:lnSpc>
              <a:defRPr/>
            </a:pPr>
            <a:r>
              <a:rPr lang="en-US" altLang="zh-TW" sz="2800" dirty="0" smtClean="0"/>
              <a:t>To provide </a:t>
            </a:r>
            <a:r>
              <a:rPr lang="en-US" altLang="zh-TW" sz="2800" dirty="0" err="1" smtClean="0"/>
              <a:t>QoS</a:t>
            </a:r>
            <a:r>
              <a:rPr lang="en-US" altLang="zh-TW" sz="2800" dirty="0" smtClean="0"/>
              <a:t> guarantees, forwarding engines may need to classify packets into predefined service classes.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72EE1BB-FCA1-46DE-99CF-091A02A6FBD9}" type="slidenum">
              <a:rPr kumimoji="0" lang="zh-TW" altLang="en-US" smtClean="0">
                <a:solidFill>
                  <a:schemeClr val="folHlink"/>
                </a:solidFill>
                <a:latin typeface="Arial" panose="020B0604020202020204" pitchFamily="34" charset="0"/>
              </a:rPr>
              <a:pPr>
                <a:defRPr/>
              </a:pPr>
              <a:t>43</a:t>
            </a:fld>
            <a:endParaRPr kumimoji="0" lang="en-US" altLang="zh-TW" smtClean="0">
              <a:solidFill>
                <a:schemeClr val="folHlink"/>
              </a:solidFill>
              <a:latin typeface="Arial" panose="020B0604020202020204" pitchFamily="34" charset="0"/>
            </a:endParaRPr>
          </a:p>
        </p:txBody>
      </p:sp>
      <p:sp>
        <p:nvSpPr>
          <p:cNvPr id="77826" name="Rectangle 2"/>
          <p:cNvSpPr>
            <a:spLocks noGrp="1" noChangeArrowheads="1"/>
          </p:cNvSpPr>
          <p:nvPr>
            <p:ph type="title"/>
          </p:nvPr>
        </p:nvSpPr>
        <p:spPr/>
        <p:txBody>
          <a:bodyPr/>
          <a:lstStyle/>
          <a:p>
            <a:pPr eaLnBrk="1" hangingPunct="1">
              <a:defRPr/>
            </a:pPr>
            <a:r>
              <a:rPr lang="en-US" altLang="zh-TW" b="1" smtClean="0"/>
              <a:t>Queue Manager</a:t>
            </a:r>
            <a:endParaRPr lang="zh-TW" altLang="en-US" b="1" smtClean="0"/>
          </a:p>
        </p:txBody>
      </p:sp>
      <p:sp>
        <p:nvSpPr>
          <p:cNvPr id="77827"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3200" dirty="0" smtClean="0"/>
              <a:t>Provide buffers for temporary storage of packets when an outgoing link from a router is overbooked. </a:t>
            </a:r>
          </a:p>
          <a:p>
            <a:pPr marL="457200" indent="-457200" algn="just" eaLnBrk="1" hangingPunct="1">
              <a:lnSpc>
                <a:spcPct val="80000"/>
              </a:lnSpc>
              <a:defRPr/>
            </a:pPr>
            <a:r>
              <a:rPr lang="en-US" altLang="zh-TW" sz="3200" dirty="0" smtClean="0">
                <a:solidFill>
                  <a:srgbClr val="FFFF00"/>
                </a:solidFill>
              </a:rPr>
              <a:t>When these buffer queues overflow due to congestion in the network, the queue manager selectively drops packets. </a:t>
            </a:r>
          </a:p>
          <a:p>
            <a:pPr marL="457200" indent="-457200" algn="just" eaLnBrk="1" hangingPunct="1">
              <a:lnSpc>
                <a:spcPct val="80000"/>
              </a:lnSpc>
              <a:defRPr/>
            </a:pPr>
            <a:r>
              <a:rPr lang="en-US" altLang="zh-TW" sz="3200" dirty="0" smtClean="0"/>
              <a:t>Need to manage the occupancy of the queue and implement </a:t>
            </a:r>
            <a:r>
              <a:rPr lang="en-US" altLang="zh-TW" sz="3200" dirty="0" smtClean="0">
                <a:solidFill>
                  <a:schemeClr val="folHlink"/>
                </a:solidFill>
              </a:rPr>
              <a:t>policies</a:t>
            </a:r>
            <a:r>
              <a:rPr lang="en-US" altLang="zh-TW" sz="3200" dirty="0" smtClean="0"/>
              <a:t> about which </a:t>
            </a:r>
            <a:r>
              <a:rPr lang="en-US" altLang="zh-TW" sz="3200" dirty="0" smtClean="0">
                <a:solidFill>
                  <a:schemeClr val="folHlink"/>
                </a:solidFill>
              </a:rPr>
              <a:t>packets to drop</a:t>
            </a:r>
            <a:r>
              <a:rPr lang="en-US" altLang="zh-TW" sz="3200" dirty="0" smtClean="0"/>
              <a:t> when the queues are about to be fully occupied.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3090055-4889-4750-925C-ABA357BA81BB}" type="slidenum">
              <a:rPr kumimoji="0" lang="zh-TW" altLang="en-US" smtClean="0">
                <a:solidFill>
                  <a:schemeClr val="folHlink"/>
                </a:solidFill>
                <a:latin typeface="Arial" panose="020B0604020202020204" pitchFamily="34" charset="0"/>
              </a:rPr>
              <a:pPr>
                <a:defRPr/>
              </a:pPr>
              <a:t>44</a:t>
            </a:fld>
            <a:endParaRPr kumimoji="0" lang="en-US" altLang="zh-TW" smtClean="0">
              <a:solidFill>
                <a:schemeClr val="folHlink"/>
              </a:solidFill>
              <a:latin typeface="Arial" panose="020B0604020202020204" pitchFamily="34" charset="0"/>
            </a:endParaRPr>
          </a:p>
        </p:txBody>
      </p:sp>
      <p:sp>
        <p:nvSpPr>
          <p:cNvPr id="78850" name="Rectangle 2"/>
          <p:cNvSpPr>
            <a:spLocks noGrp="1" noChangeArrowheads="1"/>
          </p:cNvSpPr>
          <p:nvPr>
            <p:ph type="title"/>
          </p:nvPr>
        </p:nvSpPr>
        <p:spPr/>
        <p:txBody>
          <a:bodyPr/>
          <a:lstStyle/>
          <a:p>
            <a:pPr eaLnBrk="1" hangingPunct="1">
              <a:defRPr/>
            </a:pPr>
            <a:r>
              <a:rPr lang="en-US" altLang="zh-TW" b="1" smtClean="0"/>
              <a:t>Traffic Manager</a:t>
            </a:r>
            <a:endParaRPr lang="zh-TW" altLang="en-US" b="1" smtClean="0"/>
          </a:p>
        </p:txBody>
      </p:sp>
      <p:sp>
        <p:nvSpPr>
          <p:cNvPr id="78851"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3000" dirty="0" smtClean="0"/>
              <a:t>prioritize and regulate the outgoing traffic, depending on the desired level of service. </a:t>
            </a:r>
          </a:p>
          <a:p>
            <a:pPr marL="457200" indent="-457200" algn="just" eaLnBrk="1" hangingPunct="1">
              <a:lnSpc>
                <a:spcPct val="80000"/>
              </a:lnSpc>
              <a:defRPr/>
            </a:pPr>
            <a:r>
              <a:rPr lang="en-US" altLang="zh-TW" sz="3000" dirty="0" smtClean="0">
                <a:solidFill>
                  <a:srgbClr val="FFFF00"/>
                </a:solidFill>
              </a:rPr>
              <a:t>Necessary as routers carry traffic from different subscribers to ensure they get the level of service for which they pay. </a:t>
            </a:r>
          </a:p>
          <a:p>
            <a:pPr marL="457200" indent="-457200" algn="just" eaLnBrk="1" hangingPunct="1">
              <a:lnSpc>
                <a:spcPct val="80000"/>
              </a:lnSpc>
              <a:defRPr/>
            </a:pPr>
            <a:r>
              <a:rPr lang="en-US" altLang="zh-TW" sz="3000" dirty="0" smtClean="0"/>
              <a:t>Shape the outgoing traffic to the subscriber according to the service level agreement. </a:t>
            </a:r>
          </a:p>
          <a:p>
            <a:pPr marL="457200" indent="-457200" algn="just" eaLnBrk="1" hangingPunct="1">
              <a:lnSpc>
                <a:spcPct val="80000"/>
              </a:lnSpc>
              <a:defRPr/>
            </a:pPr>
            <a:r>
              <a:rPr lang="en-US" altLang="zh-TW" sz="3000" dirty="0" smtClean="0">
                <a:solidFill>
                  <a:srgbClr val="FFFF00"/>
                </a:solidFill>
              </a:rPr>
              <a:t>When receiving traffic from a subscriber, the traffic manager ensures that it does not accept more than what is specified in the contract. </a:t>
            </a:r>
          </a:p>
          <a:p>
            <a:pPr marL="457200" indent="-457200" algn="just" eaLnBrk="1" hangingPunct="1">
              <a:lnSpc>
                <a:spcPct val="80000"/>
              </a:lnSpc>
              <a:defRPr/>
            </a:pPr>
            <a:r>
              <a:rPr lang="en-US" altLang="zh-TW" sz="3000" dirty="0" smtClean="0"/>
              <a:t>Sometimes the functionality of the queue manager and the traffic manager are merged into a single component.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A0EA356-765C-4C43-A279-5F6B3E5523F5}" type="slidenum">
              <a:rPr kumimoji="0" lang="zh-TW" altLang="en-US" smtClean="0">
                <a:solidFill>
                  <a:schemeClr val="folHlink"/>
                </a:solidFill>
                <a:latin typeface="Arial" panose="020B0604020202020204" pitchFamily="34" charset="0"/>
              </a:rPr>
              <a:pPr>
                <a:defRPr/>
              </a:pPr>
              <a:t>45</a:t>
            </a:fld>
            <a:endParaRPr kumimoji="0" lang="en-US" altLang="zh-TW" smtClean="0">
              <a:solidFill>
                <a:schemeClr val="folHlink"/>
              </a:solidFill>
              <a:latin typeface="Arial" panose="020B0604020202020204" pitchFamily="34" charset="0"/>
            </a:endParaRPr>
          </a:p>
        </p:txBody>
      </p:sp>
      <p:sp>
        <p:nvSpPr>
          <p:cNvPr id="79874" name="Rectangle 2"/>
          <p:cNvSpPr>
            <a:spLocks noGrp="1" noChangeArrowheads="1"/>
          </p:cNvSpPr>
          <p:nvPr>
            <p:ph type="title"/>
          </p:nvPr>
        </p:nvSpPr>
        <p:spPr/>
        <p:txBody>
          <a:bodyPr/>
          <a:lstStyle/>
          <a:p>
            <a:pPr eaLnBrk="1" hangingPunct="1">
              <a:defRPr/>
            </a:pPr>
            <a:r>
              <a:rPr lang="en-US" altLang="zh-TW" b="1" smtClean="0"/>
              <a:t>Backplane</a:t>
            </a:r>
            <a:endParaRPr lang="zh-TW" altLang="en-US" b="1" smtClean="0"/>
          </a:p>
        </p:txBody>
      </p:sp>
      <p:sp>
        <p:nvSpPr>
          <p:cNvPr id="79875"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3200" dirty="0" smtClean="0">
                <a:solidFill>
                  <a:srgbClr val="FFFF00"/>
                </a:solidFill>
              </a:rPr>
              <a:t>Provide connectivity for the network interface card so that packets from an incoming network interface can be transferred to the outgoing network interface card. </a:t>
            </a:r>
          </a:p>
          <a:p>
            <a:pPr marL="457200" indent="-457200" algn="just" eaLnBrk="1" hangingPunct="1">
              <a:lnSpc>
                <a:spcPct val="80000"/>
              </a:lnSpc>
              <a:defRPr/>
            </a:pPr>
            <a:r>
              <a:rPr lang="en-US" altLang="zh-TW" sz="3200" dirty="0" smtClean="0"/>
              <a:t>The backplane can be either </a:t>
            </a:r>
            <a:r>
              <a:rPr lang="en-US" altLang="zh-TW" sz="3200" b="1" i="1" dirty="0" smtClean="0">
                <a:solidFill>
                  <a:schemeClr val="folHlink"/>
                </a:solidFill>
              </a:rPr>
              <a:t>shared</a:t>
            </a:r>
            <a:r>
              <a:rPr lang="en-US" altLang="zh-TW" sz="3200" i="1" dirty="0" smtClean="0"/>
              <a:t>, </a:t>
            </a:r>
            <a:r>
              <a:rPr lang="en-US" altLang="zh-TW" sz="3200" dirty="0" smtClean="0"/>
              <a:t>where only two interfaces can communicate at any instant, or </a:t>
            </a:r>
            <a:r>
              <a:rPr lang="en-US" altLang="zh-TW" sz="3200" b="1" i="1" dirty="0" smtClean="0">
                <a:solidFill>
                  <a:schemeClr val="folHlink"/>
                </a:solidFill>
              </a:rPr>
              <a:t>switched</a:t>
            </a:r>
            <a:r>
              <a:rPr lang="en-US" altLang="zh-TW" sz="3200" i="1" dirty="0" smtClean="0"/>
              <a:t>, </a:t>
            </a:r>
            <a:r>
              <a:rPr lang="en-US" altLang="zh-TW" sz="3200" dirty="0" smtClean="0"/>
              <a:t>where multiple interfaces can communicate simultaneously.</a:t>
            </a:r>
          </a:p>
          <a:p>
            <a:pPr marL="457200" indent="-457200" algn="just" eaLnBrk="1" hangingPunct="1">
              <a:lnSpc>
                <a:spcPct val="80000"/>
              </a:lnSpc>
              <a:defRPr/>
            </a:pPr>
            <a:r>
              <a:rPr lang="en-US" altLang="zh-TW" sz="3200" dirty="0" smtClean="0">
                <a:solidFill>
                  <a:srgbClr val="FFFF00"/>
                </a:solidFill>
              </a:rPr>
              <a:t>The aggregate bandwidth of all the attached network interfaces defines the bandwidth required for the backplane.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AB865DE-3CF3-473F-9C24-C5FAA01C9FC6}" type="slidenum">
              <a:rPr kumimoji="0" lang="zh-TW" altLang="en-US" smtClean="0">
                <a:solidFill>
                  <a:schemeClr val="folHlink"/>
                </a:solidFill>
                <a:latin typeface="Arial" panose="020B0604020202020204" pitchFamily="34" charset="0"/>
              </a:rPr>
              <a:pPr>
                <a:defRPr/>
              </a:pPr>
              <a:t>46</a:t>
            </a:fld>
            <a:endParaRPr kumimoji="0" lang="en-US" altLang="zh-TW" smtClean="0">
              <a:solidFill>
                <a:schemeClr val="folHlink"/>
              </a:solidFill>
              <a:latin typeface="Arial" panose="020B0604020202020204" pitchFamily="34" charset="0"/>
            </a:endParaRPr>
          </a:p>
        </p:txBody>
      </p:sp>
      <p:sp>
        <p:nvSpPr>
          <p:cNvPr id="80898" name="Rectangle 2"/>
          <p:cNvSpPr>
            <a:spLocks noGrp="1" noChangeArrowheads="1"/>
          </p:cNvSpPr>
          <p:nvPr>
            <p:ph type="title"/>
          </p:nvPr>
        </p:nvSpPr>
        <p:spPr/>
        <p:txBody>
          <a:bodyPr/>
          <a:lstStyle/>
          <a:p>
            <a:pPr eaLnBrk="1" hangingPunct="1">
              <a:defRPr/>
            </a:pPr>
            <a:r>
              <a:rPr lang="en-US" altLang="zh-TW" b="1" smtClean="0"/>
              <a:t>Route Control Processor</a:t>
            </a:r>
            <a:endParaRPr lang="zh-TW" altLang="en-US" b="1" smtClean="0"/>
          </a:p>
        </p:txBody>
      </p:sp>
      <p:sp>
        <p:nvSpPr>
          <p:cNvPr id="80899"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600" dirty="0" smtClean="0">
                <a:solidFill>
                  <a:srgbClr val="FFFF00"/>
                </a:solidFill>
              </a:rPr>
              <a:t>Implementing and executing routing protocols for maintaining a routing table that is updated whenever a route change occurs. </a:t>
            </a:r>
          </a:p>
          <a:p>
            <a:pPr marL="457200" indent="-457200" algn="just" eaLnBrk="1" hangingPunct="1">
              <a:lnSpc>
                <a:spcPct val="80000"/>
              </a:lnSpc>
              <a:defRPr/>
            </a:pPr>
            <a:r>
              <a:rPr lang="en-US" altLang="zh-TW" sz="2600" dirty="0" smtClean="0"/>
              <a:t>Based on the contents of the routing table, the forwarding table is computed and updated. </a:t>
            </a:r>
          </a:p>
          <a:p>
            <a:pPr marL="457200" indent="-457200" algn="just" eaLnBrk="1" hangingPunct="1">
              <a:lnSpc>
                <a:spcPct val="80000"/>
              </a:lnSpc>
              <a:defRPr/>
            </a:pPr>
            <a:r>
              <a:rPr lang="en-US" altLang="zh-TW" sz="2600" dirty="0" smtClean="0">
                <a:solidFill>
                  <a:srgbClr val="FFFF00"/>
                </a:solidFill>
              </a:rPr>
              <a:t>Run the software to configure and manage the router. </a:t>
            </a:r>
          </a:p>
          <a:p>
            <a:pPr marL="457200" indent="-457200" algn="just" eaLnBrk="1" hangingPunct="1">
              <a:lnSpc>
                <a:spcPct val="80000"/>
              </a:lnSpc>
              <a:defRPr/>
            </a:pPr>
            <a:r>
              <a:rPr lang="en-US" altLang="zh-TW" sz="2600" dirty="0" smtClean="0"/>
              <a:t>Performs complex packet-by-packet operations like errors during packet processing. </a:t>
            </a:r>
          </a:p>
          <a:p>
            <a:pPr marL="857250" lvl="1" indent="-457200" algn="just" eaLnBrk="1" hangingPunct="1">
              <a:lnSpc>
                <a:spcPct val="80000"/>
              </a:lnSpc>
              <a:defRPr/>
            </a:pPr>
            <a:r>
              <a:rPr lang="en-US" altLang="zh-TW" sz="2400" dirty="0" smtClean="0">
                <a:solidFill>
                  <a:srgbClr val="FFFF00"/>
                </a:solidFill>
              </a:rPr>
              <a:t>For example, it handles any packet whose destination address cannot be found in the forwarding table in the line card by sending an ICMP packet to its source of origin indicating the error. </a:t>
            </a:r>
          </a:p>
          <a:p>
            <a:pPr marL="857250" lvl="1" indent="-457200" algn="just" eaLnBrk="1" hangingPunct="1">
              <a:lnSpc>
                <a:spcPct val="80000"/>
              </a:lnSpc>
              <a:defRPr/>
            </a:pPr>
            <a:r>
              <a:rPr lang="en-US" altLang="zh-TW" sz="2400" dirty="0" smtClean="0"/>
              <a:t>These functionalities are typically implemented in software running on a general-purpose microprocessor.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1C153BF-4811-44D6-92DB-CAC2D338F5D3}" type="slidenum">
              <a:rPr kumimoji="0" lang="zh-TW" altLang="en-US" smtClean="0">
                <a:solidFill>
                  <a:schemeClr val="folHlink"/>
                </a:solidFill>
                <a:latin typeface="Arial" panose="020B0604020202020204" pitchFamily="34" charset="0"/>
              </a:rPr>
              <a:pPr>
                <a:defRPr/>
              </a:pPr>
              <a:t>47</a:t>
            </a:fld>
            <a:endParaRPr kumimoji="0" lang="en-US" altLang="zh-TW" smtClean="0">
              <a:solidFill>
                <a:schemeClr val="folHlink"/>
              </a:solidFill>
              <a:latin typeface="Arial" panose="020B0604020202020204" pitchFamily="34" charset="0"/>
            </a:endParaRPr>
          </a:p>
        </p:txBody>
      </p:sp>
      <p:sp>
        <p:nvSpPr>
          <p:cNvPr id="52227" name="Rectangle 2"/>
          <p:cNvSpPr>
            <a:spLocks noGrp="1" noChangeArrowheads="1"/>
          </p:cNvSpPr>
          <p:nvPr>
            <p:ph type="title"/>
          </p:nvPr>
        </p:nvSpPr>
        <p:spPr/>
        <p:txBody>
          <a:bodyPr/>
          <a:lstStyle/>
          <a:p>
            <a:pPr eaLnBrk="1" hangingPunct="1"/>
            <a:r>
              <a:rPr lang="en-US" altLang="zh-TW" smtClean="0">
                <a:effectLst/>
              </a:rPr>
              <a:t>A</a:t>
            </a:r>
            <a:r>
              <a:rPr lang="en-US" altLang="en-US" smtClean="0">
                <a:effectLst/>
              </a:rPr>
              <a:t>rchitectural perspective</a:t>
            </a:r>
            <a:endParaRPr lang="zh-TW" altLang="en-US" smtClean="0">
              <a:effectLst/>
            </a:endParaRPr>
          </a:p>
        </p:txBody>
      </p:sp>
      <p:sp>
        <p:nvSpPr>
          <p:cNvPr id="81923" name="Rectangle 3"/>
          <p:cNvSpPr>
            <a:spLocks noGrp="1" noChangeArrowheads="1"/>
          </p:cNvSpPr>
          <p:nvPr>
            <p:ph type="body" idx="1"/>
          </p:nvPr>
        </p:nvSpPr>
        <p:spPr>
          <a:xfrm>
            <a:off x="323850" y="1196975"/>
            <a:ext cx="8496300" cy="5184353"/>
          </a:xfrm>
        </p:spPr>
        <p:txBody>
          <a:bodyPr lIns="0" rIns="0"/>
          <a:lstStyle/>
          <a:p>
            <a:pPr marL="457200" indent="-457200" algn="just" eaLnBrk="1" hangingPunct="1">
              <a:lnSpc>
                <a:spcPct val="80000"/>
              </a:lnSpc>
              <a:defRPr/>
            </a:pPr>
            <a:r>
              <a:rPr lang="en-US" altLang="zh-TW" sz="2800" b="1" dirty="0" smtClean="0">
                <a:solidFill>
                  <a:schemeClr val="folHlink"/>
                </a:solidFill>
              </a:rPr>
              <a:t>Port Cards</a:t>
            </a:r>
            <a:r>
              <a:rPr lang="en-US" altLang="zh-TW" sz="2800" b="1" dirty="0" smtClean="0"/>
              <a:t>: </a:t>
            </a:r>
            <a:r>
              <a:rPr lang="en-US" altLang="zh-TW" sz="2800" dirty="0" smtClean="0"/>
              <a:t>implement the network interfaces. </a:t>
            </a:r>
          </a:p>
          <a:p>
            <a:pPr marL="457200" indent="-457200" algn="just" eaLnBrk="1" hangingPunct="1">
              <a:lnSpc>
                <a:spcPct val="80000"/>
              </a:lnSpc>
              <a:defRPr/>
            </a:pPr>
            <a:r>
              <a:rPr lang="en-US" altLang="zh-TW" sz="2800" dirty="0" smtClean="0"/>
              <a:t>handling only a specific medium, for instance, Ethernet or SONET. </a:t>
            </a:r>
          </a:p>
          <a:p>
            <a:pPr marL="457200" indent="-457200" algn="just" eaLnBrk="1" hangingPunct="1">
              <a:lnSpc>
                <a:spcPct val="80000"/>
              </a:lnSpc>
              <a:defRPr/>
            </a:pPr>
            <a:r>
              <a:rPr lang="en-US" altLang="zh-TW" sz="2800" dirty="0" smtClean="0">
                <a:solidFill>
                  <a:srgbClr val="FFFF00"/>
                </a:solidFill>
              </a:rPr>
              <a:t>contain L2 processing logic that understands L2 packet format specific for that medium. </a:t>
            </a:r>
          </a:p>
          <a:p>
            <a:pPr marL="457200" indent="-457200" algn="just" eaLnBrk="1" hangingPunct="1">
              <a:lnSpc>
                <a:spcPct val="80000"/>
              </a:lnSpc>
              <a:defRPr/>
            </a:pPr>
            <a:r>
              <a:rPr lang="en-US" altLang="zh-TW" sz="2800" dirty="0" smtClean="0"/>
              <a:t>perform </a:t>
            </a:r>
            <a:r>
              <a:rPr lang="en-US" altLang="zh-TW" sz="2800" dirty="0" smtClean="0">
                <a:solidFill>
                  <a:srgbClr val="FF9966"/>
                </a:solidFill>
              </a:rPr>
              <a:t>accounting (e.g., packet counter)</a:t>
            </a:r>
            <a:r>
              <a:rPr lang="en-US" altLang="zh-TW" sz="2800" dirty="0" smtClean="0"/>
              <a:t> about the incoming and outgoing packets. </a:t>
            </a:r>
          </a:p>
          <a:p>
            <a:pPr marL="457200" indent="-457200" algn="just" eaLnBrk="1" hangingPunct="1">
              <a:lnSpc>
                <a:spcPct val="80000"/>
              </a:lnSpc>
              <a:defRPr/>
            </a:pPr>
            <a:r>
              <a:rPr lang="en-US" altLang="zh-TW" sz="2400" dirty="0" smtClean="0">
                <a:solidFill>
                  <a:srgbClr val="FFFF00"/>
                </a:solidFill>
              </a:rPr>
              <a:t>different names given by different vendors; </a:t>
            </a:r>
          </a:p>
          <a:p>
            <a:pPr marL="838200" lvl="1" indent="-381000" algn="just" eaLnBrk="1" hangingPunct="1">
              <a:lnSpc>
                <a:spcPct val="80000"/>
              </a:lnSpc>
              <a:defRPr/>
            </a:pPr>
            <a:r>
              <a:rPr lang="en-US" altLang="zh-TW" sz="2400" dirty="0" smtClean="0"/>
              <a:t>Juniper networks call </a:t>
            </a:r>
            <a:r>
              <a:rPr lang="en-US" altLang="zh-TW" sz="2400" dirty="0" smtClean="0">
                <a:solidFill>
                  <a:schemeClr val="folHlink"/>
                </a:solidFill>
              </a:rPr>
              <a:t>Physical Interface Cards</a:t>
            </a:r>
            <a:r>
              <a:rPr lang="en-US" altLang="zh-TW" sz="2400" dirty="0" smtClean="0"/>
              <a:t> (</a:t>
            </a:r>
            <a:r>
              <a:rPr lang="en-US" altLang="zh-TW" sz="2400" dirty="0" smtClean="0">
                <a:solidFill>
                  <a:schemeClr val="folHlink"/>
                </a:solidFill>
              </a:rPr>
              <a:t>PIC</a:t>
            </a:r>
            <a:r>
              <a:rPr lang="en-US" altLang="zh-TW" sz="2400" dirty="0" smtClean="0"/>
              <a:t>s), </a:t>
            </a:r>
          </a:p>
          <a:p>
            <a:pPr marL="838200" lvl="1" indent="-381000" algn="just" eaLnBrk="1" hangingPunct="1">
              <a:lnSpc>
                <a:spcPct val="80000"/>
              </a:lnSpc>
              <a:defRPr/>
            </a:pPr>
            <a:r>
              <a:rPr lang="en-US" altLang="zh-TW" sz="2400" dirty="0" smtClean="0"/>
              <a:t>Cisco calls </a:t>
            </a:r>
            <a:r>
              <a:rPr lang="en-US" altLang="zh-TW" sz="2400" dirty="0" smtClean="0">
                <a:solidFill>
                  <a:schemeClr val="folHlink"/>
                </a:solidFill>
              </a:rPr>
              <a:t>Physical Layer Interface modules</a:t>
            </a:r>
            <a:r>
              <a:rPr lang="en-US" altLang="zh-TW" sz="2400" dirty="0" smtClean="0"/>
              <a:t> (</a:t>
            </a:r>
            <a:r>
              <a:rPr lang="en-US" altLang="zh-TW" sz="2400" dirty="0" smtClean="0">
                <a:solidFill>
                  <a:schemeClr val="folHlink"/>
                </a:solidFill>
              </a:rPr>
              <a:t>PLIM</a:t>
            </a:r>
            <a:r>
              <a:rPr lang="en-US" altLang="zh-TW" sz="2400" dirty="0" smtClean="0"/>
              <a:t>s) in CRS-1 routers.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5D4600B-23C5-45EF-9BBD-3F89FF6609B1}" type="slidenum">
              <a:rPr kumimoji="0" lang="zh-TW" altLang="en-US" smtClean="0">
                <a:solidFill>
                  <a:schemeClr val="folHlink"/>
                </a:solidFill>
                <a:latin typeface="Arial" panose="020B0604020202020204" pitchFamily="34" charset="0"/>
              </a:rPr>
              <a:pPr>
                <a:defRPr/>
              </a:pPr>
              <a:t>48</a:t>
            </a:fld>
            <a:endParaRPr kumimoji="0" lang="en-US" altLang="zh-TW" smtClean="0">
              <a:solidFill>
                <a:schemeClr val="folHlink"/>
              </a:solidFill>
              <a:latin typeface="Arial" panose="020B0604020202020204" pitchFamily="34" charset="0"/>
            </a:endParaRPr>
          </a:p>
        </p:txBody>
      </p:sp>
      <p:sp>
        <p:nvSpPr>
          <p:cNvPr id="53251" name="Rectangle 2"/>
          <p:cNvSpPr>
            <a:spLocks noGrp="1" noChangeArrowheads="1"/>
          </p:cNvSpPr>
          <p:nvPr>
            <p:ph type="title"/>
          </p:nvPr>
        </p:nvSpPr>
        <p:spPr/>
        <p:txBody>
          <a:bodyPr/>
          <a:lstStyle/>
          <a:p>
            <a:pPr eaLnBrk="1" hangingPunct="1"/>
            <a:r>
              <a:rPr lang="en-US" altLang="zh-TW" smtClean="0">
                <a:effectLst/>
              </a:rPr>
              <a:t>A</a:t>
            </a:r>
            <a:r>
              <a:rPr lang="en-US" altLang="en-US" smtClean="0">
                <a:effectLst/>
              </a:rPr>
              <a:t>rchitectural perspective</a:t>
            </a:r>
            <a:endParaRPr lang="zh-TW" altLang="en-US" smtClean="0">
              <a:effectLst/>
            </a:endParaRPr>
          </a:p>
        </p:txBody>
      </p:sp>
      <p:sp>
        <p:nvSpPr>
          <p:cNvPr id="82947"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b="1" dirty="0" smtClean="0">
                <a:solidFill>
                  <a:schemeClr val="folHlink"/>
                </a:solidFill>
              </a:rPr>
              <a:t>Line Cards</a:t>
            </a:r>
            <a:r>
              <a:rPr lang="en-US" altLang="zh-TW" sz="2800" b="1" dirty="0" smtClean="0"/>
              <a:t>: </a:t>
            </a:r>
            <a:r>
              <a:rPr lang="en-US" altLang="zh-TW" sz="2800" dirty="0" smtClean="0"/>
              <a:t>implement a majority of the functional components, forwarding engine, queue manager, and traffic manager. </a:t>
            </a:r>
          </a:p>
          <a:p>
            <a:pPr marL="457200" indent="-457200" algn="just" eaLnBrk="1" hangingPunct="1">
              <a:lnSpc>
                <a:spcPct val="80000"/>
              </a:lnSpc>
              <a:defRPr/>
            </a:pPr>
            <a:r>
              <a:rPr lang="en-US" altLang="zh-TW" sz="2800" dirty="0" smtClean="0">
                <a:solidFill>
                  <a:srgbClr val="FFFF00"/>
                </a:solidFill>
              </a:rPr>
              <a:t>Parse the IP payload and uses the contents of the header to make decisions about forwarding, </a:t>
            </a:r>
            <a:r>
              <a:rPr lang="en-US" altLang="zh-TW" sz="2800" dirty="0" err="1" smtClean="0">
                <a:solidFill>
                  <a:srgbClr val="FFFF00"/>
                </a:solidFill>
              </a:rPr>
              <a:t>queueing</a:t>
            </a:r>
            <a:r>
              <a:rPr lang="en-US" altLang="zh-TW" sz="2800" dirty="0" smtClean="0">
                <a:solidFill>
                  <a:srgbClr val="FFFF00"/>
                </a:solidFill>
              </a:rPr>
              <a:t>, and discarding during periods of link congestion. </a:t>
            </a:r>
          </a:p>
          <a:p>
            <a:pPr marL="457200" indent="-457200" algn="just" eaLnBrk="1" hangingPunct="1">
              <a:lnSpc>
                <a:spcPct val="80000"/>
              </a:lnSpc>
              <a:defRPr/>
            </a:pPr>
            <a:r>
              <a:rPr lang="en-US" altLang="zh-TW" sz="2800" dirty="0" smtClean="0"/>
              <a:t>Contain memory buffers for storing the packet during processing and </a:t>
            </a:r>
            <a:r>
              <a:rPr lang="en-US" altLang="zh-TW" sz="2800" dirty="0" err="1" smtClean="0"/>
              <a:t>queueing</a:t>
            </a:r>
            <a:r>
              <a:rPr lang="en-US" altLang="zh-TW" sz="2800" dirty="0" smtClean="0"/>
              <a:t>. </a:t>
            </a:r>
          </a:p>
          <a:p>
            <a:pPr marL="457200" indent="-457200" algn="just" eaLnBrk="1" hangingPunct="1">
              <a:lnSpc>
                <a:spcPct val="80000"/>
              </a:lnSpc>
              <a:defRPr/>
            </a:pPr>
            <a:r>
              <a:rPr lang="en-US" altLang="zh-TW" sz="2800" dirty="0" smtClean="0">
                <a:solidFill>
                  <a:srgbClr val="FFFF00"/>
                </a:solidFill>
              </a:rPr>
              <a:t>House port cards and connects to the backplane and ultimately to another line card. </a:t>
            </a:r>
          </a:p>
          <a:p>
            <a:pPr marL="457200" indent="-457200" algn="just" eaLnBrk="1" hangingPunct="1">
              <a:lnSpc>
                <a:spcPct val="80000"/>
              </a:lnSpc>
              <a:defRPr/>
            </a:pPr>
            <a:r>
              <a:rPr lang="en-US" altLang="zh-TW" sz="2800" dirty="0" smtClean="0"/>
              <a:t>Sometimes, include the ports specific to certain media rather than using port cards.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1D4900F-B89B-403D-87A8-79AFD887F3B5}" type="slidenum">
              <a:rPr kumimoji="0" lang="zh-TW" altLang="en-US" smtClean="0">
                <a:solidFill>
                  <a:schemeClr val="folHlink"/>
                </a:solidFill>
                <a:latin typeface="Arial" panose="020B0604020202020204" pitchFamily="34" charset="0"/>
              </a:rPr>
              <a:pPr>
                <a:defRPr/>
              </a:pPr>
              <a:t>49</a:t>
            </a:fld>
            <a:endParaRPr kumimoji="0" lang="en-US" altLang="zh-TW" smtClean="0">
              <a:solidFill>
                <a:schemeClr val="folHlink"/>
              </a:solidFill>
              <a:latin typeface="Arial" panose="020B0604020202020204" pitchFamily="34" charset="0"/>
            </a:endParaRPr>
          </a:p>
        </p:txBody>
      </p:sp>
      <p:sp>
        <p:nvSpPr>
          <p:cNvPr id="54275" name="Rectangle 2"/>
          <p:cNvSpPr>
            <a:spLocks noGrp="1" noChangeArrowheads="1"/>
          </p:cNvSpPr>
          <p:nvPr>
            <p:ph type="title"/>
          </p:nvPr>
        </p:nvSpPr>
        <p:spPr/>
        <p:txBody>
          <a:bodyPr/>
          <a:lstStyle/>
          <a:p>
            <a:pPr eaLnBrk="1" hangingPunct="1"/>
            <a:r>
              <a:rPr lang="en-US" altLang="zh-TW" smtClean="0">
                <a:effectLst/>
              </a:rPr>
              <a:t>A</a:t>
            </a:r>
            <a:r>
              <a:rPr lang="en-US" altLang="en-US" smtClean="0">
                <a:effectLst/>
              </a:rPr>
              <a:t>rchitectural perspective</a:t>
            </a:r>
            <a:endParaRPr lang="zh-TW" altLang="en-US" smtClean="0">
              <a:effectLst/>
            </a:endParaRPr>
          </a:p>
        </p:txBody>
      </p:sp>
      <p:sp>
        <p:nvSpPr>
          <p:cNvPr id="83971" name="Rectangle 3"/>
          <p:cNvSpPr>
            <a:spLocks noGrp="1" noChangeArrowheads="1"/>
          </p:cNvSpPr>
          <p:nvPr>
            <p:ph type="body" idx="1"/>
          </p:nvPr>
        </p:nvSpPr>
        <p:spPr/>
        <p:txBody>
          <a:bodyPr lIns="0" rIns="0"/>
          <a:lstStyle/>
          <a:p>
            <a:pPr marL="457200" indent="-457200" algn="just" eaLnBrk="1" hangingPunct="1">
              <a:lnSpc>
                <a:spcPct val="80000"/>
              </a:lnSpc>
              <a:defRPr/>
            </a:pPr>
            <a:r>
              <a:rPr lang="en-US" altLang="zh-TW" sz="2800" b="1" dirty="0" smtClean="0">
                <a:solidFill>
                  <a:schemeClr val="folHlink"/>
                </a:solidFill>
              </a:rPr>
              <a:t>Switch Fabric Cards</a:t>
            </a:r>
            <a:r>
              <a:rPr lang="en-US" altLang="zh-TW" sz="2800" b="1" dirty="0" smtClean="0"/>
              <a:t>: </a:t>
            </a:r>
            <a:r>
              <a:rPr lang="en-US" altLang="zh-TW" sz="2800" dirty="0" smtClean="0"/>
              <a:t>serve as the backplane for transferring packets from the ingress line card to the egress line card. </a:t>
            </a:r>
          </a:p>
          <a:p>
            <a:pPr marL="838200" lvl="1" indent="-381000" algn="just" eaLnBrk="1" hangingPunct="1">
              <a:lnSpc>
                <a:spcPct val="80000"/>
              </a:lnSpc>
              <a:defRPr/>
            </a:pPr>
            <a:r>
              <a:rPr lang="en-US" altLang="zh-TW" sz="2800" u="sng" dirty="0" smtClean="0"/>
              <a:t>In high-end routers</a:t>
            </a:r>
            <a:r>
              <a:rPr lang="en-US" altLang="zh-TW" sz="2800" dirty="0" smtClean="0"/>
              <a:t>, multiple switch fabric cards are used for increased throughput and redundancy.</a:t>
            </a:r>
          </a:p>
          <a:p>
            <a:pPr marL="457200" indent="-457200" algn="just" eaLnBrk="1" hangingPunct="1">
              <a:lnSpc>
                <a:spcPct val="80000"/>
              </a:lnSpc>
              <a:defRPr/>
            </a:pPr>
            <a:r>
              <a:rPr lang="en-US" altLang="zh-TW" sz="2800" b="1" dirty="0" smtClean="0">
                <a:solidFill>
                  <a:schemeClr val="folHlink"/>
                </a:solidFill>
              </a:rPr>
              <a:t>Route Processor Cards</a:t>
            </a:r>
            <a:r>
              <a:rPr lang="en-US" altLang="zh-TW" sz="2800" b="1" dirty="0" smtClean="0"/>
              <a:t>: </a:t>
            </a:r>
            <a:r>
              <a:rPr lang="en-US" altLang="zh-TW" sz="2800" dirty="0" smtClean="0"/>
              <a:t>implement the functionality of the route control processor. </a:t>
            </a:r>
          </a:p>
          <a:p>
            <a:pPr marL="838200" lvl="1" indent="-381000" algn="just" eaLnBrk="1" hangingPunct="1">
              <a:lnSpc>
                <a:spcPct val="80000"/>
              </a:lnSpc>
              <a:defRPr/>
            </a:pPr>
            <a:r>
              <a:rPr lang="en-US" altLang="zh-TW" sz="2800" dirty="0" smtClean="0">
                <a:solidFill>
                  <a:srgbClr val="FFFF00"/>
                </a:solidFill>
              </a:rPr>
              <a:t>The routing protocols and the management software run on these cards. </a:t>
            </a:r>
          </a:p>
          <a:p>
            <a:pPr marL="838200" lvl="1" indent="-381000" algn="just" eaLnBrk="1" hangingPunct="1">
              <a:lnSpc>
                <a:spcPct val="80000"/>
              </a:lnSpc>
              <a:defRPr/>
            </a:pPr>
            <a:r>
              <a:rPr lang="en-US" altLang="zh-TW" sz="2800" u="sng" dirty="0" smtClean="0"/>
              <a:t>In high-end routers</a:t>
            </a:r>
            <a:r>
              <a:rPr lang="en-US" altLang="zh-TW" sz="2800" dirty="0" smtClean="0"/>
              <a:t>, these cards use general-purpose processors with a large amount of memory running a commodity operating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C4A0C6D-8172-41FD-A947-3EE9B1E30466}" type="slidenum">
              <a:rPr kumimoji="0" lang="zh-TW" altLang="en-US" smtClean="0">
                <a:solidFill>
                  <a:schemeClr val="folHlink"/>
                </a:solidFill>
                <a:latin typeface="Arial" panose="020B0604020202020204" pitchFamily="34" charset="0"/>
              </a:rPr>
              <a:pPr>
                <a:defRPr/>
              </a:pPr>
              <a:t>5</a:t>
            </a:fld>
            <a:endParaRPr kumimoji="0" lang="en-US" altLang="zh-TW" smtClean="0">
              <a:solidFill>
                <a:schemeClr val="folHlink"/>
              </a:solidFill>
              <a:latin typeface="Arial" panose="020B0604020202020204" pitchFamily="34" charset="0"/>
            </a:endParaRPr>
          </a:p>
        </p:txBody>
      </p:sp>
      <p:sp>
        <p:nvSpPr>
          <p:cNvPr id="43010" name="Rectangle 2"/>
          <p:cNvSpPr>
            <a:spLocks noGrp="1" noChangeArrowheads="1"/>
          </p:cNvSpPr>
          <p:nvPr>
            <p:ph type="title"/>
          </p:nvPr>
        </p:nvSpPr>
        <p:spPr/>
        <p:txBody>
          <a:bodyPr/>
          <a:lstStyle/>
          <a:p>
            <a:pPr eaLnBrk="1" hangingPunct="1">
              <a:defRPr/>
            </a:pPr>
            <a:r>
              <a:rPr lang="en-US" altLang="zh-TW" smtClean="0"/>
              <a:t>Functions of a Router</a:t>
            </a:r>
          </a:p>
        </p:txBody>
      </p:sp>
      <p:sp>
        <p:nvSpPr>
          <p:cNvPr id="43011" name="Rectangle 3"/>
          <p:cNvSpPr>
            <a:spLocks noGrp="1" noChangeArrowheads="1"/>
          </p:cNvSpPr>
          <p:nvPr>
            <p:ph type="body" idx="1"/>
          </p:nvPr>
        </p:nvSpPr>
        <p:spPr/>
        <p:txBody>
          <a:bodyPr/>
          <a:lstStyle/>
          <a:p>
            <a:pPr eaLnBrk="1" hangingPunct="1">
              <a:lnSpc>
                <a:spcPct val="90000"/>
              </a:lnSpc>
              <a:defRPr/>
            </a:pPr>
            <a:r>
              <a:rPr lang="en-US" altLang="zh-TW" sz="3400" dirty="0" smtClean="0">
                <a:solidFill>
                  <a:schemeClr val="folHlink"/>
                </a:solidFill>
              </a:rPr>
              <a:t>Routing</a:t>
            </a:r>
            <a:r>
              <a:rPr lang="en-US" altLang="zh-TW" sz="3400" dirty="0" smtClean="0"/>
              <a:t> or Routing process</a:t>
            </a:r>
          </a:p>
          <a:p>
            <a:pPr algn="just" eaLnBrk="1" hangingPunct="1">
              <a:lnSpc>
                <a:spcPct val="90000"/>
              </a:lnSpc>
              <a:defRPr/>
            </a:pPr>
            <a:r>
              <a:rPr lang="en-US" altLang="zh-TW" sz="3400" dirty="0" smtClean="0"/>
              <a:t>Routing protocols are run to exchange information between neighboring routers</a:t>
            </a:r>
          </a:p>
          <a:p>
            <a:pPr lvl="1" algn="just" eaLnBrk="1" hangingPunct="1">
              <a:lnSpc>
                <a:spcPct val="90000"/>
              </a:lnSpc>
              <a:defRPr/>
            </a:pPr>
            <a:r>
              <a:rPr lang="en-US" altLang="zh-TW" dirty="0" smtClean="0">
                <a:solidFill>
                  <a:srgbClr val="FFFF00"/>
                </a:solidFill>
              </a:rPr>
              <a:t>construct a view of the network topology </a:t>
            </a:r>
            <a:r>
              <a:rPr lang="en-US" altLang="zh-TW" sz="3000" dirty="0" smtClean="0">
                <a:solidFill>
                  <a:srgbClr val="FFFF00"/>
                </a:solidFill>
              </a:rPr>
              <a:t>which reflects network destinations that can be reached as identified through IP prefix-based network address blocks.</a:t>
            </a:r>
            <a:r>
              <a:rPr lang="en-US" altLang="zh-TW" dirty="0" smtClean="0">
                <a:solidFill>
                  <a:srgbClr val="FFFF00"/>
                </a:solidFill>
              </a:rPr>
              <a:t> </a:t>
            </a:r>
          </a:p>
          <a:p>
            <a:pPr lvl="1" algn="just" eaLnBrk="1" hangingPunct="1">
              <a:lnSpc>
                <a:spcPct val="90000"/>
              </a:lnSpc>
              <a:defRPr/>
            </a:pPr>
            <a:r>
              <a:rPr lang="en-US" altLang="zh-TW" dirty="0" smtClean="0"/>
              <a:t>compute the best paths </a:t>
            </a:r>
            <a:r>
              <a:rPr lang="en-US" altLang="zh-TW" sz="3000" dirty="0" smtClean="0"/>
              <a:t>stored in a data structure called </a:t>
            </a:r>
            <a:r>
              <a:rPr lang="en-US" altLang="zh-TW" sz="3000" i="1" dirty="0" smtClean="0"/>
              <a:t>a </a:t>
            </a:r>
            <a:r>
              <a:rPr lang="en-US" altLang="zh-TW" sz="3000" i="1" dirty="0" smtClean="0">
                <a:solidFill>
                  <a:srgbClr val="FF9966"/>
                </a:solidFill>
              </a:rPr>
              <a:t>forwarding table</a:t>
            </a:r>
            <a:r>
              <a:rPr lang="en-US" altLang="zh-TW" sz="3000" i="1" dirty="0"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
          <p:cNvSpPr txBox="1">
            <a:spLocks noChangeArrowheads="1"/>
          </p:cNvSpPr>
          <p:nvPr/>
        </p:nvSpPr>
        <p:spPr bwMode="auto">
          <a:xfrm>
            <a:off x="323850" y="1196975"/>
            <a:ext cx="8496300" cy="4932363"/>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lIns="0" rIns="0"/>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kumimoji="1"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8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marL="457200" indent="-457200" eaLnBrk="1" hangingPunct="1">
              <a:lnSpc>
                <a:spcPct val="80000"/>
              </a:lnSpc>
              <a:defRPr/>
            </a:pPr>
            <a:r>
              <a:rPr lang="en-US" altLang="zh-TW" sz="2400" kern="0" dirty="0" smtClean="0">
                <a:effectLst/>
              </a:rPr>
              <a:t>grouped into </a:t>
            </a:r>
            <a:r>
              <a:rPr lang="en-US" altLang="zh-TW" sz="2400" kern="0" dirty="0" smtClean="0">
                <a:solidFill>
                  <a:schemeClr val="folHlink"/>
                </a:solidFill>
                <a:effectLst/>
              </a:rPr>
              <a:t>ingress</a:t>
            </a:r>
            <a:r>
              <a:rPr lang="en-US" altLang="zh-TW" sz="2400" kern="0" dirty="0" smtClean="0">
                <a:effectLst/>
              </a:rPr>
              <a:t> packet processing and </a:t>
            </a:r>
            <a:r>
              <a:rPr lang="en-US" altLang="zh-TW" sz="2400" kern="0" dirty="0" smtClean="0">
                <a:solidFill>
                  <a:schemeClr val="folHlink"/>
                </a:solidFill>
                <a:effectLst/>
              </a:rPr>
              <a:t>egress</a:t>
            </a:r>
            <a:r>
              <a:rPr lang="en-US" altLang="zh-TW" sz="2400" kern="0" dirty="0" smtClean="0">
                <a:effectLst/>
              </a:rPr>
              <a:t> packet processing.</a:t>
            </a:r>
          </a:p>
        </p:txBody>
      </p:sp>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BBB9A14-C05C-4A6B-A3D8-93AF3AE20206}" type="slidenum">
              <a:rPr kumimoji="0" lang="zh-TW" altLang="en-US" smtClean="0">
                <a:solidFill>
                  <a:schemeClr val="folHlink"/>
                </a:solidFill>
                <a:latin typeface="Arial" panose="020B0604020202020204" pitchFamily="34" charset="0"/>
              </a:rPr>
              <a:pPr>
                <a:defRPr/>
              </a:pPr>
              <a:t>50</a:t>
            </a:fld>
            <a:endParaRPr kumimoji="0" lang="en-US" altLang="zh-TW" smtClean="0">
              <a:solidFill>
                <a:schemeClr val="folHlink"/>
              </a:solidFill>
              <a:latin typeface="Arial" panose="020B0604020202020204" pitchFamily="34" charset="0"/>
            </a:endParaRPr>
          </a:p>
        </p:txBody>
      </p:sp>
      <p:sp>
        <p:nvSpPr>
          <p:cNvPr id="55300" name="Rectangle 2"/>
          <p:cNvSpPr>
            <a:spLocks noGrp="1" noChangeArrowheads="1"/>
          </p:cNvSpPr>
          <p:nvPr>
            <p:ph type="title"/>
          </p:nvPr>
        </p:nvSpPr>
        <p:spPr/>
        <p:txBody>
          <a:bodyPr/>
          <a:lstStyle/>
          <a:p>
            <a:pPr eaLnBrk="1" hangingPunct="1"/>
            <a:r>
              <a:rPr lang="en-US" altLang="en-US" b="1" smtClean="0">
                <a:effectLst/>
              </a:rPr>
              <a:t>Packet Flow</a:t>
            </a:r>
            <a:endParaRPr lang="zh-TW" altLang="en-US" b="1" smtClean="0">
              <a:effectLst/>
            </a:endParaRPr>
          </a:p>
        </p:txBody>
      </p:sp>
      <p:sp>
        <p:nvSpPr>
          <p:cNvPr id="2" name="矩形 1"/>
          <p:cNvSpPr/>
          <p:nvPr/>
        </p:nvSpPr>
        <p:spPr bwMode="auto">
          <a:xfrm>
            <a:off x="251520" y="2169380"/>
            <a:ext cx="8712200" cy="3671888"/>
          </a:xfrm>
          <a:prstGeom prst="rect">
            <a:avLst/>
          </a:prstGeom>
          <a:solidFill>
            <a:schemeClr val="bg1">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55303" name="群組 5"/>
          <p:cNvGrpSpPr>
            <a:grpSpLocks noChangeAspect="1"/>
          </p:cNvGrpSpPr>
          <p:nvPr/>
        </p:nvGrpSpPr>
        <p:grpSpPr bwMode="auto">
          <a:xfrm>
            <a:off x="395207" y="2270605"/>
            <a:ext cx="8495865" cy="3217706"/>
            <a:chOff x="533400" y="614543"/>
            <a:chExt cx="10014654" cy="3793272"/>
          </a:xfrm>
        </p:grpSpPr>
        <p:grpSp>
          <p:nvGrpSpPr>
            <p:cNvPr id="7" name="群組 6"/>
            <p:cNvGrpSpPr/>
            <p:nvPr/>
          </p:nvGrpSpPr>
          <p:grpSpPr>
            <a:xfrm>
              <a:off x="3724098" y="1817643"/>
              <a:ext cx="1263152" cy="423863"/>
              <a:chOff x="4343400" y="531135"/>
              <a:chExt cx="971549" cy="423863"/>
            </a:xfrm>
            <a:noFill/>
          </p:grpSpPr>
          <p:sp>
            <p:nvSpPr>
              <p:cNvPr id="60" name="橢圓 59"/>
              <p:cNvSpPr/>
              <p:nvPr/>
            </p:nvSpPr>
            <p:spPr>
              <a:xfrm>
                <a:off x="4343400" y="531135"/>
                <a:ext cx="971549" cy="423863"/>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sp>
            <p:nvSpPr>
              <p:cNvPr id="61" name="文字方塊 60"/>
              <p:cNvSpPr txBox="1"/>
              <p:nvPr/>
            </p:nvSpPr>
            <p:spPr>
              <a:xfrm>
                <a:off x="4512358" y="552802"/>
                <a:ext cx="633630" cy="399057"/>
              </a:xfrm>
              <a:prstGeom prst="rect">
                <a:avLst/>
              </a:prstGeom>
              <a:grpFill/>
            </p:spPr>
            <p:txBody>
              <a:bodyPr wrap="none" lIns="0" tIns="0" rIns="0" bIns="0">
                <a:spAutoFit/>
              </a:bodyPr>
              <a:lstStyle/>
              <a:p>
                <a:pPr algn="ctr">
                  <a:defRPr/>
                </a:pPr>
                <a:r>
                  <a:rPr lang="en-US" altLang="zh-TW" sz="1100" dirty="0">
                    <a:solidFill>
                      <a:srgbClr val="000000"/>
                    </a:solidFill>
                  </a:rPr>
                  <a:t>Forwarding</a:t>
                </a:r>
              </a:p>
              <a:p>
                <a:pPr algn="ctr">
                  <a:defRPr/>
                </a:pPr>
                <a:r>
                  <a:rPr lang="en-US" altLang="zh-TW" sz="1100" dirty="0">
                    <a:solidFill>
                      <a:srgbClr val="000000"/>
                    </a:solidFill>
                  </a:rPr>
                  <a:t>Table</a:t>
                </a:r>
                <a:endParaRPr lang="zh-TW" altLang="en-US" sz="1100" dirty="0">
                  <a:solidFill>
                    <a:srgbClr val="000000"/>
                  </a:solidFill>
                </a:endParaRPr>
              </a:p>
            </p:txBody>
          </p:sp>
        </p:grpSp>
        <p:sp>
          <p:nvSpPr>
            <p:cNvPr id="8" name="矩形 7"/>
            <p:cNvSpPr/>
            <p:nvPr/>
          </p:nvSpPr>
          <p:spPr>
            <a:xfrm>
              <a:off x="2510401" y="1814594"/>
              <a:ext cx="840211" cy="4304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Buffer</a:t>
              </a:r>
            </a:p>
            <a:p>
              <a:pPr algn="ctr">
                <a:defRPr/>
              </a:pPr>
              <a:r>
                <a:rPr lang="en-US" altLang="zh-TW" sz="1100" dirty="0">
                  <a:solidFill>
                    <a:srgbClr val="000000"/>
                  </a:solidFill>
                </a:rPr>
                <a:t>Memory</a:t>
              </a:r>
              <a:endParaRPr lang="zh-TW" altLang="en-US" sz="1100" dirty="0">
                <a:solidFill>
                  <a:srgbClr val="000000"/>
                </a:solidFill>
              </a:endParaRPr>
            </a:p>
          </p:txBody>
        </p:sp>
        <p:sp>
          <p:nvSpPr>
            <p:cNvPr id="9" name="矩形 8"/>
            <p:cNvSpPr/>
            <p:nvPr/>
          </p:nvSpPr>
          <p:spPr>
            <a:xfrm>
              <a:off x="3148512" y="2647394"/>
              <a:ext cx="1100321" cy="53523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Forwarding</a:t>
              </a:r>
            </a:p>
            <a:p>
              <a:pPr algn="ctr">
                <a:defRPr/>
              </a:pPr>
              <a:r>
                <a:rPr lang="en-US" altLang="zh-TW" sz="1100" dirty="0">
                  <a:solidFill>
                    <a:srgbClr val="000000"/>
                  </a:solidFill>
                </a:rPr>
                <a:t>Engine</a:t>
              </a:r>
              <a:endParaRPr lang="zh-TW" altLang="en-US" sz="1100" dirty="0">
                <a:solidFill>
                  <a:srgbClr val="000000"/>
                </a:solidFill>
              </a:endParaRPr>
            </a:p>
          </p:txBody>
        </p:sp>
        <p:grpSp>
          <p:nvGrpSpPr>
            <p:cNvPr id="55307" name="群組 9"/>
            <p:cNvGrpSpPr>
              <a:grpSpLocks/>
            </p:cNvGrpSpPr>
            <p:nvPr/>
          </p:nvGrpSpPr>
          <p:grpSpPr bwMode="auto">
            <a:xfrm>
              <a:off x="1153944" y="2547177"/>
              <a:ext cx="1378511" cy="736198"/>
              <a:chOff x="1122945" y="3035402"/>
              <a:chExt cx="1378511" cy="736198"/>
            </a:xfrm>
          </p:grpSpPr>
          <p:sp>
            <p:nvSpPr>
              <p:cNvPr id="55" name="矩形 54"/>
              <p:cNvSpPr/>
              <p:nvPr/>
            </p:nvSpPr>
            <p:spPr>
              <a:xfrm>
                <a:off x="1130199" y="3042046"/>
                <a:ext cx="1371659" cy="729871"/>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dirty="0">
                  <a:solidFill>
                    <a:srgbClr val="000000"/>
                  </a:solidFill>
                </a:endParaRPr>
              </a:p>
            </p:txBody>
          </p:sp>
          <p:sp>
            <p:nvSpPr>
              <p:cNvPr id="56" name="矩形 55"/>
              <p:cNvSpPr/>
              <p:nvPr/>
            </p:nvSpPr>
            <p:spPr>
              <a:xfrm>
                <a:off x="1233121" y="3086961"/>
                <a:ext cx="1165815" cy="640041"/>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sp>
            <p:nvSpPr>
              <p:cNvPr id="55354" name="文字方塊 56"/>
              <p:cNvSpPr txBox="1">
                <a:spLocks noChangeArrowheads="1"/>
              </p:cNvSpPr>
              <p:nvPr/>
            </p:nvSpPr>
            <p:spPr bwMode="auto">
              <a:xfrm>
                <a:off x="1293834" y="3080337"/>
                <a:ext cx="661315" cy="59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cxnSp>
            <p:nvCxnSpPr>
              <p:cNvPr id="58" name="直線接點 57"/>
              <p:cNvCxnSpPr/>
              <p:nvPr/>
            </p:nvCxnSpPr>
            <p:spPr>
              <a:xfrm>
                <a:off x="1974153" y="3086961"/>
                <a:ext cx="0" cy="64004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5356" name="文字方塊 58"/>
              <p:cNvSpPr txBox="1">
                <a:spLocks noChangeArrowheads="1"/>
              </p:cNvSpPr>
              <p:nvPr/>
            </p:nvSpPr>
            <p:spPr bwMode="auto">
              <a:xfrm>
                <a:off x="2102702" y="3188058"/>
                <a:ext cx="173831" cy="39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L2</a:t>
                </a:r>
              </a:p>
              <a:p>
                <a:pPr>
                  <a:spcBef>
                    <a:spcPct val="0"/>
                  </a:spcBef>
                  <a:buClrTx/>
                  <a:buSzTx/>
                  <a:buFontTx/>
                  <a:buNone/>
                </a:pPr>
                <a:r>
                  <a:rPr lang="en-US" altLang="zh-TW" sz="1100">
                    <a:solidFill>
                      <a:srgbClr val="000000"/>
                    </a:solidFill>
                  </a:rPr>
                  <a:t>L3</a:t>
                </a:r>
                <a:endParaRPr lang="zh-TW" altLang="en-US" sz="1100">
                  <a:solidFill>
                    <a:srgbClr val="000000"/>
                  </a:solidFill>
                </a:endParaRPr>
              </a:p>
            </p:txBody>
          </p:sp>
        </p:grpSp>
        <p:sp>
          <p:nvSpPr>
            <p:cNvPr id="11" name="矩形 10"/>
            <p:cNvSpPr/>
            <p:nvPr/>
          </p:nvSpPr>
          <p:spPr>
            <a:xfrm>
              <a:off x="5358511" y="1810851"/>
              <a:ext cx="842082" cy="4304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Buffer</a:t>
              </a:r>
            </a:p>
            <a:p>
              <a:pPr algn="ctr">
                <a:defRPr/>
              </a:pPr>
              <a:r>
                <a:rPr lang="en-US" altLang="zh-TW" sz="1100" dirty="0">
                  <a:solidFill>
                    <a:srgbClr val="000000"/>
                  </a:solidFill>
                </a:rPr>
                <a:t>Memory</a:t>
              </a:r>
              <a:endParaRPr lang="zh-TW" altLang="en-US" sz="1100" dirty="0">
                <a:solidFill>
                  <a:srgbClr val="000000"/>
                </a:solidFill>
              </a:endParaRPr>
            </a:p>
          </p:txBody>
        </p:sp>
        <p:sp>
          <p:nvSpPr>
            <p:cNvPr id="12" name="矩形 11"/>
            <p:cNvSpPr/>
            <p:nvPr/>
          </p:nvSpPr>
          <p:spPr>
            <a:xfrm>
              <a:off x="5238748" y="2647394"/>
              <a:ext cx="1081608" cy="53523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Queue</a:t>
              </a:r>
            </a:p>
            <a:p>
              <a:pPr algn="ctr">
                <a:defRPr/>
              </a:pPr>
              <a:r>
                <a:rPr lang="en-US" altLang="zh-TW" sz="1100" dirty="0">
                  <a:solidFill>
                    <a:srgbClr val="000000"/>
                  </a:solidFill>
                </a:rPr>
                <a:t>Manager</a:t>
              </a:r>
              <a:endParaRPr lang="zh-TW" altLang="en-US" sz="1100" dirty="0">
                <a:solidFill>
                  <a:srgbClr val="000000"/>
                </a:solidFill>
              </a:endParaRPr>
            </a:p>
          </p:txBody>
        </p:sp>
        <p:sp>
          <p:nvSpPr>
            <p:cNvPr id="13" name="矩形 12"/>
            <p:cNvSpPr/>
            <p:nvPr/>
          </p:nvSpPr>
          <p:spPr>
            <a:xfrm>
              <a:off x="7050161" y="2654880"/>
              <a:ext cx="847696" cy="52213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100" dirty="0">
                  <a:solidFill>
                    <a:srgbClr val="000000"/>
                  </a:solidFill>
                </a:rPr>
                <a:t>Traffic</a:t>
              </a:r>
            </a:p>
            <a:p>
              <a:pPr algn="ctr">
                <a:defRPr/>
              </a:pPr>
              <a:r>
                <a:rPr lang="en-US" altLang="zh-TW" sz="1100" dirty="0">
                  <a:solidFill>
                    <a:srgbClr val="000000"/>
                  </a:solidFill>
                </a:rPr>
                <a:t>Manager</a:t>
              </a:r>
              <a:endParaRPr lang="zh-TW" altLang="en-US" sz="1100" dirty="0">
                <a:solidFill>
                  <a:srgbClr val="000000"/>
                </a:solidFill>
              </a:endParaRPr>
            </a:p>
          </p:txBody>
        </p:sp>
        <p:grpSp>
          <p:nvGrpSpPr>
            <p:cNvPr id="55311" name="群組 13"/>
            <p:cNvGrpSpPr>
              <a:grpSpLocks/>
            </p:cNvGrpSpPr>
            <p:nvPr/>
          </p:nvGrpSpPr>
          <p:grpSpPr bwMode="auto">
            <a:xfrm>
              <a:off x="8462417" y="2547176"/>
              <a:ext cx="1378511" cy="736198"/>
              <a:chOff x="9169543" y="2712436"/>
              <a:chExt cx="1378511" cy="736198"/>
            </a:xfrm>
          </p:grpSpPr>
          <p:sp>
            <p:nvSpPr>
              <p:cNvPr id="50" name="矩形 49"/>
              <p:cNvSpPr/>
              <p:nvPr/>
            </p:nvSpPr>
            <p:spPr>
              <a:xfrm>
                <a:off x="9170114" y="2719081"/>
                <a:ext cx="1377272" cy="729871"/>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dirty="0">
                  <a:solidFill>
                    <a:srgbClr val="000000"/>
                  </a:solidFill>
                </a:endParaRPr>
              </a:p>
            </p:txBody>
          </p:sp>
          <p:sp>
            <p:nvSpPr>
              <p:cNvPr id="51" name="矩形 50"/>
              <p:cNvSpPr/>
              <p:nvPr/>
            </p:nvSpPr>
            <p:spPr>
              <a:xfrm>
                <a:off x="9263678" y="2760254"/>
                <a:ext cx="1171430" cy="640041"/>
              </a:xfrm>
              <a:prstGeom prst="rect">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cxnSp>
            <p:nvCxnSpPr>
              <p:cNvPr id="52" name="直線接點 51"/>
              <p:cNvCxnSpPr/>
              <p:nvPr/>
            </p:nvCxnSpPr>
            <p:spPr>
              <a:xfrm>
                <a:off x="9639809" y="2760254"/>
                <a:ext cx="0" cy="64004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5350" name="文字方塊 52"/>
              <p:cNvSpPr txBox="1">
                <a:spLocks noChangeArrowheads="1"/>
              </p:cNvSpPr>
              <p:nvPr/>
            </p:nvSpPr>
            <p:spPr bwMode="auto">
              <a:xfrm>
                <a:off x="9754461" y="2766893"/>
                <a:ext cx="661315" cy="59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Output</a:t>
                </a:r>
              </a:p>
              <a:p>
                <a:pPr>
                  <a:spcBef>
                    <a:spcPct val="0"/>
                  </a:spcBef>
                  <a:buClrTx/>
                  <a:buSzTx/>
                  <a:buFontTx/>
                  <a:buNone/>
                </a:pPr>
                <a:r>
                  <a:rPr lang="en-US" altLang="zh-TW" sz="1100">
                    <a:solidFill>
                      <a:srgbClr val="000000"/>
                    </a:solidFill>
                  </a:rPr>
                  <a:t>Network</a:t>
                </a:r>
              </a:p>
              <a:p>
                <a:pPr>
                  <a:spcBef>
                    <a:spcPct val="0"/>
                  </a:spcBef>
                  <a:buClrTx/>
                  <a:buSzTx/>
                  <a:buFontTx/>
                  <a:buNone/>
                </a:pPr>
                <a:r>
                  <a:rPr lang="en-US" altLang="zh-TW" sz="1100">
                    <a:solidFill>
                      <a:srgbClr val="000000"/>
                    </a:solidFill>
                  </a:rPr>
                  <a:t>Interface</a:t>
                </a:r>
                <a:endParaRPr lang="zh-TW" altLang="en-US" sz="1100">
                  <a:solidFill>
                    <a:srgbClr val="000000"/>
                  </a:solidFill>
                </a:endParaRPr>
              </a:p>
            </p:txBody>
          </p:sp>
          <p:sp>
            <p:nvSpPr>
              <p:cNvPr id="55351" name="文字方塊 53"/>
              <p:cNvSpPr txBox="1">
                <a:spLocks noChangeArrowheads="1"/>
              </p:cNvSpPr>
              <p:nvPr/>
            </p:nvSpPr>
            <p:spPr bwMode="auto">
              <a:xfrm>
                <a:off x="9378576" y="2861638"/>
                <a:ext cx="173831" cy="39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100">
                    <a:solidFill>
                      <a:srgbClr val="000000"/>
                    </a:solidFill>
                  </a:rPr>
                  <a:t>L2</a:t>
                </a:r>
              </a:p>
              <a:p>
                <a:pPr>
                  <a:spcBef>
                    <a:spcPct val="0"/>
                  </a:spcBef>
                  <a:buClrTx/>
                  <a:buSzTx/>
                  <a:buFontTx/>
                  <a:buNone/>
                </a:pPr>
                <a:r>
                  <a:rPr lang="en-US" altLang="zh-TW" sz="1100">
                    <a:solidFill>
                      <a:srgbClr val="000000"/>
                    </a:solidFill>
                  </a:rPr>
                  <a:t>L3</a:t>
                </a:r>
                <a:endParaRPr lang="zh-TW" altLang="en-US" sz="1100">
                  <a:solidFill>
                    <a:srgbClr val="000000"/>
                  </a:solidFill>
                </a:endParaRPr>
              </a:p>
            </p:txBody>
          </p:sp>
        </p:grpSp>
        <p:sp>
          <p:nvSpPr>
            <p:cNvPr id="15" name="圓角矩形 14"/>
            <p:cNvSpPr/>
            <p:nvPr/>
          </p:nvSpPr>
          <p:spPr>
            <a:xfrm>
              <a:off x="3148512" y="3628041"/>
              <a:ext cx="3175587" cy="780401"/>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Backplane</a:t>
              </a:r>
              <a:endParaRPr lang="zh-TW" altLang="en-US" sz="1200" dirty="0">
                <a:solidFill>
                  <a:srgbClr val="000000"/>
                </a:solidFill>
              </a:endParaRPr>
            </a:p>
          </p:txBody>
        </p:sp>
        <p:grpSp>
          <p:nvGrpSpPr>
            <p:cNvPr id="55313" name="群組 15"/>
            <p:cNvGrpSpPr>
              <a:grpSpLocks/>
            </p:cNvGrpSpPr>
            <p:nvPr/>
          </p:nvGrpSpPr>
          <p:grpSpPr bwMode="auto">
            <a:xfrm>
              <a:off x="3909344" y="614543"/>
              <a:ext cx="2152573" cy="656155"/>
              <a:chOff x="4006971" y="834090"/>
              <a:chExt cx="2152573" cy="656155"/>
            </a:xfrm>
          </p:grpSpPr>
          <p:sp>
            <p:nvSpPr>
              <p:cNvPr id="45" name="矩形 44"/>
              <p:cNvSpPr/>
              <p:nvPr/>
            </p:nvSpPr>
            <p:spPr>
              <a:xfrm>
                <a:off x="4007756" y="834532"/>
                <a:ext cx="892607" cy="662499"/>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050" dirty="0">
                    <a:solidFill>
                      <a:srgbClr val="000000"/>
                    </a:solidFill>
                  </a:rPr>
                  <a:t>Route</a:t>
                </a:r>
              </a:p>
              <a:p>
                <a:pPr algn="ctr">
                  <a:defRPr/>
                </a:pPr>
                <a:r>
                  <a:rPr lang="en-US" altLang="zh-TW" sz="1050" dirty="0">
                    <a:solidFill>
                      <a:srgbClr val="000000"/>
                    </a:solidFill>
                  </a:rPr>
                  <a:t>Control</a:t>
                </a:r>
              </a:p>
              <a:p>
                <a:pPr algn="ctr">
                  <a:defRPr/>
                </a:pPr>
                <a:r>
                  <a:rPr lang="en-US" altLang="zh-TW" sz="1050" dirty="0">
                    <a:solidFill>
                      <a:srgbClr val="000000"/>
                    </a:solidFill>
                  </a:rPr>
                  <a:t>Processor</a:t>
                </a:r>
                <a:endParaRPr lang="zh-TW" altLang="en-US" sz="1050" dirty="0">
                  <a:solidFill>
                    <a:srgbClr val="000000"/>
                  </a:solidFill>
                </a:endParaRPr>
              </a:p>
            </p:txBody>
          </p:sp>
          <p:grpSp>
            <p:nvGrpSpPr>
              <p:cNvPr id="55343" name="群組 45"/>
              <p:cNvGrpSpPr>
                <a:grpSpLocks/>
              </p:cNvGrpSpPr>
              <p:nvPr/>
            </p:nvGrpSpPr>
            <p:grpSpPr bwMode="auto">
              <a:xfrm>
                <a:off x="5187995" y="935890"/>
                <a:ext cx="971549" cy="423863"/>
                <a:chOff x="4343400" y="531135"/>
                <a:chExt cx="971549" cy="423863"/>
              </a:xfrm>
            </p:grpSpPr>
            <p:sp>
              <p:nvSpPr>
                <p:cNvPr id="48" name="橢圓 47"/>
                <p:cNvSpPr/>
                <p:nvPr/>
              </p:nvSpPr>
              <p:spPr>
                <a:xfrm>
                  <a:off x="4343947" y="530837"/>
                  <a:ext cx="971202" cy="424823"/>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sp>
              <p:nvSpPr>
                <p:cNvPr id="55346" name="文字方塊 48"/>
                <p:cNvSpPr txBox="1">
                  <a:spLocks noChangeArrowheads="1"/>
                </p:cNvSpPr>
                <p:nvPr/>
              </p:nvSpPr>
              <p:spPr bwMode="auto">
                <a:xfrm>
                  <a:off x="4546697" y="552802"/>
                  <a:ext cx="564952" cy="39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100">
                      <a:solidFill>
                        <a:srgbClr val="000000"/>
                      </a:solidFill>
                    </a:rPr>
                    <a:t>Routing</a:t>
                  </a:r>
                </a:p>
                <a:p>
                  <a:pPr algn="ctr">
                    <a:spcBef>
                      <a:spcPct val="0"/>
                    </a:spcBef>
                    <a:buClrTx/>
                    <a:buSzTx/>
                    <a:buFontTx/>
                    <a:buNone/>
                  </a:pPr>
                  <a:r>
                    <a:rPr lang="en-US" altLang="zh-TW" sz="1100">
                      <a:solidFill>
                        <a:srgbClr val="000000"/>
                      </a:solidFill>
                    </a:rPr>
                    <a:t>Table</a:t>
                  </a:r>
                  <a:endParaRPr lang="zh-TW" altLang="en-US" sz="1100">
                    <a:solidFill>
                      <a:srgbClr val="000000"/>
                    </a:solidFill>
                  </a:endParaRPr>
                </a:p>
              </p:txBody>
            </p:sp>
          </p:grpSp>
          <p:sp>
            <p:nvSpPr>
              <p:cNvPr id="47" name="左-右雙向箭號 46"/>
              <p:cNvSpPr/>
              <p:nvPr/>
            </p:nvSpPr>
            <p:spPr>
              <a:xfrm>
                <a:off x="4900363" y="1162039"/>
                <a:ext cx="288179" cy="46786"/>
              </a:xfrm>
              <a:prstGeom prst="left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solidFill>
                    <a:srgbClr val="000000"/>
                  </a:solidFill>
                </a:endParaRPr>
              </a:p>
            </p:txBody>
          </p:sp>
        </p:grpSp>
        <p:cxnSp>
          <p:nvCxnSpPr>
            <p:cNvPr id="17" name="直線接點 16"/>
            <p:cNvCxnSpPr/>
            <p:nvPr/>
          </p:nvCxnSpPr>
          <p:spPr>
            <a:xfrm flipV="1">
              <a:off x="534315" y="1537617"/>
              <a:ext cx="10013295" cy="14972"/>
            </a:xfrm>
            <a:prstGeom prst="line">
              <a:avLst/>
            </a:prstGeom>
            <a:ln w="1905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45" idx="2"/>
              <a:endCxn id="60" idx="0"/>
            </p:cNvCxnSpPr>
            <p:nvPr/>
          </p:nvCxnSpPr>
          <p:spPr>
            <a:xfrm>
              <a:off x="4355498" y="1271869"/>
              <a:ext cx="0" cy="546467"/>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肘形接點 18"/>
            <p:cNvCxnSpPr/>
            <p:nvPr/>
          </p:nvCxnSpPr>
          <p:spPr>
            <a:xfrm rot="16200000" flipH="1">
              <a:off x="2950138" y="2265633"/>
              <a:ext cx="396750" cy="370516"/>
            </a:xfrm>
            <a:prstGeom prst="bentConnector3">
              <a:avLst>
                <a:gd name="adj1" fmla="val 50000"/>
              </a:avLst>
            </a:prstGeom>
            <a:ln w="15875">
              <a:solidFill>
                <a:srgbClr val="0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肘形接點 19"/>
            <p:cNvCxnSpPr>
              <a:stCxn id="60" idx="4"/>
            </p:cNvCxnSpPr>
            <p:nvPr/>
          </p:nvCxnSpPr>
          <p:spPr>
            <a:xfrm rot="5400000">
              <a:off x="3979348" y="2273118"/>
              <a:ext cx="407979" cy="344318"/>
            </a:xfrm>
            <a:prstGeom prst="bentConnector3">
              <a:avLst/>
            </a:prstGeom>
            <a:ln w="15875">
              <a:solidFill>
                <a:srgbClr val="0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endCxn id="55" idx="1"/>
            </p:cNvCxnSpPr>
            <p:nvPr/>
          </p:nvCxnSpPr>
          <p:spPr>
            <a:xfrm>
              <a:off x="534315" y="2915014"/>
              <a:ext cx="621270"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55" idx="3"/>
              <a:endCxn id="9" idx="1"/>
            </p:cNvCxnSpPr>
            <p:nvPr/>
          </p:nvCxnSpPr>
          <p:spPr>
            <a:xfrm>
              <a:off x="2532857" y="2915014"/>
              <a:ext cx="615655"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9" idx="2"/>
            </p:cNvCxnSpPr>
            <p:nvPr/>
          </p:nvCxnSpPr>
          <p:spPr>
            <a:xfrm flipH="1">
              <a:off x="3698673" y="3182633"/>
              <a:ext cx="0" cy="430437"/>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698673" y="3613070"/>
              <a:ext cx="0" cy="606354"/>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3689317" y="4230653"/>
              <a:ext cx="2101463" cy="3743"/>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flipV="1">
              <a:off x="5790780" y="3637399"/>
              <a:ext cx="0" cy="593253"/>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endCxn id="12" idx="2"/>
            </p:cNvCxnSpPr>
            <p:nvPr/>
          </p:nvCxnSpPr>
          <p:spPr>
            <a:xfrm flipV="1">
              <a:off x="5779552" y="3182633"/>
              <a:ext cx="0" cy="451023"/>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12" idx="0"/>
              <a:endCxn id="11" idx="2"/>
            </p:cNvCxnSpPr>
            <p:nvPr/>
          </p:nvCxnSpPr>
          <p:spPr>
            <a:xfrm flipV="1">
              <a:off x="5779552" y="2241287"/>
              <a:ext cx="0" cy="406107"/>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12" idx="3"/>
            </p:cNvCxnSpPr>
            <p:nvPr/>
          </p:nvCxnSpPr>
          <p:spPr>
            <a:xfrm>
              <a:off x="6320357" y="2915014"/>
              <a:ext cx="729805"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13" idx="3"/>
              <a:endCxn id="50" idx="1"/>
            </p:cNvCxnSpPr>
            <p:nvPr/>
          </p:nvCxnSpPr>
          <p:spPr>
            <a:xfrm flipV="1">
              <a:off x="7897857" y="2915014"/>
              <a:ext cx="56513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50" idx="3"/>
            </p:cNvCxnSpPr>
            <p:nvPr/>
          </p:nvCxnSpPr>
          <p:spPr>
            <a:xfrm flipV="1">
              <a:off x="9840260" y="2913142"/>
              <a:ext cx="707349" cy="1872"/>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5329" name="文字方塊 31"/>
            <p:cNvSpPr txBox="1">
              <a:spLocks noChangeArrowheads="1"/>
            </p:cNvSpPr>
            <p:nvPr/>
          </p:nvSpPr>
          <p:spPr bwMode="auto">
            <a:xfrm>
              <a:off x="692160" y="1237394"/>
              <a:ext cx="1240326"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Control Plane</a:t>
              </a:r>
              <a:endParaRPr lang="zh-TW" altLang="en-US" sz="1400">
                <a:solidFill>
                  <a:srgbClr val="000000"/>
                </a:solidFill>
              </a:endParaRPr>
            </a:p>
          </p:txBody>
        </p:sp>
        <p:sp>
          <p:nvSpPr>
            <p:cNvPr id="55330" name="文字方塊 32"/>
            <p:cNvSpPr txBox="1">
              <a:spLocks noChangeArrowheads="1"/>
            </p:cNvSpPr>
            <p:nvPr/>
          </p:nvSpPr>
          <p:spPr bwMode="auto">
            <a:xfrm>
              <a:off x="692160" y="1619669"/>
              <a:ext cx="1008978"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a:solidFill>
                    <a:srgbClr val="000000"/>
                  </a:solidFill>
                </a:rPr>
                <a:t>Data Plane</a:t>
              </a:r>
              <a:endParaRPr lang="zh-TW" altLang="en-US" sz="1400">
                <a:solidFill>
                  <a:srgbClr val="000000"/>
                </a:solidFill>
              </a:endParaRPr>
            </a:p>
          </p:txBody>
        </p:sp>
        <p:sp>
          <p:nvSpPr>
            <p:cNvPr id="55331" name="文字方塊 33"/>
            <p:cNvSpPr txBox="1">
              <a:spLocks noChangeArrowheads="1"/>
            </p:cNvSpPr>
            <p:nvPr/>
          </p:nvSpPr>
          <p:spPr bwMode="auto">
            <a:xfrm>
              <a:off x="695713" y="2625045"/>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①</a:t>
              </a:r>
            </a:p>
          </p:txBody>
        </p:sp>
        <p:sp>
          <p:nvSpPr>
            <p:cNvPr id="55332" name="文字方塊 34"/>
            <p:cNvSpPr txBox="1">
              <a:spLocks noChangeArrowheads="1"/>
            </p:cNvSpPr>
            <p:nvPr/>
          </p:nvSpPr>
          <p:spPr bwMode="auto">
            <a:xfrm>
              <a:off x="2686186" y="2633568"/>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②</a:t>
              </a:r>
            </a:p>
          </p:txBody>
        </p:sp>
        <p:sp>
          <p:nvSpPr>
            <p:cNvPr id="55333" name="文字方塊 35"/>
            <p:cNvSpPr txBox="1">
              <a:spLocks noChangeArrowheads="1"/>
            </p:cNvSpPr>
            <p:nvPr/>
          </p:nvSpPr>
          <p:spPr bwMode="auto">
            <a:xfrm>
              <a:off x="2685538" y="2270177"/>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③</a:t>
              </a:r>
            </a:p>
          </p:txBody>
        </p:sp>
        <p:sp>
          <p:nvSpPr>
            <p:cNvPr id="55334" name="文字方塊 36"/>
            <p:cNvSpPr txBox="1">
              <a:spLocks noChangeArrowheads="1"/>
            </p:cNvSpPr>
            <p:nvPr/>
          </p:nvSpPr>
          <p:spPr bwMode="auto">
            <a:xfrm>
              <a:off x="4391788" y="2270177"/>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④</a:t>
              </a:r>
            </a:p>
          </p:txBody>
        </p:sp>
        <p:sp>
          <p:nvSpPr>
            <p:cNvPr id="55335" name="文字方塊 37"/>
            <p:cNvSpPr txBox="1">
              <a:spLocks noChangeArrowheads="1"/>
            </p:cNvSpPr>
            <p:nvPr/>
          </p:nvSpPr>
          <p:spPr bwMode="auto">
            <a:xfrm>
              <a:off x="3738377" y="3247964"/>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⑤</a:t>
              </a:r>
            </a:p>
          </p:txBody>
        </p:sp>
        <p:sp>
          <p:nvSpPr>
            <p:cNvPr id="55336" name="文字方塊 38"/>
            <p:cNvSpPr txBox="1">
              <a:spLocks noChangeArrowheads="1"/>
            </p:cNvSpPr>
            <p:nvPr/>
          </p:nvSpPr>
          <p:spPr bwMode="auto">
            <a:xfrm>
              <a:off x="5358580" y="3894343"/>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⑥</a:t>
              </a:r>
            </a:p>
          </p:txBody>
        </p:sp>
        <p:sp>
          <p:nvSpPr>
            <p:cNvPr id="55337" name="文字方塊 39"/>
            <p:cNvSpPr txBox="1">
              <a:spLocks noChangeArrowheads="1"/>
            </p:cNvSpPr>
            <p:nvPr/>
          </p:nvSpPr>
          <p:spPr bwMode="auto">
            <a:xfrm>
              <a:off x="5474084" y="3242809"/>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⑦</a:t>
              </a:r>
            </a:p>
          </p:txBody>
        </p:sp>
        <p:sp>
          <p:nvSpPr>
            <p:cNvPr id="55338" name="文字方塊 40"/>
            <p:cNvSpPr txBox="1">
              <a:spLocks noChangeArrowheads="1"/>
            </p:cNvSpPr>
            <p:nvPr/>
          </p:nvSpPr>
          <p:spPr bwMode="auto">
            <a:xfrm>
              <a:off x="5831085" y="2287243"/>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⑧</a:t>
              </a:r>
            </a:p>
          </p:txBody>
        </p:sp>
        <p:sp>
          <p:nvSpPr>
            <p:cNvPr id="55339" name="文字方塊 41"/>
            <p:cNvSpPr txBox="1">
              <a:spLocks noChangeArrowheads="1"/>
            </p:cNvSpPr>
            <p:nvPr/>
          </p:nvSpPr>
          <p:spPr bwMode="auto">
            <a:xfrm>
              <a:off x="6509463" y="2588658"/>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⑨</a:t>
              </a:r>
            </a:p>
          </p:txBody>
        </p:sp>
        <p:sp>
          <p:nvSpPr>
            <p:cNvPr id="55340" name="文字方塊 42"/>
            <p:cNvSpPr txBox="1">
              <a:spLocks noChangeArrowheads="1"/>
            </p:cNvSpPr>
            <p:nvPr/>
          </p:nvSpPr>
          <p:spPr bwMode="auto">
            <a:xfrm>
              <a:off x="8020359" y="2588657"/>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rPr>
                <a:t>⑩</a:t>
              </a:r>
            </a:p>
          </p:txBody>
        </p:sp>
        <p:sp>
          <p:nvSpPr>
            <p:cNvPr id="55341" name="文字方塊 43"/>
            <p:cNvSpPr txBox="1">
              <a:spLocks noChangeArrowheads="1"/>
            </p:cNvSpPr>
            <p:nvPr/>
          </p:nvSpPr>
          <p:spPr bwMode="auto">
            <a:xfrm>
              <a:off x="10067296" y="2588655"/>
              <a:ext cx="211620" cy="25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zh-TW" altLang="en-US" sz="1400">
                  <a:solidFill>
                    <a:srgbClr val="000000"/>
                  </a:solidFill>
                  <a:latin typeface="MS Gothic" panose="020B0609070205080204" pitchFamily="49" charset="-128"/>
                  <a:ea typeface="MS Gothic" panose="020B0609070205080204" pitchFamily="49" charset="-128"/>
                </a:rPr>
                <a:t>⑪</a:t>
              </a:r>
              <a:endParaRPr lang="zh-TW" altLang="en-US" sz="1400">
                <a:solidFill>
                  <a:srgbClr val="000000"/>
                </a:solidFill>
              </a:endParaRPr>
            </a:p>
          </p:txBody>
        </p:sp>
      </p:grpSp>
      <p:sp>
        <p:nvSpPr>
          <p:cNvPr id="62" name="矩形 61"/>
          <p:cNvSpPr/>
          <p:nvPr/>
        </p:nvSpPr>
        <p:spPr bwMode="auto">
          <a:xfrm>
            <a:off x="1043672" y="3969116"/>
            <a:ext cx="576000" cy="504000"/>
          </a:xfrm>
          <a:prstGeom prst="rect">
            <a:avLst/>
          </a:prstGeom>
          <a:solidFill>
            <a:schemeClr val="tx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TW" sz="1100" dirty="0" smtClean="0">
                <a:solidFill>
                  <a:srgbClr val="000000"/>
                </a:solidFill>
              </a:rPr>
              <a:t>Input</a:t>
            </a:r>
          </a:p>
          <a:p>
            <a:pPr algn="ctr">
              <a:defRPr/>
            </a:pPr>
            <a:r>
              <a:rPr lang="en-US" altLang="zh-TW" sz="1100" dirty="0" smtClean="0">
                <a:solidFill>
                  <a:srgbClr val="000000"/>
                </a:solidFill>
              </a:rPr>
              <a:t>Network</a:t>
            </a:r>
          </a:p>
          <a:p>
            <a:pPr algn="ctr">
              <a:defRPr/>
            </a:pPr>
            <a:r>
              <a:rPr lang="en-US" altLang="zh-TW" sz="1100" dirty="0" smtClean="0">
                <a:solidFill>
                  <a:srgbClr val="000000"/>
                </a:solidFill>
              </a:rPr>
              <a:t>Interface</a:t>
            </a:r>
            <a:endParaRPr lang="en-US" altLang="zh-TW" sz="1100" dirty="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F4A7165-0622-41DC-A7BD-448F86960F50}" type="slidenum">
              <a:rPr kumimoji="0" lang="zh-TW" altLang="en-US" smtClean="0">
                <a:solidFill>
                  <a:schemeClr val="folHlink"/>
                </a:solidFill>
                <a:latin typeface="Arial" panose="020B0604020202020204" pitchFamily="34" charset="0"/>
              </a:rPr>
              <a:pPr>
                <a:defRPr/>
              </a:pPr>
              <a:t>51</a:t>
            </a:fld>
            <a:endParaRPr kumimoji="0" lang="en-US" altLang="zh-TW" smtClean="0">
              <a:solidFill>
                <a:schemeClr val="folHlink"/>
              </a:solidFill>
              <a:latin typeface="Arial" panose="020B0604020202020204" pitchFamily="34" charset="0"/>
            </a:endParaRPr>
          </a:p>
        </p:txBody>
      </p:sp>
      <p:sp>
        <p:nvSpPr>
          <p:cNvPr id="56323" name="Rectangle 2"/>
          <p:cNvSpPr>
            <a:spLocks noGrp="1" noChangeArrowheads="1"/>
          </p:cNvSpPr>
          <p:nvPr>
            <p:ph type="title"/>
          </p:nvPr>
        </p:nvSpPr>
        <p:spPr/>
        <p:txBody>
          <a:bodyPr/>
          <a:lstStyle/>
          <a:p>
            <a:pPr eaLnBrk="1" hangingPunct="1"/>
            <a:r>
              <a:rPr lang="en-US" altLang="zh-TW" b="1" smtClean="0">
                <a:effectLst/>
              </a:rPr>
              <a:t>Ingress Packet Processing</a:t>
            </a:r>
            <a:endParaRPr lang="zh-TW" altLang="en-US" b="1" smtClean="0">
              <a:effectLst/>
            </a:endParaRPr>
          </a:p>
        </p:txBody>
      </p:sp>
      <p:sp>
        <p:nvSpPr>
          <p:cNvPr id="56324" name="Rectangle 3"/>
          <p:cNvSpPr>
            <a:spLocks noGrp="1" noChangeArrowheads="1"/>
          </p:cNvSpPr>
          <p:nvPr>
            <p:ph type="body" idx="1"/>
          </p:nvPr>
        </p:nvSpPr>
        <p:spPr>
          <a:xfrm>
            <a:off x="227832" y="2846999"/>
            <a:ext cx="3144942" cy="2774672"/>
          </a:xfrm>
        </p:spPr>
        <p:txBody>
          <a:bodyPr/>
          <a:lstStyle/>
          <a:p>
            <a:pPr marL="0" indent="0" eaLnBrk="1" hangingPunct="1">
              <a:lnSpc>
                <a:spcPct val="80000"/>
              </a:lnSpc>
              <a:buFont typeface="Wingdings" panose="05000000000000000000" pitchFamily="2" charset="2"/>
              <a:buNone/>
            </a:pPr>
            <a:r>
              <a:rPr lang="en-US" altLang="zh-TW" sz="2400" dirty="0" smtClean="0">
                <a:effectLst/>
              </a:rPr>
              <a:t>Use of other fields in the packet context will be revealed later.</a:t>
            </a:r>
          </a:p>
        </p:txBody>
      </p:sp>
      <p:sp>
        <p:nvSpPr>
          <p:cNvPr id="6" name="Rectangle 3"/>
          <p:cNvSpPr txBox="1">
            <a:spLocks noChangeArrowheads="1"/>
          </p:cNvSpPr>
          <p:nvPr/>
        </p:nvSpPr>
        <p:spPr bwMode="auto">
          <a:xfrm>
            <a:off x="503548" y="1166764"/>
            <a:ext cx="8028892" cy="472908"/>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marL="0" indent="0" eaLnBrk="1" hangingPunct="1">
              <a:lnSpc>
                <a:spcPct val="80000"/>
              </a:lnSpc>
              <a:buFont typeface="Wingdings" pitchFamily="2" charset="2"/>
              <a:buNone/>
              <a:defRPr/>
            </a:pPr>
            <a:r>
              <a:rPr lang="en-US" altLang="zh-TW" sz="2400" kern="0" dirty="0" smtClean="0">
                <a:effectLst/>
              </a:rPr>
              <a:t>Typical fields of a packet context.</a:t>
            </a:r>
          </a:p>
        </p:txBody>
      </p:sp>
      <p:sp>
        <p:nvSpPr>
          <p:cNvPr id="3" name="矩形 2"/>
          <p:cNvSpPr/>
          <p:nvPr/>
        </p:nvSpPr>
        <p:spPr bwMode="auto">
          <a:xfrm>
            <a:off x="3563938" y="1773238"/>
            <a:ext cx="3095625" cy="4854575"/>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7" name="群組 6"/>
          <p:cNvGrpSpPr>
            <a:grpSpLocks noChangeAspect="1"/>
          </p:cNvGrpSpPr>
          <p:nvPr/>
        </p:nvGrpSpPr>
        <p:grpSpPr bwMode="auto">
          <a:xfrm>
            <a:off x="3671926" y="1842909"/>
            <a:ext cx="2886223" cy="4685745"/>
            <a:chOff x="3600000" y="719998"/>
            <a:chExt cx="3105150" cy="5040000"/>
          </a:xfrm>
          <a:noFill/>
        </p:grpSpPr>
        <p:sp>
          <p:nvSpPr>
            <p:cNvPr id="8" name="矩形 7"/>
            <p:cNvSpPr/>
            <p:nvPr/>
          </p:nvSpPr>
          <p:spPr>
            <a:xfrm>
              <a:off x="3600000" y="719998"/>
              <a:ext cx="3105150" cy="5040000"/>
            </a:xfrm>
            <a:prstGeom prst="rect">
              <a:avLst/>
            </a:prstGeom>
            <a:grp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直線接點 8"/>
            <p:cNvCxnSpPr/>
            <p:nvPr/>
          </p:nvCxnSpPr>
          <p:spPr>
            <a:xfrm>
              <a:off x="3600000" y="126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600000" y="180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600000" y="252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600000" y="324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600000" y="378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3600000" y="4500000"/>
              <a:ext cx="3105150" cy="0"/>
            </a:xfrm>
            <a:prstGeom prst="line">
              <a:avLst/>
            </a:prstGeom>
            <a:grpFill/>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980427" y="851500"/>
              <a:ext cx="2445184" cy="264836"/>
            </a:xfrm>
            <a:prstGeom prst="rect">
              <a:avLst/>
            </a:prstGeom>
            <a:grpFill/>
            <a:ln>
              <a:noFill/>
            </a:ln>
          </p:spPr>
          <p:txBody>
            <a:bodyPr wrap="none" lIns="0" tIns="0" rIns="0" bIns="0">
              <a:spAutoFit/>
            </a:bodyPr>
            <a:lstStyle/>
            <a:p>
              <a:pPr>
                <a:defRPr/>
              </a:pPr>
              <a:r>
                <a:rPr lang="en-US" altLang="zh-TW" sz="1600" dirty="0">
                  <a:solidFill>
                    <a:srgbClr val="000000"/>
                  </a:solidFill>
                </a:rPr>
                <a:t>Ingress interface number</a:t>
              </a:r>
              <a:endParaRPr lang="zh-TW" altLang="en-US" sz="1600" dirty="0">
                <a:solidFill>
                  <a:srgbClr val="000000"/>
                </a:solidFill>
              </a:endParaRPr>
            </a:p>
          </p:txBody>
        </p:sp>
        <p:sp>
          <p:nvSpPr>
            <p:cNvPr id="16" name="文字方塊 15"/>
            <p:cNvSpPr txBox="1"/>
            <p:nvPr/>
          </p:nvSpPr>
          <p:spPr>
            <a:xfrm>
              <a:off x="4143933" y="1391499"/>
              <a:ext cx="2117172" cy="264836"/>
            </a:xfrm>
            <a:prstGeom prst="rect">
              <a:avLst/>
            </a:prstGeom>
            <a:grpFill/>
            <a:ln>
              <a:noFill/>
            </a:ln>
          </p:spPr>
          <p:txBody>
            <a:bodyPr wrap="none" lIns="0" tIns="0" rIns="0" bIns="0">
              <a:spAutoFit/>
            </a:bodyPr>
            <a:lstStyle/>
            <a:p>
              <a:pPr>
                <a:defRPr/>
              </a:pPr>
              <a:r>
                <a:rPr lang="en-US" altLang="zh-TW" sz="1600" dirty="0">
                  <a:solidFill>
                    <a:srgbClr val="000000"/>
                  </a:solidFill>
                </a:rPr>
                <a:t>Ingress interface type</a:t>
              </a:r>
              <a:endParaRPr lang="zh-TW" altLang="en-US" sz="1600" dirty="0">
                <a:solidFill>
                  <a:srgbClr val="000000"/>
                </a:solidFill>
              </a:endParaRPr>
            </a:p>
          </p:txBody>
        </p:sp>
        <p:sp>
          <p:nvSpPr>
            <p:cNvPr id="17" name="文字方塊 16"/>
            <p:cNvSpPr txBox="1"/>
            <p:nvPr/>
          </p:nvSpPr>
          <p:spPr>
            <a:xfrm>
              <a:off x="4108283" y="2013198"/>
              <a:ext cx="2195728" cy="264836"/>
            </a:xfrm>
            <a:prstGeom prst="rect">
              <a:avLst/>
            </a:prstGeom>
            <a:grpFill/>
            <a:ln>
              <a:noFill/>
            </a:ln>
          </p:spPr>
          <p:txBody>
            <a:bodyPr wrap="none" lIns="0" tIns="0" rIns="0" bIns="0">
              <a:spAutoFit/>
            </a:bodyPr>
            <a:lstStyle/>
            <a:p>
              <a:pPr>
                <a:defRPr/>
              </a:pPr>
              <a:r>
                <a:rPr lang="en-US" altLang="zh-TW" sz="1600" dirty="0">
                  <a:solidFill>
                    <a:srgbClr val="000000"/>
                  </a:solidFill>
                </a:rPr>
                <a:t>Ingress L2 information</a:t>
              </a:r>
              <a:endParaRPr lang="zh-TW" altLang="en-US" sz="1600" dirty="0">
                <a:solidFill>
                  <a:srgbClr val="000000"/>
                </a:solidFill>
              </a:endParaRPr>
            </a:p>
          </p:txBody>
        </p:sp>
        <p:sp>
          <p:nvSpPr>
            <p:cNvPr id="18" name="文字方塊 17"/>
            <p:cNvSpPr txBox="1"/>
            <p:nvPr/>
          </p:nvSpPr>
          <p:spPr>
            <a:xfrm>
              <a:off x="4465046" y="2728872"/>
              <a:ext cx="1409978" cy="264836"/>
            </a:xfrm>
            <a:prstGeom prst="rect">
              <a:avLst/>
            </a:prstGeom>
            <a:grpFill/>
            <a:ln>
              <a:noFill/>
            </a:ln>
          </p:spPr>
          <p:txBody>
            <a:bodyPr wrap="none" lIns="0" tIns="0" rIns="0" bIns="0">
              <a:spAutoFit/>
            </a:bodyPr>
            <a:lstStyle/>
            <a:p>
              <a:pPr>
                <a:defRPr/>
              </a:pPr>
              <a:r>
                <a:rPr lang="en-US" altLang="zh-TW" sz="1600" dirty="0">
                  <a:solidFill>
                    <a:srgbClr val="000000"/>
                  </a:solidFill>
                </a:rPr>
                <a:t>L3 information</a:t>
              </a:r>
              <a:endParaRPr lang="zh-TW" altLang="en-US" sz="1600" dirty="0">
                <a:solidFill>
                  <a:srgbClr val="000000"/>
                </a:solidFill>
              </a:endParaRPr>
            </a:p>
          </p:txBody>
        </p:sp>
        <p:sp>
          <p:nvSpPr>
            <p:cNvPr id="19" name="文字方塊 18"/>
            <p:cNvSpPr txBox="1"/>
            <p:nvPr/>
          </p:nvSpPr>
          <p:spPr>
            <a:xfrm>
              <a:off x="4715531" y="3371501"/>
              <a:ext cx="887201" cy="264836"/>
            </a:xfrm>
            <a:prstGeom prst="rect">
              <a:avLst/>
            </a:prstGeom>
            <a:grpFill/>
            <a:ln>
              <a:noFill/>
            </a:ln>
          </p:spPr>
          <p:txBody>
            <a:bodyPr wrap="none" lIns="0" tIns="0" rIns="0" bIns="0">
              <a:spAutoFit/>
            </a:bodyPr>
            <a:lstStyle/>
            <a:p>
              <a:pPr>
                <a:defRPr/>
              </a:pPr>
              <a:r>
                <a:rPr lang="en-US" altLang="zh-TW" sz="1600" dirty="0">
                  <a:solidFill>
                    <a:srgbClr val="000000"/>
                  </a:solidFill>
                </a:rPr>
                <a:t>Next-hop</a:t>
              </a:r>
              <a:endParaRPr lang="zh-TW" altLang="en-US" sz="1600" dirty="0">
                <a:solidFill>
                  <a:srgbClr val="000000"/>
                </a:solidFill>
              </a:endParaRPr>
            </a:p>
          </p:txBody>
        </p:sp>
        <p:sp>
          <p:nvSpPr>
            <p:cNvPr id="20" name="文字方塊 19"/>
            <p:cNvSpPr txBox="1"/>
            <p:nvPr/>
          </p:nvSpPr>
          <p:spPr>
            <a:xfrm>
              <a:off x="4214984" y="3961001"/>
              <a:ext cx="2115793" cy="264836"/>
            </a:xfrm>
            <a:prstGeom prst="rect">
              <a:avLst/>
            </a:prstGeom>
            <a:grpFill/>
            <a:ln>
              <a:noFill/>
            </a:ln>
          </p:spPr>
          <p:txBody>
            <a:bodyPr wrap="none" lIns="0" tIns="0" rIns="0" bIns="0">
              <a:spAutoFit/>
            </a:bodyPr>
            <a:lstStyle/>
            <a:p>
              <a:pPr>
                <a:defRPr/>
              </a:pPr>
              <a:r>
                <a:rPr lang="en-US" altLang="zh-TW" sz="1600" dirty="0">
                  <a:solidFill>
                    <a:srgbClr val="000000"/>
                  </a:solidFill>
                </a:rPr>
                <a:t>Egress L2 information</a:t>
              </a:r>
              <a:endParaRPr lang="zh-TW" altLang="en-US" sz="1600" dirty="0">
                <a:solidFill>
                  <a:srgbClr val="000000"/>
                </a:solidFill>
              </a:endParaRPr>
            </a:p>
          </p:txBody>
        </p:sp>
        <p:sp>
          <p:nvSpPr>
            <p:cNvPr id="21" name="文字方塊 20"/>
            <p:cNvSpPr txBox="1"/>
            <p:nvPr/>
          </p:nvSpPr>
          <p:spPr>
            <a:xfrm>
              <a:off x="5075122" y="4672670"/>
              <a:ext cx="154904" cy="794509"/>
            </a:xfrm>
            <a:prstGeom prst="rect">
              <a:avLst/>
            </a:prstGeom>
            <a:grpFill/>
            <a:ln>
              <a:noFill/>
            </a:ln>
          </p:spPr>
          <p:txBody>
            <a:bodyPr lIns="0" tIns="0" rIns="0" bIns="0">
              <a:spAutoFit/>
            </a:bodyPr>
            <a:lstStyle/>
            <a:p>
              <a:pPr>
                <a:defRPr/>
              </a:pPr>
              <a:r>
                <a:rPr lang="en-US" altLang="zh-TW" sz="1600" dirty="0">
                  <a:solidFill>
                    <a:srgbClr val="000000"/>
                  </a:solidFill>
                </a:rPr>
                <a:t>.</a:t>
              </a:r>
            </a:p>
            <a:p>
              <a:pPr>
                <a:defRPr/>
              </a:pPr>
              <a:r>
                <a:rPr lang="en-US" altLang="zh-TW" sz="1600" dirty="0">
                  <a:solidFill>
                    <a:srgbClr val="000000"/>
                  </a:solidFill>
                </a:rPr>
                <a:t>.</a:t>
              </a:r>
            </a:p>
            <a:p>
              <a:pPr>
                <a:defRPr/>
              </a:pPr>
              <a:r>
                <a:rPr lang="en-US" altLang="zh-TW" sz="1600" dirty="0">
                  <a:solidFill>
                    <a:srgbClr val="000000"/>
                  </a:solidFill>
                </a:rPr>
                <a:t>.</a:t>
              </a:r>
              <a:endParaRPr lang="zh-TW" altLang="en-US" sz="1600" dirty="0">
                <a:solidFill>
                  <a:srgbClr val="000000"/>
                </a:solidFill>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150DA76-CEA2-4FB0-8D44-ABF563747034}" type="slidenum">
              <a:rPr kumimoji="0" lang="zh-TW" altLang="en-US" smtClean="0">
                <a:solidFill>
                  <a:schemeClr val="folHlink"/>
                </a:solidFill>
                <a:latin typeface="Arial" panose="020B0604020202020204" pitchFamily="34" charset="0"/>
              </a:rPr>
              <a:pPr>
                <a:defRPr/>
              </a:pPr>
              <a:t>52</a:t>
            </a:fld>
            <a:endParaRPr kumimoji="0" lang="en-US" altLang="zh-TW" smtClean="0">
              <a:solidFill>
                <a:schemeClr val="folHlink"/>
              </a:solidFill>
              <a:latin typeface="Arial" panose="020B0604020202020204" pitchFamily="34" charset="0"/>
            </a:endParaRPr>
          </a:p>
        </p:txBody>
      </p:sp>
      <p:sp>
        <p:nvSpPr>
          <p:cNvPr id="57347" name="Rectangle 2"/>
          <p:cNvSpPr>
            <a:spLocks noGrp="1" noChangeArrowheads="1"/>
          </p:cNvSpPr>
          <p:nvPr>
            <p:ph type="title"/>
          </p:nvPr>
        </p:nvSpPr>
        <p:spPr/>
        <p:txBody>
          <a:bodyPr/>
          <a:lstStyle/>
          <a:p>
            <a:pPr eaLnBrk="1" hangingPunct="1"/>
            <a:r>
              <a:rPr lang="en-US" altLang="zh-TW" b="1" smtClean="0">
                <a:effectLst/>
              </a:rPr>
              <a:t>Ingress Packet Processing</a:t>
            </a:r>
            <a:endParaRPr lang="zh-TW" altLang="en-US" b="1" smtClean="0">
              <a:effectLst/>
            </a:endParaRPr>
          </a:p>
        </p:txBody>
      </p:sp>
      <p:sp>
        <p:nvSpPr>
          <p:cNvPr id="57348" name="Rectangle 3"/>
          <p:cNvSpPr>
            <a:spLocks noGrp="1" noChangeArrowheads="1"/>
          </p:cNvSpPr>
          <p:nvPr>
            <p:ph type="body" idx="1"/>
          </p:nvPr>
        </p:nvSpPr>
        <p:spPr>
          <a:xfrm>
            <a:off x="323850" y="1125538"/>
            <a:ext cx="8316913" cy="5327650"/>
          </a:xfrm>
        </p:spPr>
        <p:txBody>
          <a:bodyPr lIns="0" rIns="0"/>
          <a:lstStyle/>
          <a:p>
            <a:pPr marL="457200" indent="-457200" algn="just" eaLnBrk="1" hangingPunct="1">
              <a:lnSpc>
                <a:spcPct val="80000"/>
              </a:lnSpc>
              <a:buClr>
                <a:srgbClr val="FF9966"/>
              </a:buClr>
              <a:buSzPct val="95000"/>
              <a:buFont typeface="Wingdings" panose="05000000000000000000" pitchFamily="2" charset="2"/>
              <a:buAutoNum type="circleNumWdWhitePlain"/>
            </a:pPr>
            <a:r>
              <a:rPr lang="en-US" altLang="zh-TW" sz="2800" dirty="0" smtClean="0">
                <a:solidFill>
                  <a:srgbClr val="FFFF00"/>
                </a:solidFill>
                <a:effectLst/>
              </a:rPr>
              <a:t>Incoming packet to network interface (Ethernet) </a:t>
            </a:r>
          </a:p>
          <a:p>
            <a:pPr marL="838200" lvl="1" indent="-381000" algn="just" eaLnBrk="1" hangingPunct="1">
              <a:lnSpc>
                <a:spcPct val="80000"/>
              </a:lnSpc>
            </a:pPr>
            <a:r>
              <a:rPr lang="en-US" altLang="zh-TW" sz="2400" dirty="0" smtClean="0">
                <a:effectLst/>
              </a:rPr>
              <a:t>Interpret Ethernet header, detect frame boundaries, identify starting point of payload and IP packet content. </a:t>
            </a:r>
          </a:p>
          <a:p>
            <a:pPr marL="838200" lvl="1" indent="-381000" algn="just" eaLnBrk="1" hangingPunct="1">
              <a:lnSpc>
                <a:spcPct val="80000"/>
              </a:lnSpc>
            </a:pPr>
            <a:r>
              <a:rPr lang="en-US" altLang="zh-TW" sz="2400" dirty="0" smtClean="0">
                <a:solidFill>
                  <a:srgbClr val="FFFF00"/>
                </a:solidFill>
                <a:effectLst/>
              </a:rPr>
              <a:t>L2 logic removes L2 header and constructs a </a:t>
            </a:r>
            <a:r>
              <a:rPr lang="en-US" altLang="zh-TW" sz="2400" i="1" dirty="0" smtClean="0">
                <a:solidFill>
                  <a:srgbClr val="FFFF00"/>
                </a:solidFill>
                <a:effectLst/>
              </a:rPr>
              <a:t>packet context ,</a:t>
            </a:r>
            <a:r>
              <a:rPr lang="en-US" altLang="zh-TW" sz="2400" dirty="0" smtClean="0">
                <a:solidFill>
                  <a:srgbClr val="FFFF00"/>
                </a:solidFill>
                <a:effectLst/>
              </a:rPr>
              <a:t> a data structure serving as a scratch pad for information between different stages of packet processing inside the router. </a:t>
            </a:r>
          </a:p>
          <a:p>
            <a:pPr marL="838200" lvl="1" indent="-381000" algn="just" eaLnBrk="1" hangingPunct="1">
              <a:lnSpc>
                <a:spcPct val="80000"/>
              </a:lnSpc>
            </a:pPr>
            <a:r>
              <a:rPr lang="en-US" altLang="zh-TW" sz="2400" dirty="0" smtClean="0">
                <a:effectLst/>
              </a:rPr>
              <a:t>L2 logic appends to packet context about L2 headers, </a:t>
            </a:r>
            <a:r>
              <a:rPr lang="en-US" altLang="zh-TW" sz="2400" dirty="0" err="1" smtClean="0">
                <a:effectLst/>
              </a:rPr>
              <a:t>i.e</a:t>
            </a:r>
            <a:r>
              <a:rPr lang="en-US" altLang="zh-TW" sz="2400" dirty="0" smtClean="0">
                <a:effectLst/>
              </a:rPr>
              <a:t>, source/destination MAC address. </a:t>
            </a:r>
          </a:p>
          <a:p>
            <a:pPr marL="838200" lvl="1" indent="-381000" algn="just" eaLnBrk="1" hangingPunct="1">
              <a:lnSpc>
                <a:spcPct val="80000"/>
              </a:lnSpc>
            </a:pPr>
            <a:r>
              <a:rPr lang="en-US" altLang="zh-TW" sz="2400" dirty="0" smtClean="0">
                <a:solidFill>
                  <a:srgbClr val="FFFF00"/>
                </a:solidFill>
                <a:effectLst/>
              </a:rPr>
              <a:t>Packet payload and packet context are sent to L3 logic to locate IP header and check its validity. </a:t>
            </a:r>
          </a:p>
          <a:p>
            <a:pPr marL="838200" lvl="1" indent="-381000" algn="just" eaLnBrk="1" hangingPunct="1">
              <a:lnSpc>
                <a:spcPct val="80000"/>
              </a:lnSpc>
            </a:pPr>
            <a:r>
              <a:rPr lang="en-US" altLang="zh-TW" sz="2400" dirty="0" smtClean="0">
                <a:effectLst/>
              </a:rPr>
              <a:t>Extract relevant IP header in packet context: </a:t>
            </a:r>
            <a:r>
              <a:rPr lang="en-US" altLang="zh-TW" sz="2400" u="sng" dirty="0" smtClean="0">
                <a:effectLst/>
              </a:rPr>
              <a:t>destination/source address</a:t>
            </a:r>
            <a:r>
              <a:rPr lang="en-US" altLang="zh-TW" sz="2400" dirty="0" smtClean="0">
                <a:effectLst/>
              </a:rPr>
              <a:t>, </a:t>
            </a:r>
            <a:r>
              <a:rPr lang="en-US" altLang="zh-TW" sz="2400" u="sng" dirty="0" smtClean="0">
                <a:effectLst/>
              </a:rPr>
              <a:t>protocol type</a:t>
            </a:r>
            <a:r>
              <a:rPr lang="en-US" altLang="zh-TW" sz="2400" dirty="0" smtClean="0">
                <a:effectLst/>
              </a:rPr>
              <a:t>, </a:t>
            </a:r>
            <a:r>
              <a:rPr lang="en-US" altLang="zh-TW" sz="2400" u="sng" dirty="0" smtClean="0">
                <a:effectLst/>
              </a:rPr>
              <a:t>DSCP bits </a:t>
            </a:r>
            <a:r>
              <a:rPr lang="en-US" altLang="zh-TW" sz="2400" dirty="0" smtClean="0">
                <a:effectLst/>
              </a:rPr>
              <a:t>(for differentiated</a:t>
            </a:r>
            <a:r>
              <a:rPr lang="en-US" altLang="zh-TW" sz="2800" dirty="0" smtClean="0">
                <a:effectLst/>
              </a:rPr>
              <a:t> </a:t>
            </a:r>
            <a:r>
              <a:rPr lang="en-US" altLang="zh-TW" sz="2400" dirty="0" smtClean="0">
                <a:effectLst/>
              </a:rPr>
              <a:t>services), </a:t>
            </a:r>
            <a:r>
              <a:rPr lang="en-US" altLang="zh-TW" sz="2400" u="sng" dirty="0" smtClean="0">
                <a:effectLst/>
              </a:rPr>
              <a:t>destination/source ports </a:t>
            </a:r>
            <a:r>
              <a:rPr lang="en-US" altLang="zh-TW" sz="2400" dirty="0" smtClean="0">
                <a:effectLst/>
              </a:rPr>
              <a:t>if TCP or UDP.</a:t>
            </a:r>
            <a:r>
              <a:rPr lang="en-US" altLang="zh-TW" sz="2800" dirty="0" smtClean="0">
                <a:effectLst/>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A7495C0-2284-4809-8C6F-EC1CCCF768EB}" type="slidenum">
              <a:rPr kumimoji="0" lang="zh-TW" altLang="en-US" smtClean="0">
                <a:solidFill>
                  <a:schemeClr val="folHlink"/>
                </a:solidFill>
                <a:latin typeface="Arial" panose="020B0604020202020204" pitchFamily="34" charset="0"/>
              </a:rPr>
              <a:pPr>
                <a:defRPr/>
              </a:pPr>
              <a:t>53</a:t>
            </a:fld>
            <a:endParaRPr kumimoji="0" lang="en-US" altLang="zh-TW" smtClean="0">
              <a:solidFill>
                <a:schemeClr val="folHlink"/>
              </a:solidFill>
              <a:latin typeface="Arial" panose="020B0604020202020204" pitchFamily="34" charset="0"/>
            </a:endParaRPr>
          </a:p>
        </p:txBody>
      </p:sp>
      <p:sp>
        <p:nvSpPr>
          <p:cNvPr id="58371" name="Rectangle 2"/>
          <p:cNvSpPr>
            <a:spLocks noGrp="1" noChangeArrowheads="1"/>
          </p:cNvSpPr>
          <p:nvPr>
            <p:ph type="title"/>
          </p:nvPr>
        </p:nvSpPr>
        <p:spPr/>
        <p:txBody>
          <a:bodyPr/>
          <a:lstStyle/>
          <a:p>
            <a:pPr eaLnBrk="1" hangingPunct="1"/>
            <a:r>
              <a:rPr lang="en-US" altLang="zh-TW" b="1" smtClean="0">
                <a:effectLst/>
              </a:rPr>
              <a:t>Ingress Packet Processing</a:t>
            </a:r>
            <a:endParaRPr lang="zh-TW" altLang="en-US" b="1" smtClean="0">
              <a:effectLst/>
            </a:endParaRPr>
          </a:p>
        </p:txBody>
      </p:sp>
      <p:sp>
        <p:nvSpPr>
          <p:cNvPr id="58372" name="Rectangle 3"/>
          <p:cNvSpPr>
            <a:spLocks noGrp="1" noChangeArrowheads="1"/>
          </p:cNvSpPr>
          <p:nvPr>
            <p:ph type="body" idx="1"/>
          </p:nvPr>
        </p:nvSpPr>
        <p:spPr>
          <a:xfrm>
            <a:off x="323850" y="1125538"/>
            <a:ext cx="8496300" cy="5327650"/>
          </a:xfrm>
          <a:noFill/>
          <a:extLst>
            <a:ext uri="{909E8E84-426E-40DD-AFC4-6F175D3DCCD1}">
              <a14:hiddenFill xmlns:a14="http://schemas.microsoft.com/office/drawing/2010/main">
                <a:solidFill>
                  <a:srgbClr val="FFFFFF"/>
                </a:solidFill>
              </a14:hiddenFill>
            </a:ext>
          </a:extLst>
        </p:spPr>
        <p:txBody>
          <a:bodyPr lIns="0" rIns="0"/>
          <a:lstStyle/>
          <a:p>
            <a:pPr marL="457200" indent="-457200" algn="just" eaLnBrk="1" hangingPunct="1">
              <a:lnSpc>
                <a:spcPct val="80000"/>
              </a:lnSpc>
              <a:buClr>
                <a:srgbClr val="FF9966"/>
              </a:buClr>
              <a:buSzTx/>
              <a:buFont typeface="Wingdings" panose="05000000000000000000" pitchFamily="2" charset="2"/>
              <a:buAutoNum type="circleNumWdWhitePlain" startAt="2"/>
            </a:pPr>
            <a:r>
              <a:rPr lang="en-US" altLang="zh-TW" sz="2800" smtClean="0">
                <a:solidFill>
                  <a:srgbClr val="FFFF00"/>
                </a:solidFill>
                <a:effectLst/>
              </a:rPr>
              <a:t>At this point, packet context contains enough information for route lookup and classification.</a:t>
            </a:r>
          </a:p>
          <a:p>
            <a:pPr marL="838200" lvl="1" indent="-381000" algn="just" eaLnBrk="1" hangingPunct="1">
              <a:lnSpc>
                <a:spcPct val="80000"/>
              </a:lnSpc>
            </a:pPr>
            <a:r>
              <a:rPr lang="en-US" altLang="zh-TW" sz="2400" smtClean="0">
                <a:effectLst/>
              </a:rPr>
              <a:t>Next, the entire packet context is sent to the forwarding engine in the line card. The forwarding engine searches a table (the forwarding table) to determine the next hop. </a:t>
            </a:r>
          </a:p>
          <a:p>
            <a:pPr marL="838200" lvl="1" indent="-381000" algn="just" eaLnBrk="1" hangingPunct="1">
              <a:lnSpc>
                <a:spcPct val="80000"/>
              </a:lnSpc>
            </a:pPr>
            <a:r>
              <a:rPr lang="en-US" altLang="zh-TW" sz="2400" smtClean="0">
                <a:solidFill>
                  <a:srgbClr val="FFFF00"/>
                </a:solidFill>
                <a:effectLst/>
              </a:rPr>
              <a:t>The next-hop information contains the egress line card and the outgoing port the packet needs to be transferred. This information is populated in the packet context.</a:t>
            </a:r>
          </a:p>
          <a:p>
            <a:pPr marL="457200" indent="-457200" algn="just" eaLnBrk="1" hangingPunct="1">
              <a:lnSpc>
                <a:spcPct val="80000"/>
              </a:lnSpc>
              <a:buClr>
                <a:srgbClr val="FF9966"/>
              </a:buClr>
              <a:buSzTx/>
              <a:buFont typeface="Wingdings" panose="05000000000000000000" pitchFamily="2" charset="2"/>
              <a:buAutoNum type="circleNumWdWhitePlain" startAt="2"/>
            </a:pPr>
            <a:r>
              <a:rPr lang="en-US" altLang="zh-TW" sz="2800" smtClean="0">
                <a:effectLst/>
              </a:rPr>
              <a:t>L3 logic sends IP packet to be stored in the buffer memory temporarily. </a:t>
            </a:r>
          </a:p>
          <a:p>
            <a:pPr marL="457200" indent="-457200" algn="just" eaLnBrk="1" hangingPunct="1">
              <a:lnSpc>
                <a:spcPct val="80000"/>
              </a:lnSpc>
              <a:buClr>
                <a:srgbClr val="FF9966"/>
              </a:buClr>
              <a:buSzTx/>
              <a:buFont typeface="Wingdings" panose="05000000000000000000" pitchFamily="2" charset="2"/>
              <a:buAutoNum type="circleNumWdWhitePlain" startAt="2"/>
            </a:pPr>
            <a:r>
              <a:rPr lang="en-US" altLang="zh-TW" sz="2800" smtClean="0">
                <a:solidFill>
                  <a:srgbClr val="FFFF00"/>
                </a:solidFill>
                <a:effectLst/>
              </a:rPr>
              <a:t>forwarding engine determines the next hop using the packet context by consulting forwarding table.</a:t>
            </a:r>
          </a:p>
          <a:p>
            <a:pPr marL="457200" indent="-457200" algn="just" eaLnBrk="1" hangingPunct="1">
              <a:lnSpc>
                <a:spcPct val="80000"/>
              </a:lnSpc>
              <a:buClr>
                <a:srgbClr val="FF9966"/>
              </a:buClr>
              <a:buSzTx/>
              <a:buFont typeface="Wingdings" panose="05000000000000000000" pitchFamily="2" charset="2"/>
              <a:buAutoNum type="circleNumWdWhitePlain" startAt="2"/>
            </a:pPr>
            <a:r>
              <a:rPr lang="en-US" altLang="zh-TW" sz="2800" smtClean="0">
                <a:effectLst/>
              </a:rPr>
              <a:t>When forwarding engine completes, the packet context is appended with the address of packet in memory and is sent to the backplane interface.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D07F393-E799-4341-B483-50FEE4614691}" type="slidenum">
              <a:rPr kumimoji="0" lang="zh-TW" altLang="en-US" smtClean="0">
                <a:solidFill>
                  <a:schemeClr val="folHlink"/>
                </a:solidFill>
                <a:latin typeface="Arial" panose="020B0604020202020204" pitchFamily="34" charset="0"/>
              </a:rPr>
              <a:pPr>
                <a:defRPr/>
              </a:pPr>
              <a:t>54</a:t>
            </a:fld>
            <a:endParaRPr kumimoji="0" lang="en-US" altLang="zh-TW" smtClean="0">
              <a:solidFill>
                <a:schemeClr val="folHlink"/>
              </a:solidFill>
              <a:latin typeface="Arial" panose="020B0604020202020204" pitchFamily="34" charset="0"/>
            </a:endParaRPr>
          </a:p>
        </p:txBody>
      </p:sp>
      <p:sp>
        <p:nvSpPr>
          <p:cNvPr id="59395" name="Rectangle 2"/>
          <p:cNvSpPr>
            <a:spLocks noGrp="1" noChangeArrowheads="1"/>
          </p:cNvSpPr>
          <p:nvPr>
            <p:ph type="title"/>
          </p:nvPr>
        </p:nvSpPr>
        <p:spPr/>
        <p:txBody>
          <a:bodyPr/>
          <a:lstStyle/>
          <a:p>
            <a:pPr eaLnBrk="1" hangingPunct="1"/>
            <a:r>
              <a:rPr lang="en-US" altLang="zh-TW" b="1" smtClean="0">
                <a:effectLst/>
              </a:rPr>
              <a:t>Ingress Packet Processing</a:t>
            </a:r>
            <a:endParaRPr lang="zh-TW" altLang="en-US" b="1" smtClean="0">
              <a:effectLst/>
            </a:endParaRPr>
          </a:p>
        </p:txBody>
      </p:sp>
      <p:sp>
        <p:nvSpPr>
          <p:cNvPr id="59396" name="Rectangle 3"/>
          <p:cNvSpPr>
            <a:spLocks noGrp="1" noChangeArrowheads="1"/>
          </p:cNvSpPr>
          <p:nvPr>
            <p:ph type="body" idx="1"/>
          </p:nvPr>
        </p:nvSpPr>
        <p:spPr>
          <a:xfrm>
            <a:off x="323850" y="1125538"/>
            <a:ext cx="8640763" cy="5327650"/>
          </a:xfrm>
          <a:noFill/>
          <a:extLst>
            <a:ext uri="{909E8E84-426E-40DD-AFC4-6F175D3DCCD1}">
              <a14:hiddenFill xmlns:a14="http://schemas.microsoft.com/office/drawing/2010/main">
                <a:solidFill>
                  <a:srgbClr val="FFFFFF"/>
                </a:solidFill>
              </a14:hiddenFill>
            </a:ext>
          </a:extLst>
        </p:spPr>
        <p:txBody>
          <a:bodyPr lIns="0" rIns="0"/>
          <a:lstStyle/>
          <a:p>
            <a:pPr marL="457200" indent="-457200" algn="just" eaLnBrk="1" hangingPunct="1">
              <a:lnSpc>
                <a:spcPct val="80000"/>
              </a:lnSpc>
              <a:buClr>
                <a:srgbClr val="FF9966"/>
              </a:buClr>
              <a:buSzTx/>
              <a:buFont typeface="Wingdings" panose="05000000000000000000" pitchFamily="2" charset="2"/>
              <a:buAutoNum type="circleNumWdWhitePlain" startAt="6"/>
            </a:pPr>
            <a:r>
              <a:rPr lang="en-US" altLang="zh-TW" sz="2800" dirty="0" smtClean="0">
                <a:effectLst/>
              </a:rPr>
              <a:t>From the packet context, the backplane interface knows to which line card the packet needs to be transferred. It then </a:t>
            </a:r>
            <a:r>
              <a:rPr lang="en-US" altLang="zh-TW" sz="2800" u="sng" dirty="0" smtClean="0">
                <a:solidFill>
                  <a:srgbClr val="FF9966"/>
                </a:solidFill>
                <a:effectLst/>
              </a:rPr>
              <a:t>schedules</a:t>
            </a:r>
            <a:r>
              <a:rPr lang="en-US" altLang="zh-TW" sz="2800" dirty="0" smtClean="0">
                <a:effectLst/>
              </a:rPr>
              <a:t> the packet for transmission along with the packet context over the backplane. </a:t>
            </a:r>
          </a:p>
          <a:p>
            <a:pPr marL="838200" lvl="1" indent="-381000" algn="just" eaLnBrk="1" hangingPunct="1">
              <a:lnSpc>
                <a:spcPct val="80000"/>
              </a:lnSpc>
            </a:pPr>
            <a:r>
              <a:rPr lang="en-US" altLang="zh-TW" sz="2400" dirty="0" smtClean="0">
                <a:solidFill>
                  <a:srgbClr val="FFFF00"/>
                </a:solidFill>
                <a:effectLst/>
              </a:rPr>
              <a:t>Note that the priority of the packet is taken into account while transmitting on the backplane: higher-priority packets need to be scheduled ahead of lower priority packets.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5CBD676-C67D-4E48-8B69-11534765D91B}" type="slidenum">
              <a:rPr kumimoji="0" lang="zh-TW" altLang="en-US" smtClean="0">
                <a:solidFill>
                  <a:schemeClr val="folHlink"/>
                </a:solidFill>
                <a:latin typeface="Arial" panose="020B0604020202020204" pitchFamily="34" charset="0"/>
              </a:rPr>
              <a:pPr>
                <a:defRPr/>
              </a:pPr>
              <a:t>55</a:t>
            </a:fld>
            <a:endParaRPr kumimoji="0" lang="en-US" altLang="zh-TW" smtClean="0">
              <a:solidFill>
                <a:schemeClr val="folHlink"/>
              </a:solidFill>
              <a:latin typeface="Arial" panose="020B0604020202020204" pitchFamily="34" charset="0"/>
            </a:endParaRPr>
          </a:p>
        </p:txBody>
      </p:sp>
      <p:sp>
        <p:nvSpPr>
          <p:cNvPr id="60419" name="Rectangle 2"/>
          <p:cNvSpPr>
            <a:spLocks noGrp="1" noChangeArrowheads="1"/>
          </p:cNvSpPr>
          <p:nvPr>
            <p:ph type="title"/>
          </p:nvPr>
        </p:nvSpPr>
        <p:spPr/>
        <p:txBody>
          <a:bodyPr/>
          <a:lstStyle/>
          <a:p>
            <a:pPr eaLnBrk="1" hangingPunct="1"/>
            <a:r>
              <a:rPr lang="en-US" altLang="zh-TW" b="1" smtClean="0">
                <a:effectLst/>
              </a:rPr>
              <a:t>egress Packet Processing</a:t>
            </a:r>
            <a:endParaRPr lang="zh-TW" altLang="en-US" b="1" smtClean="0">
              <a:effectLst/>
            </a:endParaRPr>
          </a:p>
        </p:txBody>
      </p:sp>
      <p:sp>
        <p:nvSpPr>
          <p:cNvPr id="90115" name="Rectangle 3"/>
          <p:cNvSpPr>
            <a:spLocks noGrp="1" noChangeArrowheads="1"/>
          </p:cNvSpPr>
          <p:nvPr>
            <p:ph type="body" idx="1"/>
          </p:nvPr>
        </p:nvSpPr>
        <p:spPr>
          <a:xfrm>
            <a:off x="323850" y="1125538"/>
            <a:ext cx="8316913" cy="5327650"/>
          </a:xfrm>
        </p:spPr>
        <p:txBody>
          <a:bodyPr lIns="0" rIns="0"/>
          <a:lstStyle/>
          <a:p>
            <a:pPr marL="457200" indent="-457200" algn="just" eaLnBrk="1" hangingPunct="1">
              <a:lnSpc>
                <a:spcPct val="80000"/>
              </a:lnSpc>
              <a:buClr>
                <a:srgbClr val="FF9966"/>
              </a:buClr>
              <a:buSzTx/>
              <a:buFont typeface="Wingdings" panose="05000000000000000000" pitchFamily="2" charset="2"/>
              <a:buAutoNum type="circleNumWdWhitePlain" startAt="7"/>
              <a:defRPr/>
            </a:pPr>
            <a:r>
              <a:rPr lang="en-US" altLang="zh-TW" sz="2800" dirty="0" smtClean="0">
                <a:solidFill>
                  <a:srgbClr val="FFFF00"/>
                </a:solidFill>
              </a:rPr>
              <a:t>When packet reaches egress line card, backplane interface on egress line card receives the packet and stores it in line card memory. </a:t>
            </a:r>
          </a:p>
          <a:p>
            <a:pPr marL="457200" indent="-457200" algn="just" eaLnBrk="1" hangingPunct="1">
              <a:lnSpc>
                <a:spcPct val="80000"/>
              </a:lnSpc>
              <a:buClr>
                <a:srgbClr val="FF9966"/>
              </a:buClr>
              <a:buSzTx/>
              <a:buFont typeface="Wingdings" panose="05000000000000000000" pitchFamily="2" charset="2"/>
              <a:buAutoNum type="circleNumWdWhitePlain" startAt="7"/>
              <a:defRPr/>
            </a:pPr>
            <a:r>
              <a:rPr lang="en-US" altLang="zh-TW" sz="2800" dirty="0" smtClean="0"/>
              <a:t>The received packet context is updated with new memory address and sent to queue manager.</a:t>
            </a:r>
          </a:p>
          <a:p>
            <a:pPr marL="838200" lvl="1" indent="-381000" algn="just" eaLnBrk="1" hangingPunct="1">
              <a:lnSpc>
                <a:spcPct val="80000"/>
              </a:lnSpc>
              <a:defRPr/>
            </a:pPr>
            <a:r>
              <a:rPr lang="en-US" altLang="zh-TW" sz="2400" dirty="0" smtClean="0">
                <a:solidFill>
                  <a:srgbClr val="FFFF00"/>
                </a:solidFill>
              </a:rPr>
              <a:t>Queue manager examines the packet context to determine the packet priority. </a:t>
            </a:r>
          </a:p>
          <a:p>
            <a:pPr marL="838200" lvl="1" indent="-381000" algn="just" eaLnBrk="1" hangingPunct="1">
              <a:lnSpc>
                <a:spcPct val="80000"/>
              </a:lnSpc>
              <a:defRPr/>
            </a:pPr>
            <a:r>
              <a:rPr lang="en-US" altLang="zh-TW" sz="2400" dirty="0" smtClean="0"/>
              <a:t>Queue manager inserts the context of the packet in the appropriate queue. As different queues, depending on the priority, consume different amounts of bandwidth on the same output link, the queue manager implements a scheduling algorithm.</a:t>
            </a:r>
          </a:p>
          <a:p>
            <a:pPr marL="838200" lvl="1" indent="-381000" algn="just" eaLnBrk="1" hangingPunct="1">
              <a:lnSpc>
                <a:spcPct val="80000"/>
              </a:lnSpc>
              <a:defRPr/>
            </a:pPr>
            <a:r>
              <a:rPr lang="en-US" altLang="zh-TW" sz="2400" dirty="0" smtClean="0">
                <a:solidFill>
                  <a:srgbClr val="FFFF00"/>
                </a:solidFill>
              </a:rPr>
              <a:t>The scheduling algorithm chooses the next packet to be transmitted according to the bandwidth configured for each queue. Queues could be full because of congestion in the network and packet dropping proactively is needed.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9FF3E9A-4338-4070-81CC-D2FDD7AE9E17}" type="slidenum">
              <a:rPr kumimoji="0" lang="zh-TW" altLang="en-US" smtClean="0">
                <a:solidFill>
                  <a:schemeClr val="folHlink"/>
                </a:solidFill>
                <a:latin typeface="Arial" panose="020B0604020202020204" pitchFamily="34" charset="0"/>
              </a:rPr>
              <a:pPr>
                <a:defRPr/>
              </a:pPr>
              <a:t>56</a:t>
            </a:fld>
            <a:endParaRPr kumimoji="0" lang="en-US" altLang="zh-TW" smtClean="0">
              <a:solidFill>
                <a:schemeClr val="folHlink"/>
              </a:solidFill>
              <a:latin typeface="Arial" panose="020B0604020202020204" pitchFamily="34" charset="0"/>
            </a:endParaRPr>
          </a:p>
        </p:txBody>
      </p:sp>
      <p:sp>
        <p:nvSpPr>
          <p:cNvPr id="61443" name="Rectangle 2"/>
          <p:cNvSpPr>
            <a:spLocks noGrp="1" noChangeArrowheads="1"/>
          </p:cNvSpPr>
          <p:nvPr>
            <p:ph type="title"/>
          </p:nvPr>
        </p:nvSpPr>
        <p:spPr/>
        <p:txBody>
          <a:bodyPr/>
          <a:lstStyle/>
          <a:p>
            <a:pPr eaLnBrk="1" hangingPunct="1"/>
            <a:r>
              <a:rPr lang="en-US" altLang="zh-TW" b="1" smtClean="0">
                <a:effectLst/>
              </a:rPr>
              <a:t>egress Packet Processing</a:t>
            </a:r>
            <a:endParaRPr lang="zh-TW" altLang="en-US" b="1" smtClean="0">
              <a:effectLst/>
            </a:endParaRPr>
          </a:p>
        </p:txBody>
      </p:sp>
      <p:sp>
        <p:nvSpPr>
          <p:cNvPr id="91139" name="Rectangle 3"/>
          <p:cNvSpPr>
            <a:spLocks noGrp="1" noChangeArrowheads="1"/>
          </p:cNvSpPr>
          <p:nvPr>
            <p:ph type="body" idx="1"/>
          </p:nvPr>
        </p:nvSpPr>
        <p:spPr>
          <a:xfrm>
            <a:off x="323850" y="1125538"/>
            <a:ext cx="8388350" cy="5327650"/>
          </a:xfrm>
        </p:spPr>
        <p:txBody>
          <a:bodyPr lIns="0" rIns="0"/>
          <a:lstStyle/>
          <a:p>
            <a:pPr marL="457200" indent="-457200" algn="just" eaLnBrk="1" hangingPunct="1">
              <a:lnSpc>
                <a:spcPct val="80000"/>
              </a:lnSpc>
              <a:buClr>
                <a:srgbClr val="FF9966"/>
              </a:buClr>
              <a:buSzTx/>
              <a:buFont typeface="Wingdings" panose="05000000000000000000" pitchFamily="2" charset="2"/>
              <a:buAutoNum type="circleNumWdWhitePlain" startAt="9"/>
              <a:defRPr/>
            </a:pPr>
            <a:r>
              <a:rPr lang="en-US" altLang="zh-TW" sz="2800" dirty="0" smtClean="0">
                <a:solidFill>
                  <a:srgbClr val="FFFF00"/>
                </a:solidFill>
              </a:rPr>
              <a:t>Once the packet is scheduled to be transmitted, the traffic manager examines its context to identify the customer and if there are any transmit rate limitations that need to be enforced according to the service contract. (</a:t>
            </a:r>
            <a:r>
              <a:rPr lang="en-US" altLang="zh-TW" sz="2800" i="1" dirty="0" smtClean="0">
                <a:solidFill>
                  <a:srgbClr val="FFFF00"/>
                </a:solidFill>
              </a:rPr>
              <a:t>traffic shaping). </a:t>
            </a:r>
          </a:p>
          <a:p>
            <a:pPr marL="838200" lvl="1" indent="-381000" algn="just" eaLnBrk="1" hangingPunct="1">
              <a:lnSpc>
                <a:spcPct val="80000"/>
              </a:lnSpc>
              <a:buSzTx/>
              <a:defRPr/>
            </a:pPr>
            <a:r>
              <a:rPr lang="en-US" altLang="zh-TW" sz="2400" dirty="0" smtClean="0"/>
              <a:t>If the traffic exceeds any rate limitations, the traffic manager delays or drops the packet in order to comply with the agreed rate.</a:t>
            </a:r>
            <a:endParaRPr lang="en-US" altLang="zh-TW" sz="2400" i="1" dirty="0" smtClean="0"/>
          </a:p>
          <a:p>
            <a:pPr marL="457200" indent="-457200" algn="just" eaLnBrk="1" hangingPunct="1">
              <a:lnSpc>
                <a:spcPct val="80000"/>
              </a:lnSpc>
              <a:buClr>
                <a:srgbClr val="FF9966"/>
              </a:buClr>
              <a:buSzTx/>
              <a:buFont typeface="Wingdings" panose="05000000000000000000" pitchFamily="2" charset="2"/>
              <a:buAutoNum type="circleNumWdWhitePlain" startAt="9"/>
              <a:defRPr/>
            </a:pPr>
            <a:r>
              <a:rPr lang="en-US" altLang="zh-TW" sz="2800" dirty="0" smtClean="0">
                <a:solidFill>
                  <a:srgbClr val="FFFF00"/>
                </a:solidFill>
              </a:rPr>
              <a:t>Finally, the packet arrives at the network interface where L3 processing logic updates its TTL and updates the checksum. The L2 processing logic adds the appropriate L2 headers and </a:t>
            </a:r>
          </a:p>
          <a:p>
            <a:pPr marL="457200" indent="-457200" algn="just" eaLnBrk="1" hangingPunct="1">
              <a:lnSpc>
                <a:spcPct val="80000"/>
              </a:lnSpc>
              <a:buSzTx/>
              <a:buFont typeface="Wingdings" panose="05000000000000000000" pitchFamily="2" charset="2"/>
              <a:buNone/>
              <a:defRPr/>
            </a:pPr>
            <a:r>
              <a:rPr lang="en-US" altLang="zh-TW" sz="2800" dirty="0" smtClean="0">
                <a:solidFill>
                  <a:srgbClr val="FF9966"/>
                </a:solidFill>
              </a:rPr>
              <a:t>(11) </a:t>
            </a:r>
            <a:r>
              <a:rPr lang="en-US" altLang="zh-TW" sz="2800" dirty="0" smtClean="0"/>
              <a:t>the packet is transmitted.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6A9F365-5FE3-4F0D-8979-B8F5112C80C4}" type="slidenum">
              <a:rPr kumimoji="0" lang="zh-TW" altLang="en-US" smtClean="0">
                <a:solidFill>
                  <a:schemeClr val="folHlink"/>
                </a:solidFill>
                <a:latin typeface="Arial" panose="020B0604020202020204" pitchFamily="34" charset="0"/>
              </a:rPr>
              <a:pPr>
                <a:defRPr/>
              </a:pPr>
              <a:t>57</a:t>
            </a:fld>
            <a:endParaRPr kumimoji="0" lang="en-US" altLang="zh-TW" smtClean="0">
              <a:solidFill>
                <a:schemeClr val="folHlink"/>
              </a:solidFill>
              <a:latin typeface="Arial" panose="020B0604020202020204" pitchFamily="34" charset="0"/>
            </a:endParaRPr>
          </a:p>
        </p:txBody>
      </p:sp>
      <p:sp>
        <p:nvSpPr>
          <p:cNvPr id="93186" name="Rectangle 2"/>
          <p:cNvSpPr>
            <a:spLocks noGrp="1" noChangeArrowheads="1"/>
          </p:cNvSpPr>
          <p:nvPr>
            <p:ph type="title"/>
          </p:nvPr>
        </p:nvSpPr>
        <p:spPr/>
        <p:txBody>
          <a:bodyPr/>
          <a:lstStyle/>
          <a:p>
            <a:pPr eaLnBrk="1" hangingPunct="1">
              <a:defRPr/>
            </a:pPr>
            <a:r>
              <a:rPr lang="en-US" altLang="zh-TW" smtClean="0"/>
              <a:t>Slow path vs Fast path</a:t>
            </a:r>
          </a:p>
        </p:txBody>
      </p:sp>
      <p:sp>
        <p:nvSpPr>
          <p:cNvPr id="93187" name="Rectangle 3"/>
          <p:cNvSpPr>
            <a:spLocks noGrp="1" noChangeArrowheads="1"/>
          </p:cNvSpPr>
          <p:nvPr>
            <p:ph type="body" idx="1"/>
          </p:nvPr>
        </p:nvSpPr>
        <p:spPr/>
        <p:txBody>
          <a:bodyPr/>
          <a:lstStyle/>
          <a:p>
            <a:pPr eaLnBrk="1" hangingPunct="1">
              <a:lnSpc>
                <a:spcPct val="80000"/>
              </a:lnSpc>
              <a:defRPr/>
            </a:pPr>
            <a:r>
              <a:rPr lang="en-US" altLang="zh-TW" sz="2800" dirty="0" smtClean="0"/>
              <a:t>Tasks performed are categorized into </a:t>
            </a:r>
            <a:r>
              <a:rPr lang="en-US" altLang="zh-TW" sz="2800" i="1" dirty="0" smtClean="0"/>
              <a:t>time-critical </a:t>
            </a:r>
            <a:r>
              <a:rPr lang="en-US" altLang="zh-TW" sz="2800" dirty="0" smtClean="0"/>
              <a:t>and </a:t>
            </a:r>
            <a:r>
              <a:rPr lang="en-US" altLang="zh-TW" sz="2800" i="1" dirty="0" smtClean="0"/>
              <a:t>non-time-critical </a:t>
            </a:r>
            <a:r>
              <a:rPr lang="en-US" altLang="zh-TW" sz="2800" dirty="0" smtClean="0"/>
              <a:t>operations depending on their frequency, called</a:t>
            </a:r>
            <a:r>
              <a:rPr lang="en-US" altLang="zh-TW" sz="2800" i="1" dirty="0" smtClean="0"/>
              <a:t> fast path </a:t>
            </a:r>
            <a:r>
              <a:rPr lang="en-US" altLang="zh-TW" sz="2800" dirty="0" smtClean="0"/>
              <a:t>and </a:t>
            </a:r>
            <a:r>
              <a:rPr lang="en-US" altLang="zh-TW" sz="2800" i="1" dirty="0" smtClean="0"/>
              <a:t>slow path.</a:t>
            </a:r>
            <a:endParaRPr lang="en-US" altLang="zh-TW" sz="2800" dirty="0" smtClean="0"/>
          </a:p>
          <a:p>
            <a:pPr eaLnBrk="1" hangingPunct="1">
              <a:lnSpc>
                <a:spcPct val="80000"/>
              </a:lnSpc>
              <a:defRPr/>
            </a:pPr>
            <a:r>
              <a:rPr lang="en-US" altLang="zh-TW" sz="2800" dirty="0" smtClean="0">
                <a:solidFill>
                  <a:srgbClr val="FFFF00"/>
                </a:solidFill>
              </a:rPr>
              <a:t>Time-critical operations affect the majority of the packets and need to be highly optimized in order to achieve gigabit forwarding rates. </a:t>
            </a:r>
          </a:p>
          <a:p>
            <a:pPr eaLnBrk="1" hangingPunct="1">
              <a:lnSpc>
                <a:spcPct val="80000"/>
              </a:lnSpc>
              <a:defRPr/>
            </a:pPr>
            <a:r>
              <a:rPr lang="en-US" altLang="zh-TW" sz="2800" dirty="0" smtClean="0"/>
              <a:t>Time-critical tasks can be broadly grouped into </a:t>
            </a:r>
            <a:r>
              <a:rPr lang="en-US" altLang="zh-TW" sz="2800" i="1" dirty="0" smtClean="0"/>
              <a:t>header </a:t>
            </a:r>
            <a:r>
              <a:rPr lang="en-US" altLang="zh-TW" sz="2800" i="1" dirty="0" smtClean="0">
                <a:solidFill>
                  <a:schemeClr val="folHlink"/>
                </a:solidFill>
              </a:rPr>
              <a:t>processing</a:t>
            </a:r>
            <a:r>
              <a:rPr lang="en-US" altLang="zh-TW" sz="2800" i="1" dirty="0" smtClean="0"/>
              <a:t> and </a:t>
            </a:r>
            <a:r>
              <a:rPr lang="en-US" altLang="zh-TW" sz="2800" i="1" dirty="0" smtClean="0">
                <a:solidFill>
                  <a:schemeClr val="folHlink"/>
                </a:solidFill>
              </a:rPr>
              <a:t>forwarding</a:t>
            </a:r>
            <a:r>
              <a:rPr lang="en-US" altLang="zh-TW" sz="2800" i="1" dirty="0" smtClean="0"/>
              <a:t>. </a:t>
            </a:r>
          </a:p>
          <a:p>
            <a:pPr lvl="1" eaLnBrk="1" hangingPunct="1">
              <a:lnSpc>
                <a:spcPct val="80000"/>
              </a:lnSpc>
              <a:defRPr/>
            </a:pPr>
            <a:r>
              <a:rPr lang="en-US" altLang="zh-TW" sz="2400" dirty="0" smtClean="0">
                <a:solidFill>
                  <a:srgbClr val="FFFF00"/>
                </a:solidFill>
              </a:rPr>
              <a:t>Header processing include packet validation, packet lifetime control, and checksum calculation, </a:t>
            </a:r>
          </a:p>
          <a:p>
            <a:pPr lvl="1" eaLnBrk="1" hangingPunct="1">
              <a:lnSpc>
                <a:spcPct val="80000"/>
              </a:lnSpc>
              <a:defRPr/>
            </a:pPr>
            <a:r>
              <a:rPr lang="en-US" altLang="zh-TW" sz="2400" dirty="0" smtClean="0"/>
              <a:t>Forwarding include IP lookup, packet classification for service differentiation, packet buffering, and scheduling. </a:t>
            </a:r>
          </a:p>
          <a:p>
            <a:pPr lvl="1" eaLnBrk="1" hangingPunct="1">
              <a:lnSpc>
                <a:spcPct val="80000"/>
              </a:lnSpc>
              <a:defRPr/>
            </a:pPr>
            <a:r>
              <a:rPr lang="en-US" altLang="zh-TW" sz="2400" dirty="0" smtClean="0">
                <a:solidFill>
                  <a:srgbClr val="FFFF00"/>
                </a:solidFill>
              </a:rPr>
              <a:t>Since these tasks need to be executed for every packet in real time, a high performance router implements these fast path functions in hardware.</a:t>
            </a:r>
            <a:endParaRPr lang="zh-TW" altLang="en-US" sz="2400" dirty="0" smtClean="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6C2FA67-2C5E-4E4F-911D-A4D647A8E1D2}" type="slidenum">
              <a:rPr kumimoji="0" lang="zh-TW" altLang="en-US" smtClean="0">
                <a:solidFill>
                  <a:schemeClr val="folHlink"/>
                </a:solidFill>
                <a:latin typeface="Arial" panose="020B0604020202020204" pitchFamily="34" charset="0"/>
              </a:rPr>
              <a:pPr>
                <a:defRPr/>
              </a:pPr>
              <a:t>58</a:t>
            </a:fld>
            <a:endParaRPr kumimoji="0" lang="en-US" altLang="zh-TW" smtClean="0">
              <a:solidFill>
                <a:schemeClr val="folHlink"/>
              </a:solidFill>
              <a:latin typeface="Arial" panose="020B0604020202020204" pitchFamily="34" charset="0"/>
            </a:endParaRPr>
          </a:p>
        </p:txBody>
      </p:sp>
      <p:sp>
        <p:nvSpPr>
          <p:cNvPr id="94210" name="Rectangle 2"/>
          <p:cNvSpPr>
            <a:spLocks noGrp="1" noChangeArrowheads="1"/>
          </p:cNvSpPr>
          <p:nvPr>
            <p:ph type="title"/>
          </p:nvPr>
        </p:nvSpPr>
        <p:spPr/>
        <p:txBody>
          <a:bodyPr/>
          <a:lstStyle/>
          <a:p>
            <a:pPr eaLnBrk="1" hangingPunct="1">
              <a:defRPr/>
            </a:pPr>
            <a:r>
              <a:rPr lang="en-US" altLang="zh-TW" smtClean="0"/>
              <a:t>Slow path vs Fast path</a:t>
            </a:r>
          </a:p>
        </p:txBody>
      </p:sp>
      <p:sp>
        <p:nvSpPr>
          <p:cNvPr id="94211" name="Rectangle 3"/>
          <p:cNvSpPr>
            <a:spLocks noGrp="1" noChangeArrowheads="1"/>
          </p:cNvSpPr>
          <p:nvPr>
            <p:ph type="body" idx="1"/>
          </p:nvPr>
        </p:nvSpPr>
        <p:spPr/>
        <p:txBody>
          <a:bodyPr/>
          <a:lstStyle/>
          <a:p>
            <a:pPr eaLnBrk="1" hangingPunct="1">
              <a:lnSpc>
                <a:spcPct val="80000"/>
              </a:lnSpc>
              <a:defRPr/>
            </a:pPr>
            <a:r>
              <a:rPr lang="en-US" altLang="zh-TW" sz="2800" dirty="0" smtClean="0">
                <a:solidFill>
                  <a:srgbClr val="FFFF00"/>
                </a:solidFill>
              </a:rPr>
              <a:t>Non-time-critical tasks are typically performed on packets for maintenance, management, and error handling.</a:t>
            </a:r>
            <a:r>
              <a:rPr lang="en-US" altLang="zh-TW" sz="3200" dirty="0" smtClean="0">
                <a:solidFill>
                  <a:srgbClr val="FFFF00"/>
                </a:solidFill>
              </a:rPr>
              <a:t> </a:t>
            </a:r>
          </a:p>
          <a:p>
            <a:pPr lvl="1" eaLnBrk="1" hangingPunct="1">
              <a:lnSpc>
                <a:spcPct val="80000"/>
              </a:lnSpc>
              <a:defRPr/>
            </a:pPr>
            <a:r>
              <a:rPr lang="en-US" altLang="zh-TW" sz="2400" dirty="0" smtClean="0"/>
              <a:t>Processing of data packets that lead to errors in fast path and generation of ICMP packets to inform the originating source of the packets</a:t>
            </a:r>
          </a:p>
          <a:p>
            <a:pPr lvl="1" eaLnBrk="1" hangingPunct="1">
              <a:lnSpc>
                <a:spcPct val="80000"/>
              </a:lnSpc>
              <a:defRPr/>
            </a:pPr>
            <a:r>
              <a:rPr lang="en-US" altLang="zh-TW" sz="2400" dirty="0" smtClean="0">
                <a:solidFill>
                  <a:srgbClr val="FFFF00"/>
                </a:solidFill>
              </a:rPr>
              <a:t>Processing of routing protocol keep-alive messages from adjacent neighbors and sending of these messages to the neighboring routers</a:t>
            </a:r>
          </a:p>
          <a:p>
            <a:pPr lvl="1" eaLnBrk="1" hangingPunct="1">
              <a:lnSpc>
                <a:spcPct val="80000"/>
              </a:lnSpc>
              <a:defRPr/>
            </a:pPr>
            <a:r>
              <a:rPr lang="en-US" altLang="zh-TW" sz="2400" dirty="0" smtClean="0"/>
              <a:t>Processing of incoming packets that carry route table updates and sending messages to neighboring routers when network topology changes</a:t>
            </a:r>
          </a:p>
          <a:p>
            <a:pPr lvl="1" eaLnBrk="1" hangingPunct="1">
              <a:lnSpc>
                <a:spcPct val="80000"/>
              </a:lnSpc>
              <a:defRPr/>
            </a:pPr>
            <a:r>
              <a:rPr lang="en-US" altLang="zh-TW" sz="2400" dirty="0" smtClean="0">
                <a:solidFill>
                  <a:srgbClr val="FFFF00"/>
                </a:solidFill>
              </a:rPr>
              <a:t>Processing of packets pertaining to management protocols, such as SNMP, and the associated replies</a:t>
            </a:r>
            <a:endParaRPr lang="zh-TW" altLang="en-US" sz="2400" dirty="0" smtClean="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F0625F3-F3F2-4DAE-9A64-EA084210F7D6}" type="slidenum">
              <a:rPr kumimoji="0" lang="zh-TW" altLang="en-US" smtClean="0">
                <a:solidFill>
                  <a:schemeClr val="folHlink"/>
                </a:solidFill>
                <a:latin typeface="Arial" panose="020B0604020202020204" pitchFamily="34" charset="0"/>
              </a:rPr>
              <a:pPr>
                <a:defRPr/>
              </a:pPr>
              <a:t>59</a:t>
            </a:fld>
            <a:endParaRPr kumimoji="0" lang="en-US" altLang="zh-TW" smtClean="0">
              <a:solidFill>
                <a:schemeClr val="folHlink"/>
              </a:solidFill>
              <a:latin typeface="Arial" panose="020B0604020202020204" pitchFamily="34" charset="0"/>
            </a:endParaRPr>
          </a:p>
        </p:txBody>
      </p:sp>
      <p:sp>
        <p:nvSpPr>
          <p:cNvPr id="50" name="矩形 49"/>
          <p:cNvSpPr/>
          <p:nvPr/>
        </p:nvSpPr>
        <p:spPr bwMode="auto">
          <a:xfrm>
            <a:off x="179388" y="800100"/>
            <a:ext cx="8713787" cy="5149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64517" name="群組 3"/>
          <p:cNvGrpSpPr>
            <a:grpSpLocks/>
          </p:cNvGrpSpPr>
          <p:nvPr/>
        </p:nvGrpSpPr>
        <p:grpSpPr bwMode="auto">
          <a:xfrm>
            <a:off x="313725" y="980165"/>
            <a:ext cx="8468563" cy="4706240"/>
            <a:chOff x="1143000" y="238403"/>
            <a:chExt cx="8467767" cy="4705072"/>
          </a:xfrm>
        </p:grpSpPr>
        <p:grpSp>
          <p:nvGrpSpPr>
            <p:cNvPr id="64518" name="群組 4"/>
            <p:cNvGrpSpPr>
              <a:grpSpLocks/>
            </p:cNvGrpSpPr>
            <p:nvPr/>
          </p:nvGrpSpPr>
          <p:grpSpPr bwMode="auto">
            <a:xfrm>
              <a:off x="3505200" y="238403"/>
              <a:ext cx="3933825" cy="1523722"/>
              <a:chOff x="3505200" y="238403"/>
              <a:chExt cx="3933825" cy="1523722"/>
            </a:xfrm>
          </p:grpSpPr>
          <p:grpSp>
            <p:nvGrpSpPr>
              <p:cNvPr id="64551" name="群組 37"/>
              <p:cNvGrpSpPr>
                <a:grpSpLocks/>
              </p:cNvGrpSpPr>
              <p:nvPr/>
            </p:nvGrpSpPr>
            <p:grpSpPr bwMode="auto">
              <a:xfrm>
                <a:off x="3505200" y="504825"/>
                <a:ext cx="3933825" cy="1257300"/>
                <a:chOff x="3505200" y="504825"/>
                <a:chExt cx="3933825" cy="1257300"/>
              </a:xfrm>
            </p:grpSpPr>
            <p:sp>
              <p:nvSpPr>
                <p:cNvPr id="40" name="矩形 39"/>
                <p:cNvSpPr/>
                <p:nvPr/>
              </p:nvSpPr>
              <p:spPr>
                <a:xfrm>
                  <a:off x="3505578" y="504360"/>
                  <a:ext cx="3933455" cy="1256988"/>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solidFill>
                      <a:srgbClr val="000000"/>
                    </a:solidFill>
                  </a:endParaRPr>
                </a:p>
              </p:txBody>
            </p:sp>
            <p:sp>
              <p:nvSpPr>
                <p:cNvPr id="41" name="矩形 40"/>
                <p:cNvSpPr/>
                <p:nvPr/>
              </p:nvSpPr>
              <p:spPr>
                <a:xfrm>
                  <a:off x="3711934" y="756709"/>
                  <a:ext cx="892091" cy="657062"/>
                </a:xfrm>
                <a:prstGeom prst="rect">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Route</a:t>
                  </a:r>
                </a:p>
                <a:p>
                  <a:pPr algn="ctr">
                    <a:defRPr/>
                  </a:pPr>
                  <a:r>
                    <a:rPr lang="en-US" altLang="zh-TW" sz="1200" dirty="0">
                      <a:solidFill>
                        <a:srgbClr val="000000"/>
                      </a:solidFill>
                    </a:rPr>
                    <a:t>Control</a:t>
                  </a:r>
                </a:p>
                <a:p>
                  <a:pPr algn="ctr">
                    <a:defRPr/>
                  </a:pPr>
                  <a:r>
                    <a:rPr lang="en-US" altLang="zh-TW" sz="1200" dirty="0">
                      <a:solidFill>
                        <a:srgbClr val="000000"/>
                      </a:solidFill>
                    </a:rPr>
                    <a:t>Processor</a:t>
                  </a:r>
                  <a:endParaRPr lang="zh-TW" altLang="en-US" sz="1200" dirty="0">
                    <a:solidFill>
                      <a:srgbClr val="000000"/>
                    </a:solidFill>
                  </a:endParaRPr>
                </a:p>
              </p:txBody>
            </p:sp>
            <p:sp>
              <p:nvSpPr>
                <p:cNvPr id="42" name="矩形 41"/>
                <p:cNvSpPr/>
                <p:nvPr/>
              </p:nvSpPr>
              <p:spPr>
                <a:xfrm>
                  <a:off x="5004037" y="1093176"/>
                  <a:ext cx="884155" cy="544378"/>
                </a:xfrm>
                <a:prstGeom prst="rect">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Memory</a:t>
                  </a:r>
                  <a:endParaRPr lang="zh-TW" altLang="en-US" sz="1200" dirty="0">
                    <a:solidFill>
                      <a:srgbClr val="000000"/>
                    </a:solidFill>
                  </a:endParaRPr>
                </a:p>
              </p:txBody>
            </p:sp>
            <p:grpSp>
              <p:nvGrpSpPr>
                <p:cNvPr id="64556" name="群組 42"/>
                <p:cNvGrpSpPr>
                  <a:grpSpLocks/>
                </p:cNvGrpSpPr>
                <p:nvPr/>
              </p:nvGrpSpPr>
              <p:grpSpPr bwMode="auto">
                <a:xfrm>
                  <a:off x="6115625" y="672448"/>
                  <a:ext cx="1085275" cy="526207"/>
                  <a:chOff x="4362450" y="874037"/>
                  <a:chExt cx="971549" cy="423863"/>
                </a:xfrm>
              </p:grpSpPr>
              <p:sp>
                <p:nvSpPr>
                  <p:cNvPr id="47" name="橢圓 46"/>
                  <p:cNvSpPr/>
                  <p:nvPr/>
                </p:nvSpPr>
                <p:spPr>
                  <a:xfrm>
                    <a:off x="4362053" y="874154"/>
                    <a:ext cx="971972" cy="423158"/>
                  </a:xfrm>
                  <a:prstGeom prst="ellipse">
                    <a:avLst/>
                  </a:prstGeom>
                  <a:solidFill>
                    <a:schemeClr val="tx1"/>
                  </a:solid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solidFill>
                        <a:srgbClr val="000000"/>
                      </a:solidFill>
                    </a:endParaRPr>
                  </a:p>
                </p:txBody>
              </p:sp>
              <p:sp>
                <p:nvSpPr>
                  <p:cNvPr id="64561" name="文字方塊 47"/>
                  <p:cNvSpPr txBox="1">
                    <a:spLocks noChangeArrowheads="1"/>
                  </p:cNvSpPr>
                  <p:nvPr/>
                </p:nvSpPr>
                <p:spPr bwMode="auto">
                  <a:xfrm>
                    <a:off x="4633879" y="906580"/>
                    <a:ext cx="466785" cy="29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200">
                        <a:solidFill>
                          <a:srgbClr val="000000"/>
                        </a:solidFill>
                      </a:rPr>
                      <a:t>Routing</a:t>
                    </a:r>
                  </a:p>
                  <a:p>
                    <a:pPr algn="ctr">
                      <a:spcBef>
                        <a:spcPct val="0"/>
                      </a:spcBef>
                      <a:buClrTx/>
                      <a:buSzTx/>
                      <a:buFontTx/>
                      <a:buNone/>
                    </a:pPr>
                    <a:r>
                      <a:rPr lang="en-US" altLang="zh-TW" sz="1200">
                        <a:solidFill>
                          <a:srgbClr val="000000"/>
                        </a:solidFill>
                      </a:rPr>
                      <a:t>Table</a:t>
                    </a:r>
                    <a:endParaRPr lang="zh-TW" altLang="en-US" sz="1200">
                      <a:solidFill>
                        <a:srgbClr val="000000"/>
                      </a:solidFill>
                    </a:endParaRPr>
                  </a:p>
                </p:txBody>
              </p:sp>
            </p:grpSp>
            <p:sp>
              <p:nvSpPr>
                <p:cNvPr id="44" name="左-右雙向箭號 43"/>
                <p:cNvSpPr/>
                <p:nvPr/>
              </p:nvSpPr>
              <p:spPr>
                <a:xfrm>
                  <a:off x="4604025" y="1228081"/>
                  <a:ext cx="400012" cy="46026"/>
                </a:xfrm>
                <a:prstGeom prst="leftRightArrow">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solidFill>
                      <a:srgbClr val="000000"/>
                    </a:solidFill>
                  </a:endParaRPr>
                </a:p>
              </p:txBody>
            </p:sp>
            <p:sp>
              <p:nvSpPr>
                <p:cNvPr id="45" name="左-右雙向箭號 44"/>
                <p:cNvSpPr/>
                <p:nvPr/>
              </p:nvSpPr>
              <p:spPr>
                <a:xfrm>
                  <a:off x="4604025" y="934465"/>
                  <a:ext cx="1511158" cy="46027"/>
                </a:xfrm>
                <a:prstGeom prst="leftRightArrow">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a:solidFill>
                      <a:srgbClr val="000000"/>
                    </a:solidFill>
                  </a:endParaRPr>
                </a:p>
              </p:txBody>
            </p:sp>
            <p:sp>
              <p:nvSpPr>
                <p:cNvPr id="64559" name="文字方塊 45"/>
                <p:cNvSpPr txBox="1">
                  <a:spLocks noChangeArrowheads="1"/>
                </p:cNvSpPr>
                <p:nvPr/>
              </p:nvSpPr>
              <p:spPr bwMode="auto">
                <a:xfrm>
                  <a:off x="3981695" y="511669"/>
                  <a:ext cx="3718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CPU</a:t>
                  </a:r>
                  <a:endParaRPr lang="zh-TW" altLang="en-US" sz="1600" b="1">
                    <a:solidFill>
                      <a:srgbClr val="000000"/>
                    </a:solidFill>
                  </a:endParaRPr>
                </a:p>
              </p:txBody>
            </p:sp>
          </p:grpSp>
          <p:sp>
            <p:nvSpPr>
              <p:cNvPr id="64552" name="文字方塊 38"/>
              <p:cNvSpPr txBox="1">
                <a:spLocks noChangeArrowheads="1"/>
              </p:cNvSpPr>
              <p:nvPr/>
            </p:nvSpPr>
            <p:spPr bwMode="auto">
              <a:xfrm>
                <a:off x="5455576" y="238403"/>
                <a:ext cx="1947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400" b="1">
                    <a:solidFill>
                      <a:srgbClr val="000000"/>
                    </a:solidFill>
                  </a:rPr>
                  <a:t>Route Processor Card</a:t>
                </a:r>
                <a:endParaRPr lang="zh-TW" altLang="en-US" sz="1400" b="1">
                  <a:solidFill>
                    <a:srgbClr val="000000"/>
                  </a:solidFill>
                </a:endParaRPr>
              </a:p>
            </p:txBody>
          </p:sp>
        </p:grpSp>
        <p:grpSp>
          <p:nvGrpSpPr>
            <p:cNvPr id="64519" name="群組 5"/>
            <p:cNvGrpSpPr>
              <a:grpSpLocks/>
            </p:cNvGrpSpPr>
            <p:nvPr/>
          </p:nvGrpSpPr>
          <p:grpSpPr bwMode="auto">
            <a:xfrm>
              <a:off x="1952625" y="2552700"/>
              <a:ext cx="1066800" cy="2390775"/>
              <a:chOff x="1895475" y="2686050"/>
              <a:chExt cx="1066800" cy="2390775"/>
            </a:xfrm>
          </p:grpSpPr>
          <p:sp>
            <p:nvSpPr>
              <p:cNvPr id="36" name="圓角矩形 35"/>
              <p:cNvSpPr/>
              <p:nvPr/>
            </p:nvSpPr>
            <p:spPr>
              <a:xfrm>
                <a:off x="1895999" y="2680314"/>
                <a:ext cx="1066700" cy="909412"/>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Line Card</a:t>
                </a:r>
                <a:endParaRPr lang="zh-TW" altLang="en-US" sz="1200" dirty="0">
                  <a:solidFill>
                    <a:srgbClr val="000000"/>
                  </a:solidFill>
                </a:endParaRPr>
              </a:p>
            </p:txBody>
          </p:sp>
          <p:sp>
            <p:nvSpPr>
              <p:cNvPr id="37" name="圓角矩形 36"/>
              <p:cNvSpPr/>
              <p:nvPr/>
            </p:nvSpPr>
            <p:spPr>
              <a:xfrm>
                <a:off x="1895999" y="4172194"/>
                <a:ext cx="1066700" cy="904651"/>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Line Card</a:t>
                </a:r>
                <a:endParaRPr lang="zh-TW" altLang="en-US" sz="1200" dirty="0">
                  <a:solidFill>
                    <a:srgbClr val="000000"/>
                  </a:solidFill>
                </a:endParaRPr>
              </a:p>
            </p:txBody>
          </p:sp>
        </p:grpSp>
        <p:grpSp>
          <p:nvGrpSpPr>
            <p:cNvPr id="64520" name="群組 6"/>
            <p:cNvGrpSpPr>
              <a:grpSpLocks/>
            </p:cNvGrpSpPr>
            <p:nvPr/>
          </p:nvGrpSpPr>
          <p:grpSpPr bwMode="auto">
            <a:xfrm>
              <a:off x="7917210" y="2552700"/>
              <a:ext cx="1534800" cy="2390775"/>
              <a:chOff x="7715250" y="2686049"/>
              <a:chExt cx="1534800" cy="2390775"/>
            </a:xfrm>
          </p:grpSpPr>
          <p:grpSp>
            <p:nvGrpSpPr>
              <p:cNvPr id="64543" name="群組 29"/>
              <p:cNvGrpSpPr>
                <a:grpSpLocks/>
              </p:cNvGrpSpPr>
              <p:nvPr/>
            </p:nvGrpSpPr>
            <p:grpSpPr bwMode="auto">
              <a:xfrm>
                <a:off x="7715250" y="2686049"/>
                <a:ext cx="1534800" cy="904875"/>
                <a:chOff x="7715250" y="2686049"/>
                <a:chExt cx="1534800" cy="904875"/>
              </a:xfrm>
            </p:grpSpPr>
            <p:sp>
              <p:nvSpPr>
                <p:cNvPr id="34" name="圓角矩形 33"/>
                <p:cNvSpPr/>
                <p:nvPr/>
              </p:nvSpPr>
              <p:spPr>
                <a:xfrm>
                  <a:off x="7714866" y="2680313"/>
                  <a:ext cx="1066700" cy="904651"/>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Line Card</a:t>
                  </a:r>
                  <a:endParaRPr lang="zh-TW" altLang="en-US" sz="1200" dirty="0">
                    <a:solidFill>
                      <a:srgbClr val="000000"/>
                    </a:solidFill>
                  </a:endParaRPr>
                </a:p>
              </p:txBody>
            </p:sp>
            <p:cxnSp>
              <p:nvCxnSpPr>
                <p:cNvPr id="35" name="直線單箭頭接點 34"/>
                <p:cNvCxnSpPr/>
                <p:nvPr/>
              </p:nvCxnSpPr>
              <p:spPr>
                <a:xfrm flipH="1">
                  <a:off x="8781566" y="3337376"/>
                  <a:ext cx="468268"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544" name="群組 30"/>
              <p:cNvGrpSpPr>
                <a:grpSpLocks/>
              </p:cNvGrpSpPr>
              <p:nvPr/>
            </p:nvGrpSpPr>
            <p:grpSpPr bwMode="auto">
              <a:xfrm>
                <a:off x="7715250" y="4171949"/>
                <a:ext cx="1534800" cy="904875"/>
                <a:chOff x="7715250" y="2686049"/>
                <a:chExt cx="1534800" cy="904875"/>
              </a:xfrm>
            </p:grpSpPr>
            <p:sp>
              <p:nvSpPr>
                <p:cNvPr id="32" name="圓角矩形 31"/>
                <p:cNvSpPr/>
                <p:nvPr/>
              </p:nvSpPr>
              <p:spPr>
                <a:xfrm>
                  <a:off x="7714866" y="2686293"/>
                  <a:ext cx="1066700" cy="904651"/>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rgbClr val="000000"/>
                      </a:solidFill>
                    </a:rPr>
                    <a:t>Line Card</a:t>
                  </a:r>
                  <a:endParaRPr lang="zh-TW" altLang="en-US" sz="1200" dirty="0">
                    <a:solidFill>
                      <a:srgbClr val="000000"/>
                    </a:solidFill>
                  </a:endParaRPr>
                </a:p>
              </p:txBody>
            </p:sp>
            <p:cxnSp>
              <p:nvCxnSpPr>
                <p:cNvPr id="33" name="直線單箭頭接點 32"/>
                <p:cNvCxnSpPr/>
                <p:nvPr/>
              </p:nvCxnSpPr>
              <p:spPr>
                <a:xfrm flipH="1">
                  <a:off x="8781566" y="3343355"/>
                  <a:ext cx="468268"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8" name="圓角矩形 7"/>
            <p:cNvSpPr/>
            <p:nvPr/>
          </p:nvSpPr>
          <p:spPr>
            <a:xfrm>
              <a:off x="3734156" y="2370797"/>
              <a:ext cx="3476298" cy="2515563"/>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600" dirty="0">
                <a:solidFill>
                  <a:srgbClr val="000000"/>
                </a:solidFill>
              </a:endParaRPr>
            </a:p>
          </p:txBody>
        </p:sp>
        <p:sp>
          <p:nvSpPr>
            <p:cNvPr id="64522" name="文字方塊 8"/>
            <p:cNvSpPr txBox="1">
              <a:spLocks noChangeArrowheads="1"/>
            </p:cNvSpPr>
            <p:nvPr/>
          </p:nvSpPr>
          <p:spPr bwMode="auto">
            <a:xfrm>
              <a:off x="5069235" y="4516664"/>
              <a:ext cx="6884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Backplane</a:t>
              </a:r>
              <a:endParaRPr lang="zh-TW" altLang="en-US" sz="1600">
                <a:solidFill>
                  <a:srgbClr val="000000"/>
                </a:solidFill>
              </a:endParaRPr>
            </a:p>
          </p:txBody>
        </p:sp>
        <p:cxnSp>
          <p:nvCxnSpPr>
            <p:cNvPr id="10" name="直線單箭頭接點 9"/>
            <p:cNvCxnSpPr>
              <a:stCxn id="40" idx="2"/>
              <a:endCxn id="8" idx="0"/>
            </p:cNvCxnSpPr>
            <p:nvPr/>
          </p:nvCxnSpPr>
          <p:spPr>
            <a:xfrm>
              <a:off x="5472306" y="1761348"/>
              <a:ext cx="0" cy="609449"/>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1143600" y="2875496"/>
              <a:ext cx="2923900" cy="9523"/>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37" idx="3"/>
            </p:cNvCxnSpPr>
            <p:nvPr/>
          </p:nvCxnSpPr>
          <p:spPr>
            <a:xfrm flipV="1">
              <a:off x="3019849" y="4491170"/>
              <a:ext cx="714308" cy="0"/>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36" idx="3"/>
            </p:cNvCxnSpPr>
            <p:nvPr/>
          </p:nvCxnSpPr>
          <p:spPr>
            <a:xfrm flipV="1">
              <a:off x="3019849" y="3005639"/>
              <a:ext cx="714308" cy="0"/>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V="1">
              <a:off x="7200931" y="3005639"/>
              <a:ext cx="714308" cy="0"/>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V="1">
              <a:off x="7210455" y="4481648"/>
              <a:ext cx="714308" cy="0"/>
            </a:xfrm>
            <a:prstGeom prst="straightConnector1">
              <a:avLst/>
            </a:prstGeom>
            <a:ln w="15875">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1143600" y="4362614"/>
              <a:ext cx="2923900" cy="9523"/>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1495992" y="4172161"/>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1495992" y="4732410"/>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1486468" y="3229421"/>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1505516" y="2646953"/>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4534" name="文字方塊 20"/>
            <p:cNvSpPr txBox="1">
              <a:spLocks noChangeArrowheads="1"/>
            </p:cNvSpPr>
            <p:nvPr/>
          </p:nvSpPr>
          <p:spPr bwMode="auto">
            <a:xfrm>
              <a:off x="3233273" y="2418339"/>
              <a:ext cx="321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200">
                  <a:solidFill>
                    <a:srgbClr val="000000"/>
                  </a:solidFill>
                </a:rPr>
                <a:t>Fast </a:t>
              </a:r>
            </a:p>
            <a:p>
              <a:pPr>
                <a:spcBef>
                  <a:spcPct val="0"/>
                </a:spcBef>
                <a:buClrTx/>
                <a:buSzTx/>
                <a:buFontTx/>
                <a:buNone/>
              </a:pPr>
              <a:r>
                <a:rPr lang="en-US" altLang="zh-TW" sz="1200">
                  <a:solidFill>
                    <a:srgbClr val="000000"/>
                  </a:solidFill>
                </a:rPr>
                <a:t>Path</a:t>
              </a:r>
              <a:endParaRPr lang="zh-TW" altLang="en-US" sz="1200">
                <a:solidFill>
                  <a:srgbClr val="000000"/>
                </a:solidFill>
              </a:endParaRPr>
            </a:p>
          </p:txBody>
        </p:sp>
        <p:cxnSp>
          <p:nvCxnSpPr>
            <p:cNvPr id="22" name="直線單箭頭接點 21"/>
            <p:cNvCxnSpPr/>
            <p:nvPr/>
          </p:nvCxnSpPr>
          <p:spPr>
            <a:xfrm flipV="1">
              <a:off x="4057976" y="2770747"/>
              <a:ext cx="1161941" cy="1591867"/>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flipV="1">
              <a:off x="5219917" y="1639140"/>
              <a:ext cx="0" cy="1131607"/>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4077024" y="2875496"/>
              <a:ext cx="2590556" cy="1496640"/>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flipV="1">
              <a:off x="6686629" y="4362614"/>
              <a:ext cx="2923900" cy="9523"/>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8983526" y="2665998"/>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8983526" y="4172161"/>
              <a:ext cx="46668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5715170" y="1639140"/>
              <a:ext cx="9524" cy="1152239"/>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5715170" y="2800902"/>
              <a:ext cx="3895359" cy="17459"/>
            </a:xfrm>
            <a:prstGeom prst="straightConnector1">
              <a:avLst/>
            </a:prstGeom>
            <a:ln w="15875">
              <a:solidFill>
                <a:srgbClr val="00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1F2BD20-B5D7-40A6-97F4-7DEF4D1EE95C}" type="slidenum">
              <a:rPr kumimoji="0" lang="zh-TW" altLang="en-US" smtClean="0">
                <a:solidFill>
                  <a:schemeClr val="folHlink"/>
                </a:solidFill>
                <a:latin typeface="Arial" panose="020B0604020202020204" pitchFamily="34" charset="0"/>
              </a:rPr>
              <a:pPr>
                <a:defRPr/>
              </a:pPr>
              <a:t>6</a:t>
            </a:fld>
            <a:endParaRPr kumimoji="0" lang="en-US" altLang="zh-TW" smtClean="0">
              <a:solidFill>
                <a:schemeClr val="folHlink"/>
              </a:solidFill>
              <a:latin typeface="Arial" panose="020B0604020202020204" pitchFamily="34" charset="0"/>
            </a:endParaRPr>
          </a:p>
        </p:txBody>
      </p:sp>
      <p:sp>
        <p:nvSpPr>
          <p:cNvPr id="37890" name="Rectangle 2"/>
          <p:cNvSpPr>
            <a:spLocks noGrp="1" noChangeArrowheads="1"/>
          </p:cNvSpPr>
          <p:nvPr>
            <p:ph type="title"/>
          </p:nvPr>
        </p:nvSpPr>
        <p:spPr/>
        <p:txBody>
          <a:bodyPr/>
          <a:lstStyle/>
          <a:p>
            <a:pPr eaLnBrk="1" hangingPunct="1">
              <a:defRPr/>
            </a:pPr>
            <a:r>
              <a:rPr lang="en-US" altLang="zh-TW" smtClean="0"/>
              <a:t>Functions of a Router</a:t>
            </a:r>
          </a:p>
        </p:txBody>
      </p:sp>
      <p:sp>
        <p:nvSpPr>
          <p:cNvPr id="37891" name="Rectangle 3"/>
          <p:cNvSpPr>
            <a:spLocks noGrp="1" noChangeArrowheads="1"/>
          </p:cNvSpPr>
          <p:nvPr>
            <p:ph type="body" idx="1"/>
          </p:nvPr>
        </p:nvSpPr>
        <p:spPr/>
        <p:txBody>
          <a:bodyPr/>
          <a:lstStyle/>
          <a:p>
            <a:pPr eaLnBrk="1" hangingPunct="1">
              <a:defRPr/>
            </a:pPr>
            <a:r>
              <a:rPr lang="en-US" altLang="zh-TW" sz="3900" dirty="0" smtClean="0">
                <a:solidFill>
                  <a:schemeClr val="folHlink"/>
                </a:solidFill>
              </a:rPr>
              <a:t>Packet forwarding</a:t>
            </a:r>
            <a:endParaRPr lang="en-US" altLang="zh-TW" sz="3900" dirty="0" smtClean="0"/>
          </a:p>
          <a:p>
            <a:pPr algn="just" eaLnBrk="1" hangingPunct="1">
              <a:defRPr/>
            </a:pPr>
            <a:r>
              <a:rPr lang="en-US" altLang="zh-TW" sz="3200" dirty="0" smtClean="0"/>
              <a:t>Move a packet from an input </a:t>
            </a:r>
            <a:r>
              <a:rPr lang="en-US" altLang="zh-TW" sz="3200" dirty="0" smtClean="0">
                <a:solidFill>
                  <a:schemeClr val="folHlink"/>
                </a:solidFill>
              </a:rPr>
              <a:t>interface</a:t>
            </a:r>
            <a:r>
              <a:rPr lang="en-US" altLang="zh-TW" sz="3200" dirty="0" smtClean="0"/>
              <a:t> ("</a:t>
            </a:r>
            <a:r>
              <a:rPr lang="en-US" altLang="zh-TW" sz="3200" dirty="0" smtClean="0">
                <a:solidFill>
                  <a:schemeClr val="folHlink"/>
                </a:solidFill>
              </a:rPr>
              <a:t>ingress</a:t>
            </a:r>
            <a:r>
              <a:rPr lang="en-US" altLang="zh-TW" sz="3200" dirty="0" smtClean="0"/>
              <a:t>'') of a router to the appropriate output interface ("</a:t>
            </a:r>
            <a:r>
              <a:rPr lang="en-US" altLang="zh-TW" sz="3200" dirty="0" smtClean="0">
                <a:solidFill>
                  <a:schemeClr val="folHlink"/>
                </a:solidFill>
              </a:rPr>
              <a:t>egress</a:t>
            </a:r>
            <a:r>
              <a:rPr lang="en-US" altLang="zh-TW" sz="3200" dirty="0" smtClean="0"/>
              <a:t>") based on the information in the forwarding table. </a:t>
            </a:r>
          </a:p>
          <a:p>
            <a:pPr algn="just" eaLnBrk="1" hangingPunct="1">
              <a:defRPr/>
            </a:pPr>
            <a:r>
              <a:rPr lang="en-US" altLang="zh-TW" sz="3200" dirty="0" smtClean="0">
                <a:solidFill>
                  <a:srgbClr val="FFFF00"/>
                </a:solidFill>
              </a:rPr>
              <a:t>Since each packet arriving at the router needs to be forwarded, the performance of the forwarding process determines the overall performance of routers, the Internet.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C38BC6C-E4C6-4FB3-B511-472275DF665E}" type="slidenum">
              <a:rPr kumimoji="0" lang="zh-TW" altLang="en-US" smtClean="0">
                <a:solidFill>
                  <a:schemeClr val="folHlink"/>
                </a:solidFill>
                <a:latin typeface="Arial" panose="020B0604020202020204" pitchFamily="34" charset="0"/>
              </a:rPr>
              <a:pPr>
                <a:defRPr/>
              </a:pPr>
              <a:t>60</a:t>
            </a:fld>
            <a:endParaRPr kumimoji="0" lang="en-US" altLang="zh-TW" smtClean="0">
              <a:solidFill>
                <a:schemeClr val="folHlink"/>
              </a:solidFill>
              <a:latin typeface="Arial" panose="020B0604020202020204" pitchFamily="34" charset="0"/>
            </a:endParaRPr>
          </a:p>
        </p:txBody>
      </p:sp>
      <p:sp>
        <p:nvSpPr>
          <p:cNvPr id="95234" name="Rectangle 2"/>
          <p:cNvSpPr>
            <a:spLocks noGrp="1" noChangeArrowheads="1"/>
          </p:cNvSpPr>
          <p:nvPr>
            <p:ph type="title"/>
          </p:nvPr>
        </p:nvSpPr>
        <p:spPr/>
        <p:txBody>
          <a:bodyPr/>
          <a:lstStyle/>
          <a:p>
            <a:pPr eaLnBrk="1" hangingPunct="1">
              <a:defRPr/>
            </a:pPr>
            <a:r>
              <a:rPr lang="en-US" altLang="zh-TW" smtClean="0"/>
              <a:t>Fast path functions</a:t>
            </a:r>
          </a:p>
        </p:txBody>
      </p:sp>
      <p:sp>
        <p:nvSpPr>
          <p:cNvPr id="95235" name="Rectangle 3"/>
          <p:cNvSpPr>
            <a:spLocks noGrp="1" noChangeArrowheads="1"/>
          </p:cNvSpPr>
          <p:nvPr>
            <p:ph type="body" idx="1"/>
          </p:nvPr>
        </p:nvSpPr>
        <p:spPr/>
        <p:txBody>
          <a:bodyPr/>
          <a:lstStyle/>
          <a:p>
            <a:pPr algn="just" eaLnBrk="1" hangingPunct="1">
              <a:lnSpc>
                <a:spcPct val="80000"/>
              </a:lnSpc>
              <a:defRPr/>
            </a:pPr>
            <a:r>
              <a:rPr lang="en-US" altLang="zh-TW" sz="3000" dirty="0" smtClean="0">
                <a:solidFill>
                  <a:srgbClr val="FFFF00"/>
                </a:solidFill>
              </a:rPr>
              <a:t>In the fast path, the packets are processed and transferred from the ingress line card to the egress line card through the backplane. To achieve high speeds, the fast path functions are implemented in custom hardware, such as ASICs. </a:t>
            </a:r>
          </a:p>
          <a:p>
            <a:pPr algn="just" eaLnBrk="1" hangingPunct="1">
              <a:lnSpc>
                <a:spcPct val="80000"/>
              </a:lnSpc>
              <a:defRPr/>
            </a:pPr>
            <a:r>
              <a:rPr lang="en-US" altLang="zh-TW" sz="3000" dirty="0" smtClean="0"/>
              <a:t>While such custom implementations are less flexible, the increasing need for more packet processing at the router, and the relatively small changes in IP packet format, makes the custom hardware implementation attractive.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2B701DD-C23B-409A-98A7-B6244B3A3242}" type="slidenum">
              <a:rPr kumimoji="0" lang="zh-TW" altLang="en-US" smtClean="0">
                <a:solidFill>
                  <a:schemeClr val="folHlink"/>
                </a:solidFill>
                <a:latin typeface="Arial" panose="020B0604020202020204" pitchFamily="34" charset="0"/>
              </a:rPr>
              <a:pPr>
                <a:defRPr/>
              </a:pPr>
              <a:t>61</a:t>
            </a:fld>
            <a:endParaRPr kumimoji="0" lang="en-US" altLang="zh-TW" smtClean="0">
              <a:solidFill>
                <a:schemeClr val="folHlink"/>
              </a:solidFill>
              <a:latin typeface="Arial" panose="020B0604020202020204" pitchFamily="34" charset="0"/>
            </a:endParaRPr>
          </a:p>
        </p:txBody>
      </p:sp>
      <p:sp>
        <p:nvSpPr>
          <p:cNvPr id="96258" name="Rectangle 2"/>
          <p:cNvSpPr>
            <a:spLocks noGrp="1" noChangeArrowheads="1"/>
          </p:cNvSpPr>
          <p:nvPr>
            <p:ph type="title"/>
          </p:nvPr>
        </p:nvSpPr>
        <p:spPr/>
        <p:txBody>
          <a:bodyPr/>
          <a:lstStyle/>
          <a:p>
            <a:pPr eaLnBrk="1" hangingPunct="1">
              <a:defRPr/>
            </a:pPr>
            <a:r>
              <a:rPr lang="en-US" altLang="zh-TW" smtClean="0"/>
              <a:t>IP HEADER PROCESSING</a:t>
            </a:r>
          </a:p>
        </p:txBody>
      </p:sp>
      <p:sp>
        <p:nvSpPr>
          <p:cNvPr id="96259" name="Rectangle 3"/>
          <p:cNvSpPr>
            <a:spLocks noGrp="1" noChangeArrowheads="1"/>
          </p:cNvSpPr>
          <p:nvPr>
            <p:ph type="body" idx="1"/>
          </p:nvPr>
        </p:nvSpPr>
        <p:spPr/>
        <p:txBody>
          <a:bodyPr/>
          <a:lstStyle/>
          <a:p>
            <a:pPr algn="just" eaLnBrk="1" hangingPunct="1">
              <a:lnSpc>
                <a:spcPct val="80000"/>
              </a:lnSpc>
              <a:defRPr/>
            </a:pPr>
            <a:r>
              <a:rPr lang="en-US" altLang="zh-TW" sz="2800" dirty="0" smtClean="0">
                <a:solidFill>
                  <a:srgbClr val="FFFF00"/>
                </a:solidFill>
              </a:rPr>
              <a:t>Verification of protocol version, either IPv4 or both IPv4 and IPv6. If version number does not match, then the packet could be malformed. </a:t>
            </a:r>
          </a:p>
          <a:p>
            <a:pPr algn="just" eaLnBrk="1" hangingPunct="1">
              <a:lnSpc>
                <a:spcPct val="80000"/>
              </a:lnSpc>
              <a:defRPr/>
            </a:pPr>
            <a:r>
              <a:rPr lang="en-US" altLang="zh-TW" sz="2800" dirty="0" smtClean="0"/>
              <a:t>Check whether packet length reported by MAC or the link layer is at least the minimum </a:t>
            </a:r>
            <a:r>
              <a:rPr lang="en-US" altLang="zh-TW" sz="2400" dirty="0" smtClean="0"/>
              <a:t>legal length of an IP packet.</a:t>
            </a:r>
          </a:p>
          <a:p>
            <a:pPr lvl="1" algn="just" eaLnBrk="1" hangingPunct="1">
              <a:lnSpc>
                <a:spcPct val="80000"/>
              </a:lnSpc>
              <a:defRPr/>
            </a:pPr>
            <a:r>
              <a:rPr lang="en-US" altLang="zh-TW" sz="2400" dirty="0" smtClean="0">
                <a:solidFill>
                  <a:srgbClr val="FFFF00"/>
                </a:solidFill>
              </a:rPr>
              <a:t>This test ensures that the IP header is not truncated by the MAC layer and filters packets less than the minimum intended length. </a:t>
            </a:r>
          </a:p>
          <a:p>
            <a:pPr lvl="1" algn="just" eaLnBrk="1" hangingPunct="1">
              <a:lnSpc>
                <a:spcPct val="80000"/>
              </a:lnSpc>
              <a:defRPr/>
            </a:pPr>
            <a:r>
              <a:rPr lang="en-US" altLang="zh-TW" sz="2400" dirty="0" smtClean="0"/>
              <a:t>Next, for IPv4, the value of the IP header checksum must equal the calculated header checksum computed by the router.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516EB494-5CF9-470E-88DA-3E1D13D5CC0B}" type="slidenum">
              <a:rPr kumimoji="0" lang="zh-TW" altLang="en-US" smtClean="0">
                <a:solidFill>
                  <a:schemeClr val="folHlink"/>
                </a:solidFill>
                <a:latin typeface="Arial" panose="020B0604020202020204" pitchFamily="34" charset="0"/>
              </a:rPr>
              <a:pPr>
                <a:defRPr/>
              </a:pPr>
              <a:t>62</a:t>
            </a:fld>
            <a:endParaRPr kumimoji="0" lang="en-US" altLang="zh-TW" smtClean="0">
              <a:solidFill>
                <a:schemeClr val="folHlink"/>
              </a:solidFill>
              <a:latin typeface="Arial" panose="020B0604020202020204" pitchFamily="34" charset="0"/>
            </a:endParaRPr>
          </a:p>
        </p:txBody>
      </p:sp>
      <p:sp>
        <p:nvSpPr>
          <p:cNvPr id="96258" name="Rectangle 2"/>
          <p:cNvSpPr>
            <a:spLocks noGrp="1" noChangeArrowheads="1"/>
          </p:cNvSpPr>
          <p:nvPr>
            <p:ph type="title"/>
          </p:nvPr>
        </p:nvSpPr>
        <p:spPr/>
        <p:txBody>
          <a:bodyPr/>
          <a:lstStyle/>
          <a:p>
            <a:pPr eaLnBrk="1" hangingPunct="1">
              <a:defRPr/>
            </a:pPr>
            <a:r>
              <a:rPr lang="en-US" altLang="zh-TW" smtClean="0"/>
              <a:t>IP HEADER PROCESSING</a:t>
            </a:r>
          </a:p>
        </p:txBody>
      </p:sp>
      <p:sp>
        <p:nvSpPr>
          <p:cNvPr id="96259" name="Rectangle 3"/>
          <p:cNvSpPr>
            <a:spLocks noGrp="1" noChangeArrowheads="1"/>
          </p:cNvSpPr>
          <p:nvPr>
            <p:ph type="body" idx="1"/>
          </p:nvPr>
        </p:nvSpPr>
        <p:spPr/>
        <p:txBody>
          <a:bodyPr/>
          <a:lstStyle/>
          <a:p>
            <a:pPr algn="just" eaLnBrk="1" hangingPunct="1">
              <a:lnSpc>
                <a:spcPct val="80000"/>
              </a:lnSpc>
              <a:defRPr/>
            </a:pPr>
            <a:r>
              <a:rPr lang="en-US" altLang="zh-TW" sz="2800" dirty="0" smtClean="0">
                <a:solidFill>
                  <a:srgbClr val="FFFF00"/>
                </a:solidFill>
              </a:rPr>
              <a:t>Decrement TTL field in IP header to prevent packets from getting caught in routing loops forever. </a:t>
            </a:r>
          </a:p>
          <a:p>
            <a:pPr lvl="1" algn="just" eaLnBrk="1" hangingPunct="1">
              <a:lnSpc>
                <a:spcPct val="80000"/>
              </a:lnSpc>
              <a:defRPr/>
            </a:pPr>
            <a:r>
              <a:rPr lang="en-US" altLang="zh-TW" sz="2400" dirty="0" smtClean="0"/>
              <a:t>A packet destined for the local address of the router will be accepted by the router if it has zero or a positive value of TTL. </a:t>
            </a:r>
          </a:p>
          <a:p>
            <a:pPr lvl="1" algn="just" eaLnBrk="1" hangingPunct="1">
              <a:lnSpc>
                <a:spcPct val="80000"/>
              </a:lnSpc>
              <a:defRPr/>
            </a:pPr>
            <a:r>
              <a:rPr lang="en-US" altLang="zh-TW" sz="2400" dirty="0" smtClean="0">
                <a:solidFill>
                  <a:srgbClr val="FFFF00"/>
                </a:solidFill>
              </a:rPr>
              <a:t>packets that are being forwarded by the router should have their TTL value decremented and checked: positive, zero or negative.</a:t>
            </a:r>
          </a:p>
          <a:p>
            <a:pPr lvl="1" algn="just" eaLnBrk="1" hangingPunct="1">
              <a:lnSpc>
                <a:spcPct val="80000"/>
              </a:lnSpc>
              <a:defRPr/>
            </a:pPr>
            <a:r>
              <a:rPr lang="en-US" altLang="zh-TW" sz="2400" dirty="0" smtClean="0"/>
              <a:t>positive TTL value indicates that packets have more life left and such packets are actually forwarded. The remaining packets  with TTL 0 are discarded, ICMP error message is sent to original sender.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C29D8CF-6DDE-4A4D-BD82-7B5481825C6B}" type="slidenum">
              <a:rPr kumimoji="0" lang="zh-TW" altLang="en-US" smtClean="0">
                <a:solidFill>
                  <a:schemeClr val="folHlink"/>
                </a:solidFill>
                <a:latin typeface="Arial" panose="020B0604020202020204" pitchFamily="34" charset="0"/>
              </a:rPr>
              <a:pPr>
                <a:defRPr/>
              </a:pPr>
              <a:t>63</a:t>
            </a:fld>
            <a:endParaRPr kumimoji="0" lang="en-US" altLang="zh-TW" smtClean="0">
              <a:solidFill>
                <a:schemeClr val="folHlink"/>
              </a:solidFill>
              <a:latin typeface="Arial" panose="020B0604020202020204" pitchFamily="34" charset="0"/>
            </a:endParaRPr>
          </a:p>
        </p:txBody>
      </p:sp>
      <p:sp>
        <p:nvSpPr>
          <p:cNvPr id="97282" name="Rectangle 2"/>
          <p:cNvSpPr>
            <a:spLocks noGrp="1" noChangeArrowheads="1"/>
          </p:cNvSpPr>
          <p:nvPr>
            <p:ph type="title"/>
          </p:nvPr>
        </p:nvSpPr>
        <p:spPr/>
        <p:txBody>
          <a:bodyPr/>
          <a:lstStyle/>
          <a:p>
            <a:pPr eaLnBrk="1" hangingPunct="1">
              <a:defRPr/>
            </a:pPr>
            <a:r>
              <a:rPr lang="en-US" altLang="zh-TW" smtClean="0"/>
              <a:t>IP HEADER PROCESSING</a:t>
            </a:r>
          </a:p>
        </p:txBody>
      </p:sp>
      <p:sp>
        <p:nvSpPr>
          <p:cNvPr id="97283" name="Rectangle 3"/>
          <p:cNvSpPr>
            <a:spLocks noGrp="1" noChangeArrowheads="1"/>
          </p:cNvSpPr>
          <p:nvPr>
            <p:ph type="body" idx="1"/>
          </p:nvPr>
        </p:nvSpPr>
        <p:spPr>
          <a:xfrm>
            <a:off x="323850" y="1196975"/>
            <a:ext cx="8569325" cy="4932363"/>
          </a:xfrm>
        </p:spPr>
        <p:txBody>
          <a:bodyPr/>
          <a:lstStyle/>
          <a:p>
            <a:pPr algn="just" eaLnBrk="1" hangingPunct="1">
              <a:lnSpc>
                <a:spcPct val="80000"/>
              </a:lnSpc>
              <a:defRPr/>
            </a:pPr>
            <a:r>
              <a:rPr lang="en-US" altLang="zh-TW" sz="2800" dirty="0" smtClean="0">
                <a:solidFill>
                  <a:srgbClr val="FFFF00"/>
                </a:solidFill>
              </a:rPr>
              <a:t>Since the TTL field has been modified, the IP header checksum must be recalculated.</a:t>
            </a:r>
          </a:p>
          <a:p>
            <a:pPr algn="just" eaLnBrk="1" hangingPunct="1">
              <a:lnSpc>
                <a:spcPct val="80000"/>
              </a:lnSpc>
              <a:defRPr/>
            </a:pPr>
            <a:r>
              <a:rPr lang="en-US" altLang="zh-TW" sz="2800" dirty="0" smtClean="0"/>
              <a:t>A naive approach is to compute the checksum over the entire IP packet again, which could be computationally expensive. </a:t>
            </a:r>
          </a:p>
          <a:p>
            <a:pPr algn="just" eaLnBrk="1" hangingPunct="1">
              <a:lnSpc>
                <a:spcPct val="80000"/>
              </a:lnSpc>
              <a:defRPr/>
            </a:pPr>
            <a:r>
              <a:rPr lang="en-US" altLang="zh-TW" sz="2800" dirty="0" smtClean="0">
                <a:solidFill>
                  <a:srgbClr val="FFFF00"/>
                </a:solidFill>
              </a:rPr>
              <a:t>An efficient method to compute Internet checksum on entire packet is described in RFC 1071. </a:t>
            </a:r>
          </a:p>
          <a:p>
            <a:pPr algn="just" eaLnBrk="1" hangingPunct="1">
              <a:lnSpc>
                <a:spcPct val="80000"/>
              </a:lnSpc>
              <a:defRPr/>
            </a:pPr>
            <a:r>
              <a:rPr lang="en-US" altLang="zh-TW" sz="2800" dirty="0" smtClean="0"/>
              <a:t>compute the checksum in an incremental fashion. </a:t>
            </a:r>
          </a:p>
          <a:p>
            <a:pPr lvl="1" algn="just" eaLnBrk="1" hangingPunct="1">
              <a:lnSpc>
                <a:spcPct val="80000"/>
              </a:lnSpc>
              <a:defRPr/>
            </a:pPr>
            <a:r>
              <a:rPr lang="en-US" altLang="zh-TW" sz="2400" dirty="0" smtClean="0">
                <a:solidFill>
                  <a:srgbClr val="FFFF00"/>
                </a:solidFill>
              </a:rPr>
              <a:t>Such an approach is attractive and computationally less intensive, which is vital because routers have to change the TTL field of every packet that they forward.</a:t>
            </a:r>
          </a:p>
          <a:p>
            <a:pPr lvl="1" algn="just" eaLnBrk="1" hangingPunct="1">
              <a:lnSpc>
                <a:spcPct val="80000"/>
              </a:lnSpc>
              <a:defRPr/>
            </a:pPr>
            <a:r>
              <a:rPr lang="en-US" altLang="zh-TW" sz="2400" dirty="0" smtClean="0"/>
              <a:t>A fast approach to incrementally update the checksum is described in </a:t>
            </a:r>
            <a:r>
              <a:rPr lang="en-US" altLang="zh-TW" sz="2400" u="sng" dirty="0" smtClean="0">
                <a:solidFill>
                  <a:srgbClr val="FFFF00"/>
                </a:solidFill>
              </a:rPr>
              <a:t>RFC 1141 [444] </a:t>
            </a:r>
            <a:r>
              <a:rPr lang="en-US" altLang="zh-TW" sz="2400" dirty="0" smtClean="0"/>
              <a:t>(assuming the only change to the IP header is TTL).</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92DF7FB-2C50-450D-AE21-82C9B5BEABF0}" type="slidenum">
              <a:rPr kumimoji="0" lang="zh-TW" altLang="en-US" smtClean="0">
                <a:solidFill>
                  <a:schemeClr val="folHlink"/>
                </a:solidFill>
                <a:latin typeface="Arial" panose="020B0604020202020204" pitchFamily="34" charset="0"/>
              </a:rPr>
              <a:pPr>
                <a:defRPr/>
              </a:pPr>
              <a:t>64</a:t>
            </a:fld>
            <a:endParaRPr kumimoji="0" lang="en-US" altLang="zh-TW" smtClean="0">
              <a:solidFill>
                <a:schemeClr val="folHlink"/>
              </a:solidFill>
              <a:latin typeface="Arial" panose="020B0604020202020204" pitchFamily="34" charset="0"/>
            </a:endParaRPr>
          </a:p>
        </p:txBody>
      </p:sp>
      <p:sp>
        <p:nvSpPr>
          <p:cNvPr id="98306" name="Rectangle 2"/>
          <p:cNvSpPr>
            <a:spLocks noGrp="1" noChangeArrowheads="1"/>
          </p:cNvSpPr>
          <p:nvPr>
            <p:ph type="title"/>
          </p:nvPr>
        </p:nvSpPr>
        <p:spPr/>
        <p:txBody>
          <a:bodyPr/>
          <a:lstStyle/>
          <a:p>
            <a:pPr eaLnBrk="1" hangingPunct="1">
              <a:defRPr/>
            </a:pPr>
            <a:r>
              <a:rPr lang="en-US" altLang="zh-TW" smtClean="0"/>
              <a:t>PACKET FORWARDING</a:t>
            </a:r>
          </a:p>
        </p:txBody>
      </p:sp>
      <p:sp>
        <p:nvSpPr>
          <p:cNvPr id="98307" name="Rectangle 3"/>
          <p:cNvSpPr>
            <a:spLocks noGrp="1" noChangeArrowheads="1"/>
          </p:cNvSpPr>
          <p:nvPr>
            <p:ph type="body" idx="1"/>
          </p:nvPr>
        </p:nvSpPr>
        <p:spPr>
          <a:xfrm>
            <a:off x="323850" y="1196975"/>
            <a:ext cx="8569325" cy="4932363"/>
          </a:xfrm>
        </p:spPr>
        <p:txBody>
          <a:bodyPr/>
          <a:lstStyle/>
          <a:p>
            <a:pPr eaLnBrk="1" hangingPunct="1">
              <a:lnSpc>
                <a:spcPct val="80000"/>
              </a:lnSpc>
              <a:defRPr/>
            </a:pPr>
            <a:r>
              <a:rPr lang="en-US" altLang="zh-TW" sz="2800" dirty="0" smtClean="0">
                <a:solidFill>
                  <a:srgbClr val="FFFF00"/>
                </a:solidFill>
              </a:rPr>
              <a:t>Determine next-hop IP address for the incoming packet and decide which output port and network interface should be used to send the packet. The result of the lookup could lead to three possibilities</a:t>
            </a:r>
          </a:p>
          <a:p>
            <a:pPr lvl="1" eaLnBrk="1" hangingPunct="1">
              <a:lnSpc>
                <a:spcPct val="80000"/>
              </a:lnSpc>
              <a:defRPr/>
            </a:pPr>
            <a:r>
              <a:rPr lang="en-US" altLang="zh-TW" sz="2400" i="1" dirty="0" smtClean="0">
                <a:solidFill>
                  <a:srgbClr val="FFCC00"/>
                </a:solidFill>
              </a:rPr>
              <a:t>Local</a:t>
            </a:r>
            <a:r>
              <a:rPr lang="en-US" altLang="zh-TW" sz="2400" i="1" dirty="0" smtClean="0"/>
              <a:t>: </a:t>
            </a:r>
            <a:r>
              <a:rPr lang="en-US" altLang="zh-TW" sz="2400" dirty="0" smtClean="0"/>
              <a:t>If packet is destined for the router's local IP address, it is delivered to the route control processor. i.e., routing protocol keep-</a:t>
            </a:r>
            <a:r>
              <a:rPr lang="en-US" altLang="zh-TW" sz="2400" dirty="0" err="1" smtClean="0"/>
              <a:t>alives</a:t>
            </a:r>
            <a:r>
              <a:rPr lang="en-US" altLang="zh-TW" sz="2400" dirty="0" smtClean="0"/>
              <a:t> and route-updates.</a:t>
            </a:r>
          </a:p>
          <a:p>
            <a:pPr lvl="1" eaLnBrk="1" hangingPunct="1">
              <a:lnSpc>
                <a:spcPct val="80000"/>
              </a:lnSpc>
              <a:defRPr/>
            </a:pPr>
            <a:r>
              <a:rPr lang="en-US" altLang="zh-TW" sz="2400" i="1" dirty="0" smtClean="0">
                <a:solidFill>
                  <a:srgbClr val="FFCC00"/>
                </a:solidFill>
              </a:rPr>
              <a:t>Unicast</a:t>
            </a:r>
            <a:r>
              <a:rPr lang="en-US" altLang="zh-TW" sz="2400" i="1" dirty="0" smtClean="0"/>
              <a:t>: </a:t>
            </a:r>
            <a:r>
              <a:rPr lang="en-US" altLang="zh-TW" sz="2400" i="1" dirty="0" smtClean="0">
                <a:solidFill>
                  <a:srgbClr val="FFFF00"/>
                </a:solidFill>
              </a:rPr>
              <a:t>P</a:t>
            </a:r>
            <a:r>
              <a:rPr lang="en-US" altLang="zh-TW" sz="2400" dirty="0" smtClean="0">
                <a:solidFill>
                  <a:srgbClr val="FFFF00"/>
                </a:solidFill>
              </a:rPr>
              <a:t>acket is delivered to a single output port on a network interface, either a next-hop router or to the ultimate destination. </a:t>
            </a:r>
          </a:p>
          <a:p>
            <a:pPr lvl="1" eaLnBrk="1" hangingPunct="1">
              <a:lnSpc>
                <a:spcPct val="80000"/>
              </a:lnSpc>
              <a:defRPr/>
            </a:pPr>
            <a:r>
              <a:rPr lang="en-US" altLang="zh-TW" sz="2400" i="1" dirty="0" smtClean="0">
                <a:solidFill>
                  <a:srgbClr val="FFCC00"/>
                </a:solidFill>
              </a:rPr>
              <a:t>Multicast</a:t>
            </a:r>
            <a:r>
              <a:rPr lang="en-US" altLang="zh-TW" sz="2400" i="1" dirty="0" smtClean="0"/>
              <a:t>: </a:t>
            </a:r>
            <a:r>
              <a:rPr lang="en-US" altLang="zh-TW" sz="2400" dirty="0" smtClean="0"/>
              <a:t>packet is delivered to a set of output ports on the same or different network interfaces, based on multicast group membership, which is maintained by the router.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FD629C4-A202-4C99-A41C-033B45A898A1}" type="slidenum">
              <a:rPr kumimoji="0" lang="zh-TW" altLang="en-US" smtClean="0">
                <a:solidFill>
                  <a:schemeClr val="folHlink"/>
                </a:solidFill>
                <a:latin typeface="Arial" panose="020B0604020202020204" pitchFamily="34" charset="0"/>
              </a:rPr>
              <a:pPr>
                <a:defRPr/>
              </a:pPr>
              <a:t>65</a:t>
            </a:fld>
            <a:endParaRPr kumimoji="0" lang="en-US" altLang="zh-TW" smtClean="0">
              <a:solidFill>
                <a:schemeClr val="folHlink"/>
              </a:solidFill>
              <a:latin typeface="Arial" panose="020B0604020202020204" pitchFamily="34" charset="0"/>
            </a:endParaRPr>
          </a:p>
        </p:txBody>
      </p:sp>
      <p:sp>
        <p:nvSpPr>
          <p:cNvPr id="99330" name="Rectangle 2"/>
          <p:cNvSpPr>
            <a:spLocks noGrp="1" noChangeArrowheads="1"/>
          </p:cNvSpPr>
          <p:nvPr>
            <p:ph type="title"/>
          </p:nvPr>
        </p:nvSpPr>
        <p:spPr/>
        <p:txBody>
          <a:bodyPr/>
          <a:lstStyle/>
          <a:p>
            <a:pPr eaLnBrk="1" hangingPunct="1">
              <a:defRPr/>
            </a:pPr>
            <a:r>
              <a:rPr lang="en-US" altLang="zh-TW" smtClean="0"/>
              <a:t>PACKET CLASSIFICATION</a:t>
            </a:r>
          </a:p>
        </p:txBody>
      </p:sp>
      <p:sp>
        <p:nvSpPr>
          <p:cNvPr id="99331" name="Rectangle 3"/>
          <p:cNvSpPr>
            <a:spLocks noGrp="1" noChangeArrowheads="1"/>
          </p:cNvSpPr>
          <p:nvPr>
            <p:ph type="body" idx="1"/>
          </p:nvPr>
        </p:nvSpPr>
        <p:spPr>
          <a:xfrm>
            <a:off x="323850" y="1196975"/>
            <a:ext cx="8569325" cy="4932363"/>
          </a:xfrm>
        </p:spPr>
        <p:txBody>
          <a:bodyPr/>
          <a:lstStyle/>
          <a:p>
            <a:pPr eaLnBrk="1" hangingPunct="1">
              <a:lnSpc>
                <a:spcPct val="80000"/>
              </a:lnSpc>
              <a:defRPr/>
            </a:pPr>
            <a:r>
              <a:rPr lang="en-US" altLang="zh-TW" sz="2800" dirty="0" smtClean="0">
                <a:solidFill>
                  <a:srgbClr val="FFFF00"/>
                </a:solidFill>
              </a:rPr>
              <a:t>isolate different classes/types of IP traffic, based on information carried in the packet. </a:t>
            </a:r>
          </a:p>
          <a:p>
            <a:pPr eaLnBrk="1" hangingPunct="1">
              <a:lnSpc>
                <a:spcPct val="80000"/>
              </a:lnSpc>
              <a:defRPr/>
            </a:pPr>
            <a:r>
              <a:rPr lang="en-US" altLang="zh-TW" sz="2800" dirty="0" smtClean="0"/>
              <a:t>Depending on packet type, an appropriate action is applied against a</a:t>
            </a:r>
            <a:r>
              <a:rPr lang="en-US" altLang="zh-TW" sz="2800" i="1" dirty="0" smtClean="0"/>
              <a:t> </a:t>
            </a:r>
            <a:r>
              <a:rPr lang="en-US" altLang="zh-TW" sz="2800" dirty="0" smtClean="0"/>
              <a:t>set of  rules (</a:t>
            </a:r>
            <a:r>
              <a:rPr lang="en-US" altLang="zh-TW" sz="2800" i="1" dirty="0" smtClean="0"/>
              <a:t>classifier</a:t>
            </a:r>
            <a:r>
              <a:rPr lang="en-US" altLang="zh-TW" sz="2800" dirty="0" smtClean="0"/>
              <a:t>)</a:t>
            </a:r>
            <a:r>
              <a:rPr lang="en-US" altLang="zh-TW" sz="2800" i="1" dirty="0" smtClean="0"/>
              <a:t>. </a:t>
            </a:r>
          </a:p>
          <a:p>
            <a:pPr eaLnBrk="1" hangingPunct="1">
              <a:lnSpc>
                <a:spcPct val="80000"/>
              </a:lnSpc>
              <a:defRPr/>
            </a:pPr>
            <a:r>
              <a:rPr lang="en-US" altLang="zh-TW" sz="2800" i="1" dirty="0" smtClean="0">
                <a:solidFill>
                  <a:srgbClr val="FFFF00"/>
                </a:solidFill>
              </a:rPr>
              <a:t>5-tuple: s</a:t>
            </a:r>
            <a:r>
              <a:rPr lang="en-US" altLang="zh-TW" sz="2800" dirty="0" smtClean="0">
                <a:solidFill>
                  <a:srgbClr val="FFFF00"/>
                </a:solidFill>
              </a:rPr>
              <a:t>ource/destination address, source/destination port, protocol  </a:t>
            </a:r>
          </a:p>
          <a:p>
            <a:pPr eaLnBrk="1" hangingPunct="1">
              <a:lnSpc>
                <a:spcPct val="80000"/>
              </a:lnSpc>
              <a:defRPr/>
            </a:pPr>
            <a:r>
              <a:rPr lang="en-US" altLang="zh-TW" sz="2800" dirty="0" smtClean="0"/>
              <a:t>The source and destination addresses identify the participating endpoints, the protocol flags identify the type of payload, and the source and destination ports identify the application (assuming the payload is TCP or UDP).</a:t>
            </a:r>
          </a:p>
          <a:p>
            <a:pPr eaLnBrk="1" hangingPunct="1">
              <a:lnSpc>
                <a:spcPct val="80000"/>
              </a:lnSpc>
              <a:defRPr/>
            </a:pPr>
            <a:r>
              <a:rPr lang="en-US" altLang="zh-TW" sz="2800" dirty="0" smtClean="0">
                <a:solidFill>
                  <a:srgbClr val="FFFF00"/>
                </a:solidFill>
              </a:rPr>
              <a:t>should be fast enough to keep up with the line rate by using fast and efficient algorithms.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478D72E-4B19-4271-86BA-4FBE50AB86AA}" type="slidenum">
              <a:rPr kumimoji="0" lang="zh-TW" altLang="en-US" smtClean="0">
                <a:solidFill>
                  <a:schemeClr val="folHlink"/>
                </a:solidFill>
                <a:latin typeface="Arial" panose="020B0604020202020204" pitchFamily="34" charset="0"/>
              </a:rPr>
              <a:pPr>
                <a:defRPr/>
              </a:pPr>
              <a:t>66</a:t>
            </a:fld>
            <a:endParaRPr kumimoji="0" lang="en-US" altLang="zh-TW" smtClean="0">
              <a:solidFill>
                <a:schemeClr val="folHlink"/>
              </a:solidFill>
              <a:latin typeface="Arial" panose="020B0604020202020204" pitchFamily="34" charset="0"/>
            </a:endParaRPr>
          </a:p>
        </p:txBody>
      </p:sp>
      <p:sp>
        <p:nvSpPr>
          <p:cNvPr id="100354" name="Rectangle 2"/>
          <p:cNvSpPr>
            <a:spLocks noGrp="1" noChangeArrowheads="1"/>
          </p:cNvSpPr>
          <p:nvPr>
            <p:ph type="title"/>
          </p:nvPr>
        </p:nvSpPr>
        <p:spPr/>
        <p:txBody>
          <a:bodyPr/>
          <a:lstStyle/>
          <a:p>
            <a:pPr eaLnBrk="1" hangingPunct="1">
              <a:defRPr/>
            </a:pPr>
            <a:r>
              <a:rPr lang="en-US" altLang="zh-TW" sz="4000" smtClean="0"/>
              <a:t>PACKET QUEUEING &amp; SCHEDULING</a:t>
            </a:r>
          </a:p>
        </p:txBody>
      </p:sp>
      <p:sp>
        <p:nvSpPr>
          <p:cNvPr id="100355" name="Rectangle 3"/>
          <p:cNvSpPr>
            <a:spLocks noGrp="1" noChangeArrowheads="1"/>
          </p:cNvSpPr>
          <p:nvPr>
            <p:ph type="body" idx="1"/>
          </p:nvPr>
        </p:nvSpPr>
        <p:spPr>
          <a:xfrm>
            <a:off x="323850" y="1196975"/>
            <a:ext cx="8569325" cy="4932363"/>
          </a:xfrm>
        </p:spPr>
        <p:txBody>
          <a:bodyPr/>
          <a:lstStyle/>
          <a:p>
            <a:pPr algn="just" eaLnBrk="1" hangingPunct="1">
              <a:lnSpc>
                <a:spcPct val="80000"/>
              </a:lnSpc>
              <a:defRPr/>
            </a:pPr>
            <a:r>
              <a:rPr lang="en-US" altLang="zh-TW" sz="2400" dirty="0" smtClean="0">
                <a:solidFill>
                  <a:srgbClr val="FFFF00"/>
                </a:solidFill>
              </a:rPr>
              <a:t>Multiple packets arriving on different ingress network interfaces are forwarded to the same egress network interface simultaneously, called </a:t>
            </a:r>
            <a:r>
              <a:rPr lang="en-US" altLang="zh-TW" sz="2400" dirty="0" smtClean="0">
                <a:solidFill>
                  <a:srgbClr val="FF9966"/>
                </a:solidFill>
              </a:rPr>
              <a:t>burst traffic</a:t>
            </a:r>
            <a:r>
              <a:rPr lang="en-US" altLang="zh-TW" sz="2400" dirty="0" smtClean="0"/>
              <a:t>. </a:t>
            </a:r>
          </a:p>
          <a:p>
            <a:pPr algn="just" eaLnBrk="1" hangingPunct="1">
              <a:lnSpc>
                <a:spcPct val="80000"/>
              </a:lnSpc>
              <a:defRPr/>
            </a:pPr>
            <a:r>
              <a:rPr lang="en-US" altLang="zh-TW" sz="2400" dirty="0" smtClean="0">
                <a:solidFill>
                  <a:srgbClr val="FFCC00"/>
                </a:solidFill>
              </a:rPr>
              <a:t>Buffer</a:t>
            </a:r>
            <a:r>
              <a:rPr lang="en-US" altLang="zh-TW" sz="2400" dirty="0" smtClean="0"/>
              <a:t> as a temporary waiting area for packets to queue up before transmission. </a:t>
            </a:r>
          </a:p>
          <a:p>
            <a:pPr lvl="1" algn="just" eaLnBrk="1" hangingPunct="1">
              <a:lnSpc>
                <a:spcPct val="80000"/>
              </a:lnSpc>
              <a:defRPr/>
            </a:pPr>
            <a:r>
              <a:rPr lang="en-US" altLang="zh-TW" sz="2400" dirty="0" smtClean="0">
                <a:solidFill>
                  <a:srgbClr val="FFFF00"/>
                </a:solidFill>
              </a:rPr>
              <a:t>The order in which they are transmitted is determined by various factors such as the service class of the packet, the service guarantees associated with the class, </a:t>
            </a:r>
            <a:r>
              <a:rPr lang="en-US" altLang="zh-TW" sz="2400" dirty="0" err="1" smtClean="0">
                <a:solidFill>
                  <a:srgbClr val="FFFF00"/>
                </a:solidFill>
              </a:rPr>
              <a:t>etc</a:t>
            </a:r>
            <a:endParaRPr lang="en-US" altLang="zh-TW" sz="2400" dirty="0" smtClean="0">
              <a:solidFill>
                <a:srgbClr val="FFFF00"/>
              </a:solidFill>
            </a:endParaRPr>
          </a:p>
          <a:p>
            <a:pPr algn="just" eaLnBrk="1" hangingPunct="1">
              <a:lnSpc>
                <a:spcPct val="80000"/>
              </a:lnSpc>
              <a:defRPr/>
            </a:pPr>
            <a:r>
              <a:rPr lang="en-US" altLang="zh-TW" sz="2400" dirty="0" smtClean="0">
                <a:solidFill>
                  <a:srgbClr val="FFCC00"/>
                </a:solidFill>
              </a:rPr>
              <a:t>Scheduling</a:t>
            </a:r>
            <a:r>
              <a:rPr lang="en-US" altLang="zh-TW" sz="2400" dirty="0" smtClean="0"/>
              <a:t> prioritizes traffic based on bandwidth requirements and tolerable amount of delay by choosing the appropriate packet from these buffers. </a:t>
            </a:r>
          </a:p>
          <a:p>
            <a:pPr lvl="1" algn="just" eaLnBrk="1" hangingPunct="1">
              <a:lnSpc>
                <a:spcPct val="80000"/>
              </a:lnSpc>
              <a:defRPr/>
            </a:pPr>
            <a:r>
              <a:rPr lang="en-US" altLang="zh-TW" sz="2000" dirty="0" smtClean="0">
                <a:solidFill>
                  <a:srgbClr val="FFFF00"/>
                </a:solidFill>
              </a:rPr>
              <a:t>Without such options, packets simply line up and are transmitted in the order in which they are received (FIFO). </a:t>
            </a:r>
          </a:p>
          <a:p>
            <a:pPr lvl="1" algn="just" eaLnBrk="1" hangingPunct="1">
              <a:lnSpc>
                <a:spcPct val="80000"/>
              </a:lnSpc>
              <a:defRPr/>
            </a:pPr>
            <a:r>
              <a:rPr lang="en-US" altLang="zh-TW" sz="2000" dirty="0" smtClean="0"/>
              <a:t>Many data applications like file transfers and web browsing can tolerate some delay. However, for delay-sensitive applications such as VoIP, FIFO behavior is not clearly desirable.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AB53CAA-95EC-4F9C-9AE1-47F05ABF562F}" type="slidenum">
              <a:rPr kumimoji="0" lang="zh-TW" altLang="en-US" smtClean="0">
                <a:solidFill>
                  <a:schemeClr val="folHlink"/>
                </a:solidFill>
                <a:latin typeface="Arial" panose="020B0604020202020204" pitchFamily="34" charset="0"/>
              </a:rPr>
              <a:pPr>
                <a:defRPr/>
              </a:pPr>
              <a:t>67</a:t>
            </a:fld>
            <a:endParaRPr kumimoji="0" lang="en-US" altLang="zh-TW" smtClean="0">
              <a:solidFill>
                <a:schemeClr val="folHlink"/>
              </a:solidFill>
              <a:latin typeface="Arial" panose="020B0604020202020204" pitchFamily="34" charset="0"/>
            </a:endParaRPr>
          </a:p>
        </p:txBody>
      </p:sp>
      <p:sp>
        <p:nvSpPr>
          <p:cNvPr id="101378" name="Rectangle 2"/>
          <p:cNvSpPr>
            <a:spLocks noGrp="1" noChangeArrowheads="1"/>
          </p:cNvSpPr>
          <p:nvPr>
            <p:ph type="title"/>
          </p:nvPr>
        </p:nvSpPr>
        <p:spPr/>
        <p:txBody>
          <a:bodyPr/>
          <a:lstStyle/>
          <a:p>
            <a:pPr eaLnBrk="1" hangingPunct="1">
              <a:defRPr/>
            </a:pPr>
            <a:r>
              <a:rPr lang="en-US" altLang="zh-TW" smtClean="0"/>
              <a:t>Slow path functions</a:t>
            </a:r>
          </a:p>
        </p:txBody>
      </p:sp>
      <p:sp>
        <p:nvSpPr>
          <p:cNvPr id="101379" name="Rectangle 3"/>
          <p:cNvSpPr>
            <a:spLocks noGrp="1" noChangeArrowheads="1"/>
          </p:cNvSpPr>
          <p:nvPr>
            <p:ph type="body" idx="1"/>
          </p:nvPr>
        </p:nvSpPr>
        <p:spPr/>
        <p:txBody>
          <a:bodyPr/>
          <a:lstStyle/>
          <a:p>
            <a:pPr algn="just" eaLnBrk="1" hangingPunct="1">
              <a:defRPr/>
            </a:pPr>
            <a:r>
              <a:rPr lang="en-US" altLang="zh-TW" sz="3200" dirty="0" smtClean="0">
                <a:solidFill>
                  <a:srgbClr val="FFFF00"/>
                </a:solidFill>
              </a:rPr>
              <a:t>Packets following slow path are </a:t>
            </a:r>
            <a:r>
              <a:rPr lang="en-US" altLang="zh-TW" sz="3200" dirty="0" smtClean="0">
                <a:solidFill>
                  <a:srgbClr val="FFCC00"/>
                </a:solidFill>
              </a:rPr>
              <a:t>partially</a:t>
            </a:r>
            <a:r>
              <a:rPr lang="en-US" altLang="zh-TW" sz="3200" dirty="0" smtClean="0"/>
              <a:t> </a:t>
            </a:r>
            <a:r>
              <a:rPr lang="en-US" altLang="zh-TW" sz="3200" dirty="0" smtClean="0">
                <a:solidFill>
                  <a:srgbClr val="FFFF00"/>
                </a:solidFill>
              </a:rPr>
              <a:t>processed by the ingress line card before forwarded to the CPU for further processing</a:t>
            </a:r>
            <a:r>
              <a:rPr lang="en-US" altLang="zh-TW" sz="3200" dirty="0" smtClean="0"/>
              <a:t>. </a:t>
            </a:r>
          </a:p>
          <a:p>
            <a:pPr algn="just" eaLnBrk="1" hangingPunct="1">
              <a:defRPr/>
            </a:pPr>
            <a:r>
              <a:rPr lang="en-US" altLang="zh-TW" sz="3200" dirty="0" smtClean="0"/>
              <a:t>Once CPU completes processing, it directly sends those packets to the egress line card.</a:t>
            </a:r>
          </a:p>
          <a:p>
            <a:pPr lvl="1" algn="just" eaLnBrk="1" hangingPunct="1">
              <a:defRPr/>
            </a:pPr>
            <a:r>
              <a:rPr lang="en-US" altLang="zh-TW" sz="2400" dirty="0" smtClean="0">
                <a:solidFill>
                  <a:srgbClr val="FFFF00"/>
                </a:solidFill>
              </a:rPr>
              <a:t>ADDRESS RESOLUTION PROTOCOL PROCESSING</a:t>
            </a:r>
          </a:p>
          <a:p>
            <a:pPr lvl="1" algn="just" eaLnBrk="1" hangingPunct="1">
              <a:defRPr/>
            </a:pPr>
            <a:r>
              <a:rPr lang="en-US" altLang="zh-TW" sz="2400" dirty="0" smtClean="0"/>
              <a:t>FRAGMENTATION AND REASSEMBLY</a:t>
            </a:r>
          </a:p>
          <a:p>
            <a:pPr lvl="1" algn="just" eaLnBrk="1" hangingPunct="1">
              <a:defRPr/>
            </a:pPr>
            <a:r>
              <a:rPr lang="en-US" altLang="zh-TW" sz="2400" dirty="0" smtClean="0">
                <a:solidFill>
                  <a:srgbClr val="FFFF00"/>
                </a:solidFill>
              </a:rPr>
              <a:t>ADVANCED IP PROCESSING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0FC2140C-DD11-4A5D-97F7-45605EF0D94B}" type="slidenum">
              <a:rPr kumimoji="0" lang="zh-TW" altLang="en-US" smtClean="0">
                <a:solidFill>
                  <a:schemeClr val="folHlink"/>
                </a:solidFill>
                <a:latin typeface="Arial" panose="020B0604020202020204" pitchFamily="34" charset="0"/>
              </a:rPr>
              <a:pPr>
                <a:defRPr/>
              </a:pPr>
              <a:t>68</a:t>
            </a:fld>
            <a:endParaRPr kumimoji="0" lang="en-US" altLang="zh-TW" smtClean="0">
              <a:solidFill>
                <a:schemeClr val="folHlink"/>
              </a:solidFill>
              <a:latin typeface="Arial" panose="020B0604020202020204" pitchFamily="34" charset="0"/>
            </a:endParaRPr>
          </a:p>
        </p:txBody>
      </p:sp>
      <p:sp>
        <p:nvSpPr>
          <p:cNvPr id="102402" name="Rectangle 2"/>
          <p:cNvSpPr>
            <a:spLocks noGrp="1" noChangeArrowheads="1"/>
          </p:cNvSpPr>
          <p:nvPr>
            <p:ph type="title"/>
          </p:nvPr>
        </p:nvSpPr>
        <p:spPr/>
        <p:txBody>
          <a:bodyPr/>
          <a:lstStyle/>
          <a:p>
            <a:pPr eaLnBrk="1" hangingPunct="1">
              <a:defRPr/>
            </a:pPr>
            <a:r>
              <a:rPr lang="en-US" altLang="zh-TW" smtClean="0"/>
              <a:t>Slow path functions</a:t>
            </a:r>
          </a:p>
        </p:txBody>
      </p:sp>
      <p:sp>
        <p:nvSpPr>
          <p:cNvPr id="102403" name="Rectangle 3"/>
          <p:cNvSpPr>
            <a:spLocks noGrp="1" noChangeArrowheads="1"/>
          </p:cNvSpPr>
          <p:nvPr>
            <p:ph type="body" idx="1"/>
          </p:nvPr>
        </p:nvSpPr>
        <p:spPr/>
        <p:txBody>
          <a:bodyPr/>
          <a:lstStyle/>
          <a:p>
            <a:pPr algn="just" eaLnBrk="1" hangingPunct="1">
              <a:defRPr/>
            </a:pPr>
            <a:r>
              <a:rPr lang="en-US" altLang="zh-TW" sz="2800" dirty="0" smtClean="0">
                <a:solidFill>
                  <a:srgbClr val="FFFF00"/>
                </a:solidFill>
              </a:rPr>
              <a:t>Address Resolution Protocol Processing</a:t>
            </a:r>
          </a:p>
          <a:p>
            <a:pPr lvl="1" algn="just" eaLnBrk="1" hangingPunct="1">
              <a:defRPr/>
            </a:pPr>
            <a:r>
              <a:rPr lang="en-US" altLang="zh-TW" sz="2400" dirty="0" smtClean="0"/>
              <a:t>When a packet needs to be sent on an egress interface, router needs to translate the IP address to a link-level address (Ethernet 48-bit MAC address)</a:t>
            </a:r>
          </a:p>
          <a:p>
            <a:pPr lvl="1" algn="just" eaLnBrk="1" hangingPunct="1">
              <a:defRPr/>
            </a:pPr>
            <a:r>
              <a:rPr lang="en-US" altLang="zh-TW" sz="2400" dirty="0" smtClean="0">
                <a:solidFill>
                  <a:srgbClr val="FFFF00"/>
                </a:solidFill>
              </a:rPr>
              <a:t>Packet can then be encapsulated in a frame containing link-level address and transmitted</a:t>
            </a:r>
          </a:p>
          <a:p>
            <a:pPr lvl="1" algn="just" eaLnBrk="1" hangingPunct="1">
              <a:defRPr/>
            </a:pPr>
            <a:r>
              <a:rPr lang="en-US" altLang="zh-TW" sz="2400" dirty="0" smtClean="0"/>
              <a:t>router must either maintain the link-level addresses or dynamically discover them, address resolution protocol (ARP).</a:t>
            </a:r>
          </a:p>
          <a:p>
            <a:pPr lvl="1" algn="just" eaLnBrk="1" hangingPunct="1">
              <a:lnSpc>
                <a:spcPct val="80000"/>
              </a:lnSpc>
              <a:defRPr/>
            </a:pPr>
            <a:r>
              <a:rPr lang="en-US" altLang="zh-TW" sz="2400" dirty="0">
                <a:solidFill>
                  <a:srgbClr val="FFFF00"/>
                </a:solidFill>
              </a:rPr>
              <a:t>To forward a packet, link-level address is obtained by IP lookup on  forwarding table along with outgoing interface.</a:t>
            </a:r>
          </a:p>
          <a:p>
            <a:pPr lvl="1" algn="just" eaLnBrk="1" hangingPunct="1">
              <a:lnSpc>
                <a:spcPct val="80000"/>
              </a:lnSpc>
              <a:defRPr/>
            </a:pPr>
            <a:r>
              <a:rPr lang="en-US" altLang="zh-TW" sz="2400" dirty="0"/>
              <a:t>designers might implement ARP in </a:t>
            </a:r>
            <a:r>
              <a:rPr lang="en-US" altLang="zh-TW" sz="2400" u="sng" dirty="0">
                <a:solidFill>
                  <a:srgbClr val="FFCC00"/>
                </a:solidFill>
              </a:rPr>
              <a:t>fast path</a:t>
            </a:r>
            <a:r>
              <a:rPr lang="en-US" altLang="zh-TW" sz="2400" dirty="0"/>
              <a:t> for two reasons: </a:t>
            </a:r>
            <a:r>
              <a:rPr lang="en-US" altLang="zh-TW" sz="2400" dirty="0" smtClean="0">
                <a:solidFill>
                  <a:srgbClr val="FFCC00"/>
                </a:solidFill>
              </a:rPr>
              <a:t>performance</a:t>
            </a:r>
            <a:r>
              <a:rPr lang="en-US" altLang="zh-TW" sz="2400" dirty="0" smtClean="0"/>
              <a:t>/</a:t>
            </a:r>
            <a:r>
              <a:rPr lang="en-US" altLang="zh-TW" sz="2400" dirty="0" smtClean="0">
                <a:solidFill>
                  <a:srgbClr val="FFCC00"/>
                </a:solidFill>
              </a:rPr>
              <a:t>need</a:t>
            </a:r>
            <a:r>
              <a:rPr lang="en-US" altLang="zh-TW" sz="2400" dirty="0" smtClean="0"/>
              <a:t> </a:t>
            </a:r>
            <a:r>
              <a:rPr lang="en-US" altLang="zh-TW" sz="2400" dirty="0"/>
              <a:t>for direct access to the physical network.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15B52F2-200A-49EC-9990-FBF184B79AD1}" type="slidenum">
              <a:rPr kumimoji="0" lang="zh-TW" altLang="en-US" smtClean="0">
                <a:solidFill>
                  <a:schemeClr val="folHlink"/>
                </a:solidFill>
                <a:latin typeface="Arial" panose="020B0604020202020204" pitchFamily="34" charset="0"/>
              </a:rPr>
              <a:pPr>
                <a:defRPr/>
              </a:pPr>
              <a:t>69</a:t>
            </a:fld>
            <a:endParaRPr kumimoji="0" lang="en-US" altLang="zh-TW" smtClean="0">
              <a:solidFill>
                <a:schemeClr val="folHlink"/>
              </a:solidFill>
              <a:latin typeface="Arial" panose="020B0604020202020204" pitchFamily="34" charset="0"/>
            </a:endParaRPr>
          </a:p>
        </p:txBody>
      </p:sp>
      <p:sp>
        <p:nvSpPr>
          <p:cNvPr id="103426" name="Rectangle 2"/>
          <p:cNvSpPr>
            <a:spLocks noGrp="1" noChangeArrowheads="1"/>
          </p:cNvSpPr>
          <p:nvPr>
            <p:ph type="title"/>
          </p:nvPr>
        </p:nvSpPr>
        <p:spPr/>
        <p:txBody>
          <a:bodyPr/>
          <a:lstStyle/>
          <a:p>
            <a:pPr eaLnBrk="1" hangingPunct="1">
              <a:defRPr/>
            </a:pPr>
            <a:r>
              <a:rPr lang="en-US" altLang="zh-TW" dirty="0" smtClean="0"/>
              <a:t>Slow path functions</a:t>
            </a:r>
          </a:p>
        </p:txBody>
      </p:sp>
      <p:sp>
        <p:nvSpPr>
          <p:cNvPr id="103427" name="Rectangle 3"/>
          <p:cNvSpPr>
            <a:spLocks noGrp="1" noChangeArrowheads="1"/>
          </p:cNvSpPr>
          <p:nvPr>
            <p:ph type="body" idx="1"/>
          </p:nvPr>
        </p:nvSpPr>
        <p:spPr>
          <a:xfrm>
            <a:off x="71438" y="1160463"/>
            <a:ext cx="8496300" cy="4932362"/>
          </a:xfrm>
        </p:spPr>
        <p:txBody>
          <a:bodyPr/>
          <a:lstStyle/>
          <a:p>
            <a:pPr lvl="1" algn="just" eaLnBrk="1" hangingPunct="1">
              <a:lnSpc>
                <a:spcPct val="80000"/>
              </a:lnSpc>
              <a:defRPr/>
            </a:pPr>
            <a:r>
              <a:rPr lang="en-US" altLang="zh-TW" sz="2800" dirty="0" smtClean="0"/>
              <a:t>Other designers might implement ARP in </a:t>
            </a:r>
            <a:r>
              <a:rPr lang="en-US" altLang="zh-TW" sz="2800" u="sng" dirty="0" smtClean="0">
                <a:solidFill>
                  <a:srgbClr val="FFCC00"/>
                </a:solidFill>
              </a:rPr>
              <a:t>slow path</a:t>
            </a:r>
            <a:r>
              <a:rPr lang="en-US" altLang="zh-TW" sz="2800" dirty="0" smtClean="0"/>
              <a:t>, since it does not occur very frequently. </a:t>
            </a:r>
          </a:p>
          <a:p>
            <a:pPr lvl="2" algn="just" eaLnBrk="1" hangingPunct="1">
              <a:lnSpc>
                <a:spcPct val="80000"/>
              </a:lnSpc>
              <a:defRPr/>
            </a:pPr>
            <a:r>
              <a:rPr lang="en-US" altLang="zh-TW" sz="2400" dirty="0" smtClean="0">
                <a:solidFill>
                  <a:srgbClr val="FFFF00"/>
                </a:solidFill>
              </a:rPr>
              <a:t>Packet arriving in router whose link-level address is not known is forwarded to central CPU which initiates an ARP request.</a:t>
            </a:r>
          </a:p>
          <a:p>
            <a:pPr lvl="2" algn="just" eaLnBrk="1" hangingPunct="1">
              <a:lnSpc>
                <a:spcPct val="80000"/>
              </a:lnSpc>
              <a:defRPr/>
            </a:pPr>
            <a:r>
              <a:rPr lang="en-US" altLang="zh-TW" sz="2400" dirty="0" smtClean="0"/>
              <a:t>CPU updates the forwarding tables in the line cards with the link-address for future packets.</a:t>
            </a:r>
          </a:p>
          <a:p>
            <a:pPr lvl="2" algn="just" eaLnBrk="1" hangingPunct="1">
              <a:lnSpc>
                <a:spcPct val="80000"/>
              </a:lnSpc>
              <a:defRPr/>
            </a:pPr>
            <a:r>
              <a:rPr lang="en-US" altLang="zh-TW" sz="2400" dirty="0" smtClean="0">
                <a:solidFill>
                  <a:srgbClr val="FFFF00"/>
                </a:solidFill>
              </a:rPr>
              <a:t>Another variation is to initiate a link-level address request notification to CPU from line card. CPU issues an ARP request and upon the arrival of the ARP reply, CPU updates the forwarding table in the line cards with the link-level address for future packets. Meanwhile, the IP packet that triggered the notification is discarded.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47AD84DC-4195-4361-93BC-34B1DCCA1AD6}" type="slidenum">
              <a:rPr kumimoji="0" lang="zh-TW" altLang="en-US" smtClean="0">
                <a:solidFill>
                  <a:schemeClr val="folHlink"/>
                </a:solidFill>
                <a:latin typeface="Arial" panose="020B0604020202020204" pitchFamily="34" charset="0"/>
              </a:rPr>
              <a:pPr>
                <a:defRPr/>
              </a:pPr>
              <a:t>7</a:t>
            </a:fld>
            <a:endParaRPr kumimoji="0" lang="en-US" altLang="zh-TW" smtClean="0">
              <a:solidFill>
                <a:schemeClr val="folHlink"/>
              </a:solidFill>
              <a:latin typeface="Arial" panose="020B0604020202020204" pitchFamily="34" charset="0"/>
            </a:endParaRPr>
          </a:p>
        </p:txBody>
      </p:sp>
      <p:sp>
        <p:nvSpPr>
          <p:cNvPr id="38914" name="Rectangle 2"/>
          <p:cNvSpPr>
            <a:spLocks noGrp="1" noChangeArrowheads="1"/>
          </p:cNvSpPr>
          <p:nvPr>
            <p:ph type="title"/>
          </p:nvPr>
        </p:nvSpPr>
        <p:spPr/>
        <p:txBody>
          <a:bodyPr/>
          <a:lstStyle/>
          <a:p>
            <a:pPr eaLnBrk="1" hangingPunct="1">
              <a:defRPr/>
            </a:pPr>
            <a:r>
              <a:rPr lang="en-US" altLang="zh-TW" smtClean="0"/>
              <a:t>Functions of a Router</a:t>
            </a:r>
          </a:p>
        </p:txBody>
      </p:sp>
      <p:sp>
        <p:nvSpPr>
          <p:cNvPr id="38915" name="Rectangle 3"/>
          <p:cNvSpPr>
            <a:spLocks noGrp="1" noChangeArrowheads="1"/>
          </p:cNvSpPr>
          <p:nvPr>
            <p:ph type="body" idx="1"/>
          </p:nvPr>
        </p:nvSpPr>
        <p:spPr/>
        <p:txBody>
          <a:bodyPr/>
          <a:lstStyle/>
          <a:p>
            <a:pPr eaLnBrk="1" hangingPunct="1">
              <a:lnSpc>
                <a:spcPct val="90000"/>
              </a:lnSpc>
              <a:defRPr/>
            </a:pPr>
            <a:r>
              <a:rPr lang="en-US" altLang="zh-TW" sz="3900" dirty="0" smtClean="0"/>
              <a:t>packet forwarding process is further divided into two subgroups: basic and complex</a:t>
            </a:r>
          </a:p>
          <a:p>
            <a:pPr lvl="1" algn="just" eaLnBrk="1" hangingPunct="1">
              <a:lnSpc>
                <a:spcPct val="90000"/>
              </a:lnSpc>
              <a:defRPr/>
            </a:pPr>
            <a:r>
              <a:rPr lang="en-US" altLang="zh-TW" sz="2800" u="sng" dirty="0" smtClean="0">
                <a:solidFill>
                  <a:srgbClr val="FFFF00"/>
                </a:solidFill>
              </a:rPr>
              <a:t>Basic forwarding</a:t>
            </a:r>
            <a:r>
              <a:rPr lang="en-US" altLang="zh-TW" sz="2800" dirty="0" smtClean="0">
                <a:solidFill>
                  <a:srgbClr val="FFFF00"/>
                </a:solidFill>
              </a:rPr>
              <a:t> defines the minimal set of functions a router should implement in order to transfer packets between interfaces. </a:t>
            </a:r>
          </a:p>
          <a:p>
            <a:pPr lvl="1" algn="just" eaLnBrk="1" hangingPunct="1">
              <a:lnSpc>
                <a:spcPct val="90000"/>
              </a:lnSpc>
              <a:defRPr/>
            </a:pPr>
            <a:r>
              <a:rPr lang="en-US" altLang="zh-TW" sz="2800" u="sng" dirty="0" smtClean="0"/>
              <a:t>Complex forwarding</a:t>
            </a:r>
            <a:r>
              <a:rPr lang="en-US" altLang="zh-TW" sz="2800" dirty="0" smtClean="0"/>
              <a:t> functions represent the additional processing required by the routers, depending on their deployment environments and their usage.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98AC56D-4692-49E9-A073-A70BC3E3654F}" type="slidenum">
              <a:rPr kumimoji="0" lang="zh-TW" altLang="en-US" smtClean="0">
                <a:solidFill>
                  <a:schemeClr val="folHlink"/>
                </a:solidFill>
                <a:latin typeface="Arial" panose="020B0604020202020204" pitchFamily="34" charset="0"/>
              </a:rPr>
              <a:pPr>
                <a:defRPr/>
              </a:pPr>
              <a:t>70</a:t>
            </a:fld>
            <a:endParaRPr kumimoji="0" lang="en-US" altLang="zh-TW" smtClean="0">
              <a:solidFill>
                <a:schemeClr val="folHlink"/>
              </a:solidFill>
              <a:latin typeface="Arial" panose="020B0604020202020204" pitchFamily="34" charset="0"/>
            </a:endParaRPr>
          </a:p>
        </p:txBody>
      </p:sp>
      <p:sp>
        <p:nvSpPr>
          <p:cNvPr id="105474" name="Rectangle 2"/>
          <p:cNvSpPr>
            <a:spLocks noGrp="1" noChangeArrowheads="1"/>
          </p:cNvSpPr>
          <p:nvPr>
            <p:ph type="title"/>
          </p:nvPr>
        </p:nvSpPr>
        <p:spPr/>
        <p:txBody>
          <a:bodyPr/>
          <a:lstStyle/>
          <a:p>
            <a:pPr eaLnBrk="1" hangingPunct="1">
              <a:defRPr/>
            </a:pPr>
            <a:r>
              <a:rPr lang="en-US" altLang="zh-TW" smtClean="0"/>
              <a:t>Slow path functions</a:t>
            </a:r>
          </a:p>
        </p:txBody>
      </p:sp>
      <p:sp>
        <p:nvSpPr>
          <p:cNvPr id="105475" name="Rectangle 3"/>
          <p:cNvSpPr>
            <a:spLocks noGrp="1" noChangeArrowheads="1"/>
          </p:cNvSpPr>
          <p:nvPr>
            <p:ph type="body" idx="1"/>
          </p:nvPr>
        </p:nvSpPr>
        <p:spPr>
          <a:xfrm>
            <a:off x="215900" y="1233488"/>
            <a:ext cx="8675688" cy="4932362"/>
          </a:xfrm>
        </p:spPr>
        <p:txBody>
          <a:bodyPr/>
          <a:lstStyle/>
          <a:p>
            <a:pPr eaLnBrk="1" hangingPunct="1">
              <a:defRPr/>
            </a:pPr>
            <a:r>
              <a:rPr lang="en-US" altLang="zh-TW" sz="2800" dirty="0" smtClean="0">
                <a:solidFill>
                  <a:srgbClr val="FFFF00"/>
                </a:solidFill>
              </a:rPr>
              <a:t>Fragmentation and Reassembly</a:t>
            </a:r>
          </a:p>
          <a:p>
            <a:pPr lvl="1" algn="just" eaLnBrk="1" hangingPunct="1">
              <a:defRPr/>
            </a:pPr>
            <a:r>
              <a:rPr lang="en-US" altLang="zh-TW" sz="2800" dirty="0" smtClean="0">
                <a:effectLst/>
              </a:rPr>
              <a:t>Message transfer unit (MTU) of one physical network is different from the other.</a:t>
            </a:r>
          </a:p>
          <a:p>
            <a:pPr lvl="1" eaLnBrk="1" hangingPunct="1">
              <a:defRPr/>
            </a:pPr>
            <a:r>
              <a:rPr lang="en-US" altLang="zh-TW" sz="2800" dirty="0" smtClean="0">
                <a:solidFill>
                  <a:srgbClr val="FFFF00"/>
                </a:solidFill>
                <a:effectLst/>
              </a:rPr>
              <a:t>MTU of output port is less than that of input port.</a:t>
            </a:r>
          </a:p>
          <a:p>
            <a:pPr lvl="1" algn="just" eaLnBrk="1" hangingPunct="1">
              <a:defRPr/>
            </a:pPr>
            <a:r>
              <a:rPr lang="en-US" altLang="zh-TW" sz="2800" dirty="0" smtClean="0">
                <a:effectLst/>
              </a:rPr>
              <a:t>As the fast path is implemented in hardware in high-speed routers, adding support for fragmentation in hardware could be complex and expensive. The need to fragment packets is often an exceptional condition.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3BA54CD5-8C60-49E7-8B3B-C4E47F869301}" type="slidenum">
              <a:rPr kumimoji="0" lang="zh-TW" altLang="en-US" smtClean="0">
                <a:solidFill>
                  <a:schemeClr val="folHlink"/>
                </a:solidFill>
                <a:latin typeface="Arial" panose="020B0604020202020204" pitchFamily="34" charset="0"/>
              </a:rPr>
              <a:pPr>
                <a:defRPr/>
              </a:pPr>
              <a:t>71</a:t>
            </a:fld>
            <a:endParaRPr kumimoji="0" lang="en-US" altLang="zh-TW" smtClean="0">
              <a:solidFill>
                <a:schemeClr val="folHlink"/>
              </a:solidFill>
              <a:latin typeface="Arial" panose="020B0604020202020204" pitchFamily="34" charset="0"/>
            </a:endParaRPr>
          </a:p>
        </p:txBody>
      </p:sp>
      <p:sp>
        <p:nvSpPr>
          <p:cNvPr id="107522" name="Rectangle 2"/>
          <p:cNvSpPr>
            <a:spLocks noGrp="1" noChangeArrowheads="1"/>
          </p:cNvSpPr>
          <p:nvPr>
            <p:ph type="title"/>
          </p:nvPr>
        </p:nvSpPr>
        <p:spPr/>
        <p:txBody>
          <a:bodyPr/>
          <a:lstStyle/>
          <a:p>
            <a:pPr eaLnBrk="1" hangingPunct="1">
              <a:defRPr/>
            </a:pPr>
            <a:r>
              <a:rPr lang="en-US" altLang="zh-TW" smtClean="0"/>
              <a:t>Slow path functions</a:t>
            </a:r>
          </a:p>
        </p:txBody>
      </p:sp>
      <p:sp>
        <p:nvSpPr>
          <p:cNvPr id="107523" name="Rectangle 3"/>
          <p:cNvSpPr>
            <a:spLocks noGrp="1" noChangeArrowheads="1"/>
          </p:cNvSpPr>
          <p:nvPr>
            <p:ph type="body" idx="1"/>
          </p:nvPr>
        </p:nvSpPr>
        <p:spPr/>
        <p:txBody>
          <a:bodyPr/>
          <a:lstStyle/>
          <a:p>
            <a:pPr eaLnBrk="1" hangingPunct="1">
              <a:lnSpc>
                <a:spcPct val="90000"/>
              </a:lnSpc>
              <a:defRPr/>
            </a:pPr>
            <a:r>
              <a:rPr lang="en-US" altLang="zh-TW" sz="3200" dirty="0" smtClean="0"/>
              <a:t>Advanced IP Processing</a:t>
            </a:r>
          </a:p>
          <a:p>
            <a:pPr lvl="1" algn="just" eaLnBrk="1" hangingPunct="1">
              <a:lnSpc>
                <a:spcPct val="90000"/>
              </a:lnSpc>
              <a:defRPr/>
            </a:pPr>
            <a:r>
              <a:rPr lang="en-US" altLang="zh-TW" sz="2800" dirty="0" smtClean="0">
                <a:solidFill>
                  <a:srgbClr val="FFFF00"/>
                </a:solidFill>
              </a:rPr>
              <a:t>source routing, route recording, time stamping, and ICMP error generation.</a:t>
            </a:r>
          </a:p>
          <a:p>
            <a:pPr lvl="1" algn="just" eaLnBrk="1" hangingPunct="1">
              <a:lnSpc>
                <a:spcPct val="90000"/>
              </a:lnSpc>
              <a:defRPr/>
            </a:pPr>
            <a:r>
              <a:rPr lang="en-US" altLang="zh-TW" sz="2400" dirty="0" smtClean="0">
                <a:solidFill>
                  <a:srgbClr val="FFCC00"/>
                </a:solidFill>
              </a:rPr>
              <a:t>Source routing</a:t>
            </a:r>
            <a:r>
              <a:rPr lang="en-US" altLang="zh-TW" sz="2400" dirty="0" smtClean="0"/>
              <a:t> allows the sender of a packet to specify the route it should take to reach the destination.</a:t>
            </a:r>
          </a:p>
          <a:p>
            <a:pPr lvl="1" algn="just" eaLnBrk="1" hangingPunct="1">
              <a:lnSpc>
                <a:spcPct val="90000"/>
              </a:lnSpc>
              <a:defRPr/>
            </a:pPr>
            <a:r>
              <a:rPr lang="en-US" altLang="zh-TW" sz="2400" dirty="0" smtClean="0">
                <a:solidFill>
                  <a:srgbClr val="FFFF00"/>
                </a:solidFill>
              </a:rPr>
              <a:t>For</a:t>
            </a:r>
            <a:r>
              <a:rPr lang="en-US" altLang="zh-TW" sz="2400" dirty="0" smtClean="0"/>
              <a:t> </a:t>
            </a:r>
            <a:r>
              <a:rPr lang="en-US" altLang="zh-TW" sz="2400" dirty="0" smtClean="0">
                <a:solidFill>
                  <a:srgbClr val="FFCC00"/>
                </a:solidFill>
              </a:rPr>
              <a:t>reporting</a:t>
            </a:r>
            <a:r>
              <a:rPr lang="en-US" altLang="zh-TW" sz="2400" dirty="0" smtClean="0"/>
              <a:t> </a:t>
            </a:r>
            <a:r>
              <a:rPr lang="en-US" altLang="zh-TW" sz="2400" dirty="0" smtClean="0">
                <a:solidFill>
                  <a:srgbClr val="FFCC00"/>
                </a:solidFill>
              </a:rPr>
              <a:t>errors</a:t>
            </a:r>
            <a:r>
              <a:rPr lang="en-US" altLang="zh-TW" sz="2400" dirty="0" smtClean="0"/>
              <a:t> </a:t>
            </a:r>
            <a:r>
              <a:rPr lang="en-US" altLang="zh-TW" sz="2400" dirty="0" smtClean="0">
                <a:solidFill>
                  <a:srgbClr val="FFFF00"/>
                </a:solidFill>
              </a:rPr>
              <a:t>about IP packets with invalid headers, the control processor can instruct the ingress network interface to discard the packet</a:t>
            </a:r>
            <a:r>
              <a:rPr lang="en-US" altLang="zh-TW" sz="2400" dirty="0" smtClean="0"/>
              <a:t>. </a:t>
            </a:r>
          </a:p>
          <a:p>
            <a:pPr lvl="1" algn="just" eaLnBrk="1" hangingPunct="1">
              <a:lnSpc>
                <a:spcPct val="90000"/>
              </a:lnSpc>
              <a:defRPr/>
            </a:pPr>
            <a:r>
              <a:rPr lang="en-US" altLang="zh-TW" sz="2400" dirty="0" smtClean="0"/>
              <a:t>Another alternative is to discard the packet in the fast path and send a notification to the control processor that generates an </a:t>
            </a:r>
            <a:r>
              <a:rPr lang="en-US" altLang="zh-TW" sz="2400" dirty="0" smtClean="0">
                <a:solidFill>
                  <a:srgbClr val="FFCC00"/>
                </a:solidFill>
              </a:rPr>
              <a:t>ICMP message</a:t>
            </a:r>
            <a:r>
              <a:rPr lang="en-US" altLang="zh-TW" sz="2400" dirty="0" smtClean="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F94A212-7470-4E1F-B425-75C6FD8DA357}" type="slidenum">
              <a:rPr kumimoji="0" lang="zh-TW" altLang="en-US" smtClean="0">
                <a:solidFill>
                  <a:schemeClr val="folHlink"/>
                </a:solidFill>
                <a:latin typeface="Arial" panose="020B0604020202020204" pitchFamily="34" charset="0"/>
              </a:rPr>
              <a:pPr>
                <a:defRPr/>
              </a:pPr>
              <a:t>72</a:t>
            </a:fld>
            <a:endParaRPr kumimoji="0" lang="en-US" altLang="zh-TW" smtClean="0">
              <a:solidFill>
                <a:schemeClr val="folHlink"/>
              </a:solidFill>
              <a:latin typeface="Arial" panose="020B0604020202020204" pitchFamily="34" charset="0"/>
            </a:endParaRPr>
          </a:p>
        </p:txBody>
      </p:sp>
      <p:sp>
        <p:nvSpPr>
          <p:cNvPr id="108546" name="Rectangle 2"/>
          <p:cNvSpPr>
            <a:spLocks noGrp="1" noChangeArrowheads="1"/>
          </p:cNvSpPr>
          <p:nvPr>
            <p:ph type="title"/>
          </p:nvPr>
        </p:nvSpPr>
        <p:spPr/>
        <p:txBody>
          <a:bodyPr/>
          <a:lstStyle/>
          <a:p>
            <a:pPr eaLnBrk="1" hangingPunct="1">
              <a:defRPr/>
            </a:pPr>
            <a:r>
              <a:rPr lang="en-US" altLang="zh-TW" smtClean="0"/>
              <a:t>Router Architectures</a:t>
            </a:r>
          </a:p>
        </p:txBody>
      </p:sp>
      <p:sp>
        <p:nvSpPr>
          <p:cNvPr id="108547" name="Rectangle 3"/>
          <p:cNvSpPr>
            <a:spLocks noGrp="1" noChangeArrowheads="1"/>
          </p:cNvSpPr>
          <p:nvPr>
            <p:ph type="body" idx="1"/>
          </p:nvPr>
        </p:nvSpPr>
        <p:spPr/>
        <p:txBody>
          <a:bodyPr/>
          <a:lstStyle/>
          <a:p>
            <a:pPr eaLnBrk="1" hangingPunct="1">
              <a:lnSpc>
                <a:spcPct val="90000"/>
              </a:lnSpc>
              <a:defRPr/>
            </a:pPr>
            <a:r>
              <a:rPr lang="en-US" altLang="zh-TW" sz="4000" dirty="0" smtClean="0">
                <a:solidFill>
                  <a:srgbClr val="FFFF00"/>
                </a:solidFill>
              </a:rPr>
              <a:t>Old Classification:</a:t>
            </a:r>
          </a:p>
          <a:p>
            <a:pPr lvl="1" eaLnBrk="1" hangingPunct="1">
              <a:lnSpc>
                <a:spcPct val="90000"/>
              </a:lnSpc>
              <a:defRPr/>
            </a:pPr>
            <a:r>
              <a:rPr lang="en-US" altLang="zh-TW" sz="3600" dirty="0" smtClean="0"/>
              <a:t>First, second, third, forth, fifth-generation</a:t>
            </a:r>
          </a:p>
          <a:p>
            <a:pPr eaLnBrk="1" hangingPunct="1">
              <a:lnSpc>
                <a:spcPct val="90000"/>
              </a:lnSpc>
              <a:defRPr/>
            </a:pPr>
            <a:r>
              <a:rPr lang="en-US" altLang="zh-TW" sz="4000" dirty="0" smtClean="0">
                <a:solidFill>
                  <a:srgbClr val="FFFF00"/>
                </a:solidFill>
              </a:rPr>
              <a:t>New classification</a:t>
            </a:r>
          </a:p>
          <a:p>
            <a:pPr lvl="1" eaLnBrk="1" hangingPunct="1">
              <a:lnSpc>
                <a:spcPct val="90000"/>
              </a:lnSpc>
              <a:defRPr/>
            </a:pPr>
            <a:r>
              <a:rPr lang="en-US" altLang="zh-TW" dirty="0" smtClean="0">
                <a:effectLst/>
              </a:rPr>
              <a:t>Shared CPU architectures</a:t>
            </a:r>
          </a:p>
          <a:p>
            <a:pPr lvl="1" eaLnBrk="1" hangingPunct="1">
              <a:lnSpc>
                <a:spcPct val="90000"/>
              </a:lnSpc>
              <a:defRPr/>
            </a:pPr>
            <a:r>
              <a:rPr lang="en-US" altLang="zh-TW" dirty="0" smtClean="0">
                <a:effectLst/>
              </a:rPr>
              <a:t>Shared forwarding engine architectures</a:t>
            </a:r>
          </a:p>
          <a:p>
            <a:pPr lvl="1" eaLnBrk="1" hangingPunct="1">
              <a:lnSpc>
                <a:spcPct val="90000"/>
              </a:lnSpc>
              <a:defRPr/>
            </a:pPr>
            <a:r>
              <a:rPr lang="en-US" altLang="zh-TW" dirty="0" smtClean="0">
                <a:effectLst/>
              </a:rPr>
              <a:t>Shared nothing architectures</a:t>
            </a:r>
          </a:p>
          <a:p>
            <a:pPr lvl="1" eaLnBrk="1" hangingPunct="1">
              <a:lnSpc>
                <a:spcPct val="90000"/>
              </a:lnSpc>
              <a:defRPr/>
            </a:pPr>
            <a:r>
              <a:rPr lang="en-US" altLang="zh-TW" dirty="0" smtClean="0">
                <a:effectLst/>
              </a:rPr>
              <a:t>Clustered architectures.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B14B090-A302-4EA5-A774-9FF7A054599B}" type="slidenum">
              <a:rPr kumimoji="0" lang="zh-TW" altLang="en-US" smtClean="0">
                <a:solidFill>
                  <a:schemeClr val="folHlink"/>
                </a:solidFill>
                <a:latin typeface="Arial" panose="020B0604020202020204" pitchFamily="34" charset="0"/>
              </a:rPr>
              <a:pPr>
                <a:defRPr/>
              </a:pPr>
              <a:t>73</a:t>
            </a:fld>
            <a:endParaRPr kumimoji="0" lang="en-US" altLang="zh-TW" smtClean="0">
              <a:solidFill>
                <a:schemeClr val="folHlink"/>
              </a:solidFill>
              <a:latin typeface="Arial" panose="020B0604020202020204" pitchFamily="34" charset="0"/>
            </a:endParaRPr>
          </a:p>
        </p:txBody>
      </p:sp>
      <p:sp>
        <p:nvSpPr>
          <p:cNvPr id="120834" name="Rectangle 2"/>
          <p:cNvSpPr>
            <a:spLocks noGrp="1" noChangeArrowheads="1"/>
          </p:cNvSpPr>
          <p:nvPr>
            <p:ph type="title"/>
          </p:nvPr>
        </p:nvSpPr>
        <p:spPr/>
        <p:txBody>
          <a:bodyPr/>
          <a:lstStyle/>
          <a:p>
            <a:pPr eaLnBrk="1" hangingPunct="1">
              <a:defRPr/>
            </a:pPr>
            <a:r>
              <a:rPr lang="en-US" altLang="zh-TW" smtClean="0"/>
              <a:t>Router Architectures</a:t>
            </a:r>
          </a:p>
        </p:txBody>
      </p:sp>
      <p:sp>
        <p:nvSpPr>
          <p:cNvPr id="120835" name="Rectangle 3"/>
          <p:cNvSpPr>
            <a:spLocks noGrp="1" noChangeArrowheads="1"/>
          </p:cNvSpPr>
          <p:nvPr>
            <p:ph type="body" idx="1"/>
          </p:nvPr>
        </p:nvSpPr>
        <p:spPr>
          <a:xfrm>
            <a:off x="323850" y="1196975"/>
            <a:ext cx="8820150" cy="4932363"/>
          </a:xfrm>
        </p:spPr>
        <p:txBody>
          <a:bodyPr/>
          <a:lstStyle/>
          <a:p>
            <a:pPr marL="355600" indent="-355600" eaLnBrk="1" hangingPunct="1">
              <a:lnSpc>
                <a:spcPct val="80000"/>
              </a:lnSpc>
              <a:defRPr/>
            </a:pPr>
            <a:r>
              <a:rPr lang="en-US" altLang="zh-TW" sz="3200" dirty="0" smtClean="0"/>
              <a:t>Early routers: general-purpose CPU based computers </a:t>
            </a:r>
          </a:p>
          <a:p>
            <a:pPr eaLnBrk="1" hangingPunct="1">
              <a:lnSpc>
                <a:spcPct val="80000"/>
              </a:lnSpc>
              <a:defRPr/>
            </a:pPr>
            <a:r>
              <a:rPr lang="en-US" altLang="zh-TW" sz="3200" dirty="0" smtClean="0"/>
              <a:t>Today, high-performance routers resemble supercomputers</a:t>
            </a:r>
          </a:p>
          <a:p>
            <a:pPr lvl="1" eaLnBrk="1" hangingPunct="1">
              <a:lnSpc>
                <a:spcPct val="80000"/>
              </a:lnSpc>
              <a:defRPr/>
            </a:pPr>
            <a:r>
              <a:rPr lang="en-US" altLang="zh-TW" sz="2400" dirty="0" smtClean="0"/>
              <a:t>Exploit parallelism</a:t>
            </a:r>
          </a:p>
          <a:p>
            <a:pPr lvl="1" eaLnBrk="1" hangingPunct="1">
              <a:lnSpc>
                <a:spcPct val="80000"/>
              </a:lnSpc>
              <a:defRPr/>
            </a:pPr>
            <a:r>
              <a:rPr lang="en-US" altLang="zh-TW" sz="2400" dirty="0" smtClean="0"/>
              <a:t>Special hardware components</a:t>
            </a:r>
          </a:p>
          <a:p>
            <a:pPr lvl="1" eaLnBrk="1" hangingPunct="1">
              <a:lnSpc>
                <a:spcPct val="80000"/>
              </a:lnSpc>
              <a:defRPr/>
            </a:pPr>
            <a:r>
              <a:rPr lang="en-US" altLang="zh-TW" sz="2400" dirty="0" smtClean="0"/>
              <a:t>Additionally, high speed </a:t>
            </a:r>
            <a:r>
              <a:rPr lang="en-US" altLang="zh-TW" sz="2400" smtClean="0"/>
              <a:t>communication interface</a:t>
            </a:r>
            <a:endParaRPr lang="en-US" altLang="zh-TW" sz="2800" dirty="0" smtClean="0"/>
          </a:p>
          <a:p>
            <a:pPr eaLnBrk="1" hangingPunct="1">
              <a:lnSpc>
                <a:spcPct val="80000"/>
              </a:lnSpc>
              <a:defRPr/>
            </a:pPr>
            <a:r>
              <a:rPr lang="en-US" altLang="zh-TW" sz="2800" dirty="0" smtClean="0">
                <a:solidFill>
                  <a:srgbClr val="FFCC00"/>
                </a:solidFill>
              </a:rPr>
              <a:t>Until 1980s (1</a:t>
            </a:r>
            <a:r>
              <a:rPr lang="en-US" altLang="zh-TW" sz="2800" baseline="30000" dirty="0" smtClean="0">
                <a:solidFill>
                  <a:srgbClr val="FFCC00"/>
                </a:solidFill>
              </a:rPr>
              <a:t>st</a:t>
            </a:r>
            <a:r>
              <a:rPr lang="en-US" altLang="zh-TW" sz="2800" dirty="0" smtClean="0">
                <a:solidFill>
                  <a:srgbClr val="FFCC00"/>
                </a:solidFill>
              </a:rPr>
              <a:t>  generation):</a:t>
            </a:r>
            <a:r>
              <a:rPr lang="en-US" altLang="zh-TW" sz="2800" dirty="0" smtClean="0"/>
              <a:t> standard computer</a:t>
            </a:r>
          </a:p>
          <a:p>
            <a:pPr eaLnBrk="1" hangingPunct="1">
              <a:lnSpc>
                <a:spcPct val="80000"/>
              </a:lnSpc>
              <a:defRPr/>
            </a:pPr>
            <a:r>
              <a:rPr lang="en-US" altLang="zh-TW" sz="2800" dirty="0" smtClean="0">
                <a:solidFill>
                  <a:srgbClr val="FFCC00"/>
                </a:solidFill>
              </a:rPr>
              <a:t>Early 1990s (2</a:t>
            </a:r>
            <a:r>
              <a:rPr lang="en-US" altLang="zh-TW" sz="2800" baseline="30000" dirty="0" smtClean="0">
                <a:solidFill>
                  <a:srgbClr val="FFCC00"/>
                </a:solidFill>
              </a:rPr>
              <a:t>nd</a:t>
            </a:r>
            <a:r>
              <a:rPr lang="en-US" altLang="zh-TW" sz="2800" dirty="0" smtClean="0">
                <a:solidFill>
                  <a:srgbClr val="FFCC00"/>
                </a:solidFill>
              </a:rPr>
              <a:t> generation): </a:t>
            </a:r>
            <a:r>
              <a:rPr lang="en-US" altLang="zh-TW" sz="2800" dirty="0" smtClean="0"/>
              <a:t>delegate to interfaces</a:t>
            </a:r>
          </a:p>
          <a:p>
            <a:pPr eaLnBrk="1" hangingPunct="1">
              <a:lnSpc>
                <a:spcPct val="80000"/>
              </a:lnSpc>
              <a:defRPr/>
            </a:pPr>
            <a:r>
              <a:rPr lang="en-US" altLang="zh-TW" sz="2800" dirty="0" smtClean="0">
                <a:solidFill>
                  <a:srgbClr val="FFCC00"/>
                </a:solidFill>
              </a:rPr>
              <a:t>Late 1990s  (3</a:t>
            </a:r>
            <a:r>
              <a:rPr lang="en-US" altLang="zh-TW" sz="2800" baseline="30000" dirty="0" smtClean="0">
                <a:solidFill>
                  <a:srgbClr val="FFCC00"/>
                </a:solidFill>
              </a:rPr>
              <a:t>rd</a:t>
            </a:r>
            <a:r>
              <a:rPr lang="en-US" altLang="zh-TW" sz="2800" dirty="0" smtClean="0">
                <a:solidFill>
                  <a:srgbClr val="FFCC00"/>
                </a:solidFill>
              </a:rPr>
              <a:t> generation): </a:t>
            </a:r>
            <a:r>
              <a:rPr lang="en-US" altLang="zh-TW" sz="2800" dirty="0" smtClean="0"/>
              <a:t>distributed architecture</a:t>
            </a:r>
          </a:p>
          <a:p>
            <a:pPr eaLnBrk="1" hangingPunct="1">
              <a:lnSpc>
                <a:spcPct val="80000"/>
              </a:lnSpc>
              <a:defRPr/>
            </a:pPr>
            <a:r>
              <a:rPr lang="en-US" altLang="zh-TW" sz="2800" dirty="0" smtClean="0">
                <a:solidFill>
                  <a:srgbClr val="FFCC00"/>
                </a:solidFill>
              </a:rPr>
              <a:t>Today</a:t>
            </a:r>
            <a:r>
              <a:rPr lang="en-US" altLang="zh-TW" sz="2800" dirty="0" smtClean="0">
                <a:solidFill>
                  <a:schemeClr val="accent2"/>
                </a:solidFill>
              </a:rPr>
              <a:t>:</a:t>
            </a:r>
            <a:r>
              <a:rPr lang="en-US" altLang="zh-TW" sz="2800" dirty="0" smtClean="0"/>
              <a:t> Distributed over multiple racks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投影片編號版面配置區 4"/>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F7F9FB5-E593-48BF-B800-CAF0B2177594}" type="slidenum">
              <a:rPr kumimoji="0" lang="zh-TW" altLang="en-US" smtClean="0">
                <a:solidFill>
                  <a:schemeClr val="folHlink"/>
                </a:solidFill>
                <a:latin typeface="Arial" panose="020B0604020202020204" pitchFamily="34" charset="0"/>
              </a:rPr>
              <a:pPr>
                <a:defRPr/>
              </a:pPr>
              <a:t>74</a:t>
            </a:fld>
            <a:endParaRPr kumimoji="0" lang="en-US" altLang="zh-TW" smtClean="0">
              <a:solidFill>
                <a:schemeClr val="folHlink"/>
              </a:solidFill>
              <a:latin typeface="Arial" panose="020B0604020202020204" pitchFamily="34" charset="0"/>
            </a:endParaRPr>
          </a:p>
        </p:txBody>
      </p:sp>
      <p:sp>
        <p:nvSpPr>
          <p:cNvPr id="79875" name="Rectangle 2"/>
          <p:cNvSpPr>
            <a:spLocks noChangeArrowheads="1"/>
          </p:cNvSpPr>
          <p:nvPr/>
        </p:nvSpPr>
        <p:spPr bwMode="auto">
          <a:xfrm>
            <a:off x="1584325" y="1341438"/>
            <a:ext cx="5791200" cy="236220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2643" name="Rectangle 3"/>
          <p:cNvSpPr>
            <a:spLocks noGrp="1" noChangeArrowheads="1"/>
          </p:cNvSpPr>
          <p:nvPr>
            <p:ph type="title"/>
          </p:nvPr>
        </p:nvSpPr>
        <p:spPr/>
        <p:txBody>
          <a:bodyPr/>
          <a:lstStyle/>
          <a:p>
            <a:pPr eaLnBrk="1" hangingPunct="1">
              <a:defRPr/>
            </a:pPr>
            <a:r>
              <a:rPr lang="en-US" altLang="zh-TW" dirty="0" smtClean="0"/>
              <a:t>Generic Router Architecture</a:t>
            </a:r>
          </a:p>
        </p:txBody>
      </p:sp>
      <p:sp>
        <p:nvSpPr>
          <p:cNvPr id="79877" name="Rectangle 4"/>
          <p:cNvSpPr>
            <a:spLocks noChangeArrowheads="1"/>
          </p:cNvSpPr>
          <p:nvPr/>
        </p:nvSpPr>
        <p:spPr bwMode="auto">
          <a:xfrm>
            <a:off x="2041525" y="1874838"/>
            <a:ext cx="1752600" cy="12954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latin typeface="Arial" panose="020B0604020202020204" pitchFamily="34" charset="0"/>
              </a:rPr>
              <a:t>Lookup</a:t>
            </a:r>
          </a:p>
          <a:p>
            <a:pPr algn="ctr">
              <a:spcBef>
                <a:spcPct val="0"/>
              </a:spcBef>
              <a:buClrTx/>
              <a:buSzTx/>
              <a:buFontTx/>
              <a:buNone/>
            </a:pPr>
            <a:r>
              <a:rPr kumimoji="0" lang="en-US" altLang="zh-TW" sz="2400" b="1">
                <a:latin typeface="Arial" panose="020B0604020202020204" pitchFamily="34" charset="0"/>
              </a:rPr>
              <a:t>IP Address</a:t>
            </a:r>
          </a:p>
        </p:txBody>
      </p:sp>
      <p:sp>
        <p:nvSpPr>
          <p:cNvPr id="79878" name="Rectangle 5"/>
          <p:cNvSpPr>
            <a:spLocks noChangeArrowheads="1"/>
          </p:cNvSpPr>
          <p:nvPr/>
        </p:nvSpPr>
        <p:spPr bwMode="auto">
          <a:xfrm>
            <a:off x="3794125" y="1874838"/>
            <a:ext cx="1447800" cy="12954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latin typeface="Arial" panose="020B0604020202020204" pitchFamily="34" charset="0"/>
              </a:rPr>
              <a:t>Update</a:t>
            </a:r>
          </a:p>
          <a:p>
            <a:pPr algn="ctr">
              <a:spcBef>
                <a:spcPct val="0"/>
              </a:spcBef>
              <a:buClrTx/>
              <a:buSzTx/>
              <a:buFontTx/>
              <a:buNone/>
            </a:pPr>
            <a:r>
              <a:rPr kumimoji="0" lang="en-US" altLang="zh-TW" sz="2400" b="1">
                <a:latin typeface="Arial" panose="020B0604020202020204" pitchFamily="34" charset="0"/>
              </a:rPr>
              <a:t>Header</a:t>
            </a:r>
          </a:p>
        </p:txBody>
      </p:sp>
      <p:sp>
        <p:nvSpPr>
          <p:cNvPr id="79879" name="Text Box 6"/>
          <p:cNvSpPr txBox="1">
            <a:spLocks noChangeArrowheads="1"/>
          </p:cNvSpPr>
          <p:nvPr/>
        </p:nvSpPr>
        <p:spPr bwMode="auto">
          <a:xfrm>
            <a:off x="1736725" y="1355725"/>
            <a:ext cx="3409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2800" b="1">
                <a:solidFill>
                  <a:srgbClr val="FF0000"/>
                </a:solidFill>
                <a:latin typeface="Arial" panose="020B0604020202020204" pitchFamily="34" charset="0"/>
              </a:rPr>
              <a:t>Header Processing</a:t>
            </a:r>
          </a:p>
        </p:txBody>
      </p:sp>
      <p:grpSp>
        <p:nvGrpSpPr>
          <p:cNvPr id="2" name="Group 7"/>
          <p:cNvGrpSpPr>
            <a:grpSpLocks/>
          </p:cNvGrpSpPr>
          <p:nvPr/>
        </p:nvGrpSpPr>
        <p:grpSpPr bwMode="auto">
          <a:xfrm>
            <a:off x="288925" y="1874838"/>
            <a:ext cx="1752600" cy="609600"/>
            <a:chOff x="192" y="2064"/>
            <a:chExt cx="1104" cy="384"/>
          </a:xfrm>
        </p:grpSpPr>
        <p:sp>
          <p:nvSpPr>
            <p:cNvPr id="79899" name="Line 8"/>
            <p:cNvSpPr>
              <a:spLocks noChangeShapeType="1"/>
            </p:cNvSpPr>
            <p:nvPr/>
          </p:nvSpPr>
          <p:spPr bwMode="auto">
            <a:xfrm>
              <a:off x="192" y="2448"/>
              <a:ext cx="1104" cy="0"/>
            </a:xfrm>
            <a:prstGeom prst="line">
              <a:avLst/>
            </a:prstGeom>
            <a:noFill/>
            <a:ln w="762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79900" name="Rectangle 9"/>
            <p:cNvSpPr>
              <a:spLocks noChangeArrowheads="1"/>
            </p:cNvSpPr>
            <p:nvPr/>
          </p:nvSpPr>
          <p:spPr bwMode="auto">
            <a:xfrm>
              <a:off x="192" y="2064"/>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2000" b="1">
                  <a:latin typeface="Arial" panose="020B0604020202020204" pitchFamily="34" charset="0"/>
                </a:rPr>
                <a:t>Data</a:t>
              </a:r>
            </a:p>
          </p:txBody>
        </p:sp>
        <p:sp>
          <p:nvSpPr>
            <p:cNvPr id="79901" name="Rectangle 10"/>
            <p:cNvSpPr>
              <a:spLocks noChangeArrowheads="1"/>
            </p:cNvSpPr>
            <p:nvPr/>
          </p:nvSpPr>
          <p:spPr bwMode="auto">
            <a:xfrm>
              <a:off x="768" y="2064"/>
              <a:ext cx="336" cy="24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000" b="1">
                  <a:solidFill>
                    <a:schemeClr val="bg2"/>
                  </a:solidFill>
                  <a:latin typeface="Arial" panose="020B0604020202020204" pitchFamily="34" charset="0"/>
                </a:rPr>
                <a:t>Hdr</a:t>
              </a:r>
            </a:p>
          </p:txBody>
        </p:sp>
      </p:grpSp>
      <p:grpSp>
        <p:nvGrpSpPr>
          <p:cNvPr id="3" name="Group 11"/>
          <p:cNvGrpSpPr>
            <a:grpSpLocks/>
          </p:cNvGrpSpPr>
          <p:nvPr/>
        </p:nvGrpSpPr>
        <p:grpSpPr bwMode="auto">
          <a:xfrm>
            <a:off x="5287963" y="1874838"/>
            <a:ext cx="3429000" cy="609600"/>
            <a:chOff x="3504" y="1536"/>
            <a:chExt cx="2160" cy="384"/>
          </a:xfrm>
        </p:grpSpPr>
        <p:sp>
          <p:nvSpPr>
            <p:cNvPr id="79896" name="Line 12"/>
            <p:cNvSpPr>
              <a:spLocks noChangeShapeType="1"/>
            </p:cNvSpPr>
            <p:nvPr/>
          </p:nvSpPr>
          <p:spPr bwMode="auto">
            <a:xfrm>
              <a:off x="3504" y="1920"/>
              <a:ext cx="2160" cy="0"/>
            </a:xfrm>
            <a:prstGeom prst="line">
              <a:avLst/>
            </a:prstGeom>
            <a:noFill/>
            <a:ln w="762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79897" name="Rectangle 13"/>
            <p:cNvSpPr>
              <a:spLocks noChangeArrowheads="1"/>
            </p:cNvSpPr>
            <p:nvPr/>
          </p:nvSpPr>
          <p:spPr bwMode="auto">
            <a:xfrm>
              <a:off x="4656" y="1536"/>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2000" b="1">
                  <a:latin typeface="Arial" panose="020B0604020202020204" pitchFamily="34" charset="0"/>
                </a:rPr>
                <a:t>Data</a:t>
              </a:r>
            </a:p>
          </p:txBody>
        </p:sp>
        <p:sp>
          <p:nvSpPr>
            <p:cNvPr id="79898" name="Rectangle 14"/>
            <p:cNvSpPr>
              <a:spLocks noChangeArrowheads="1"/>
            </p:cNvSpPr>
            <p:nvPr/>
          </p:nvSpPr>
          <p:spPr bwMode="auto">
            <a:xfrm>
              <a:off x="5232" y="1536"/>
              <a:ext cx="336" cy="240"/>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000" b="1">
                  <a:solidFill>
                    <a:schemeClr val="bg2"/>
                  </a:solidFill>
                  <a:latin typeface="Arial" panose="020B0604020202020204" pitchFamily="34" charset="0"/>
                </a:rPr>
                <a:t>Hdr</a:t>
              </a:r>
            </a:p>
          </p:txBody>
        </p:sp>
      </p:grpSp>
      <p:sp>
        <p:nvSpPr>
          <p:cNvPr id="112655" name="Text Box 15"/>
          <p:cNvSpPr txBox="1">
            <a:spLocks noChangeArrowheads="1"/>
          </p:cNvSpPr>
          <p:nvPr/>
        </p:nvSpPr>
        <p:spPr bwMode="auto">
          <a:xfrm>
            <a:off x="361950" y="4184650"/>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r">
              <a:spcBef>
                <a:spcPct val="0"/>
              </a:spcBef>
              <a:buClrTx/>
              <a:buSzTx/>
              <a:buFontTx/>
              <a:buNone/>
            </a:pPr>
            <a:r>
              <a:rPr kumimoji="0" lang="en-US" altLang="zh-TW" sz="1800" b="1">
                <a:latin typeface="Arial" panose="020B0604020202020204" pitchFamily="34" charset="0"/>
              </a:rPr>
              <a:t>1M prefixes</a:t>
            </a:r>
          </a:p>
          <a:p>
            <a:pPr algn="r">
              <a:spcBef>
                <a:spcPct val="0"/>
              </a:spcBef>
              <a:buClrTx/>
              <a:buSzTx/>
              <a:buFontTx/>
              <a:buNone/>
            </a:pPr>
            <a:r>
              <a:rPr kumimoji="0" lang="en-US" altLang="zh-TW" sz="1800" b="1">
                <a:latin typeface="Arial" panose="020B0604020202020204" pitchFamily="34" charset="0"/>
              </a:rPr>
              <a:t>Off-chip DRAM</a:t>
            </a:r>
          </a:p>
        </p:txBody>
      </p:sp>
      <p:sp>
        <p:nvSpPr>
          <p:cNvPr id="79883" name="Rectangle 16"/>
          <p:cNvSpPr>
            <a:spLocks noChangeArrowheads="1"/>
          </p:cNvSpPr>
          <p:nvPr/>
        </p:nvSpPr>
        <p:spPr bwMode="auto">
          <a:xfrm>
            <a:off x="2193925" y="3932238"/>
            <a:ext cx="1447800" cy="1219200"/>
          </a:xfrm>
          <a:prstGeom prst="rect">
            <a:avLst/>
          </a:prstGeom>
          <a:solidFill>
            <a:srgbClr val="F6F6A8"/>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solidFill>
                  <a:srgbClr val="000000"/>
                </a:solidFill>
                <a:latin typeface="Arial" panose="020B0604020202020204" pitchFamily="34" charset="0"/>
              </a:rPr>
              <a:t>Address</a:t>
            </a:r>
          </a:p>
          <a:p>
            <a:pPr algn="ctr">
              <a:spcBef>
                <a:spcPct val="0"/>
              </a:spcBef>
              <a:buClrTx/>
              <a:buSzTx/>
              <a:buFontTx/>
              <a:buNone/>
            </a:pPr>
            <a:r>
              <a:rPr kumimoji="0" lang="en-US" altLang="zh-TW" sz="2400" b="1">
                <a:solidFill>
                  <a:srgbClr val="000000"/>
                </a:solidFill>
                <a:latin typeface="Arial" panose="020B0604020202020204" pitchFamily="34" charset="0"/>
              </a:rPr>
              <a:t>Table</a:t>
            </a:r>
          </a:p>
        </p:txBody>
      </p:sp>
      <p:grpSp>
        <p:nvGrpSpPr>
          <p:cNvPr id="79884" name="Group 17"/>
          <p:cNvGrpSpPr>
            <a:grpSpLocks/>
          </p:cNvGrpSpPr>
          <p:nvPr/>
        </p:nvGrpSpPr>
        <p:grpSpPr bwMode="auto">
          <a:xfrm>
            <a:off x="1660525" y="3170238"/>
            <a:ext cx="1244600" cy="762000"/>
            <a:chOff x="1056" y="2352"/>
            <a:chExt cx="784" cy="480"/>
          </a:xfrm>
        </p:grpSpPr>
        <p:sp>
          <p:nvSpPr>
            <p:cNvPr id="79894" name="Line 18"/>
            <p:cNvSpPr>
              <a:spLocks noChangeShapeType="1"/>
            </p:cNvSpPr>
            <p:nvPr/>
          </p:nvSpPr>
          <p:spPr bwMode="auto">
            <a:xfrm>
              <a:off x="1632" y="2352"/>
              <a:ext cx="0" cy="480"/>
            </a:xfrm>
            <a:prstGeom prst="line">
              <a:avLst/>
            </a:prstGeom>
            <a:noFill/>
            <a:ln w="381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79895" name="Text Box 19"/>
            <p:cNvSpPr txBox="1">
              <a:spLocks noChangeArrowheads="1"/>
            </p:cNvSpPr>
            <p:nvPr/>
          </p:nvSpPr>
          <p:spPr bwMode="auto">
            <a:xfrm>
              <a:off x="1056" y="2473"/>
              <a:ext cx="784" cy="212"/>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b="1">
                  <a:latin typeface="Arial" panose="020B0604020202020204" pitchFamily="34" charset="0"/>
                </a:rPr>
                <a:t>IP Address</a:t>
              </a:r>
            </a:p>
          </p:txBody>
        </p:sp>
      </p:grpSp>
      <p:grpSp>
        <p:nvGrpSpPr>
          <p:cNvPr id="5" name="Group 20"/>
          <p:cNvGrpSpPr>
            <a:grpSpLocks/>
          </p:cNvGrpSpPr>
          <p:nvPr/>
        </p:nvGrpSpPr>
        <p:grpSpPr bwMode="auto">
          <a:xfrm>
            <a:off x="2995613" y="3170238"/>
            <a:ext cx="1074737" cy="762000"/>
            <a:chOff x="1897" y="2352"/>
            <a:chExt cx="677" cy="480"/>
          </a:xfrm>
        </p:grpSpPr>
        <p:sp>
          <p:nvSpPr>
            <p:cNvPr id="79892" name="Line 21"/>
            <p:cNvSpPr>
              <a:spLocks noChangeShapeType="1"/>
            </p:cNvSpPr>
            <p:nvPr/>
          </p:nvSpPr>
          <p:spPr bwMode="auto">
            <a:xfrm flipV="1">
              <a:off x="2064" y="2352"/>
              <a:ext cx="0" cy="480"/>
            </a:xfrm>
            <a:prstGeom prst="line">
              <a:avLst/>
            </a:prstGeom>
            <a:noFill/>
            <a:ln w="381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79893" name="Text Box 22"/>
            <p:cNvSpPr txBox="1">
              <a:spLocks noChangeArrowheads="1"/>
            </p:cNvSpPr>
            <p:nvPr/>
          </p:nvSpPr>
          <p:spPr bwMode="auto">
            <a:xfrm>
              <a:off x="1897" y="2473"/>
              <a:ext cx="677" cy="212"/>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b="1">
                  <a:latin typeface="Arial" panose="020B0604020202020204" pitchFamily="34" charset="0"/>
                </a:rPr>
                <a:t>Next Hop</a:t>
              </a:r>
            </a:p>
          </p:txBody>
        </p:sp>
      </p:grpSp>
      <p:sp>
        <p:nvSpPr>
          <p:cNvPr id="79886" name="Rectangle 23"/>
          <p:cNvSpPr>
            <a:spLocks noChangeArrowheads="1"/>
          </p:cNvSpPr>
          <p:nvPr/>
        </p:nvSpPr>
        <p:spPr bwMode="auto">
          <a:xfrm>
            <a:off x="5592763" y="1874838"/>
            <a:ext cx="1371600" cy="1265237"/>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latin typeface="Arial" panose="020B0604020202020204" pitchFamily="34" charset="0"/>
              </a:rPr>
              <a:t>Queue</a:t>
            </a:r>
          </a:p>
          <a:p>
            <a:pPr algn="ctr">
              <a:spcBef>
                <a:spcPct val="0"/>
              </a:spcBef>
              <a:buClrTx/>
              <a:buSzTx/>
              <a:buFontTx/>
              <a:buNone/>
            </a:pPr>
            <a:r>
              <a:rPr kumimoji="0" lang="en-US" altLang="zh-TW" sz="2400" b="1">
                <a:latin typeface="Arial" panose="020B0604020202020204" pitchFamily="34" charset="0"/>
              </a:rPr>
              <a:t>Packet</a:t>
            </a:r>
          </a:p>
        </p:txBody>
      </p:sp>
      <p:sp>
        <p:nvSpPr>
          <p:cNvPr id="79887" name="Rectangle 24"/>
          <p:cNvSpPr>
            <a:spLocks noChangeArrowheads="1"/>
          </p:cNvSpPr>
          <p:nvPr/>
        </p:nvSpPr>
        <p:spPr bwMode="auto">
          <a:xfrm>
            <a:off x="5516563" y="3932238"/>
            <a:ext cx="1447800" cy="1219200"/>
          </a:xfrm>
          <a:prstGeom prst="rect">
            <a:avLst/>
          </a:prstGeom>
          <a:solidFill>
            <a:srgbClr val="F6F6A8"/>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2400" b="1">
                <a:solidFill>
                  <a:srgbClr val="000000"/>
                </a:solidFill>
                <a:latin typeface="Arial" panose="020B0604020202020204" pitchFamily="34" charset="0"/>
              </a:rPr>
              <a:t>Buffer</a:t>
            </a:r>
          </a:p>
          <a:p>
            <a:pPr algn="ctr">
              <a:spcBef>
                <a:spcPct val="0"/>
              </a:spcBef>
              <a:buClrTx/>
              <a:buSzTx/>
              <a:buFontTx/>
              <a:buNone/>
            </a:pPr>
            <a:r>
              <a:rPr kumimoji="0" lang="en-US" altLang="zh-TW" sz="2400" b="1">
                <a:solidFill>
                  <a:srgbClr val="000000"/>
                </a:solidFill>
                <a:latin typeface="Arial" panose="020B0604020202020204" pitchFamily="34" charset="0"/>
              </a:rPr>
              <a:t>Memory</a:t>
            </a:r>
          </a:p>
        </p:txBody>
      </p:sp>
      <p:sp>
        <p:nvSpPr>
          <p:cNvPr id="79888" name="Line 25"/>
          <p:cNvSpPr>
            <a:spLocks noChangeShapeType="1"/>
          </p:cNvSpPr>
          <p:nvPr/>
        </p:nvSpPr>
        <p:spPr bwMode="auto">
          <a:xfrm>
            <a:off x="5897563" y="3170238"/>
            <a:ext cx="0" cy="762000"/>
          </a:xfrm>
          <a:prstGeom prst="line">
            <a:avLst/>
          </a:prstGeom>
          <a:noFill/>
          <a:ln w="5715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12666" name="Line 26"/>
          <p:cNvSpPr>
            <a:spLocks noChangeShapeType="1"/>
          </p:cNvSpPr>
          <p:nvPr/>
        </p:nvSpPr>
        <p:spPr bwMode="auto">
          <a:xfrm flipV="1">
            <a:off x="6583363" y="3170238"/>
            <a:ext cx="0" cy="762000"/>
          </a:xfrm>
          <a:prstGeom prst="line">
            <a:avLst/>
          </a:prstGeom>
          <a:noFill/>
          <a:ln w="5715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12667" name="Text Box 27"/>
          <p:cNvSpPr txBox="1">
            <a:spLocks noChangeArrowheads="1"/>
          </p:cNvSpPr>
          <p:nvPr/>
        </p:nvSpPr>
        <p:spPr bwMode="auto">
          <a:xfrm>
            <a:off x="7026275" y="4200525"/>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b="1">
                <a:latin typeface="Arial" panose="020B0604020202020204" pitchFamily="34" charset="0"/>
              </a:rPr>
              <a:t>1M packets</a:t>
            </a:r>
          </a:p>
          <a:p>
            <a:pPr>
              <a:spcBef>
                <a:spcPct val="0"/>
              </a:spcBef>
              <a:buClrTx/>
              <a:buSzTx/>
              <a:buFontTx/>
              <a:buNone/>
            </a:pPr>
            <a:r>
              <a:rPr kumimoji="0" lang="en-US" altLang="zh-TW" sz="1800" b="1">
                <a:latin typeface="Arial" panose="020B0604020202020204" pitchFamily="34" charset="0"/>
              </a:rPr>
              <a:t>Off-chip DRAM</a:t>
            </a:r>
          </a:p>
        </p:txBody>
      </p:sp>
      <p:sp>
        <p:nvSpPr>
          <p:cNvPr id="79891" name="Text Box 28"/>
          <p:cNvSpPr txBox="1">
            <a:spLocks noChangeArrowheads="1"/>
          </p:cNvSpPr>
          <p:nvPr/>
        </p:nvSpPr>
        <p:spPr bwMode="auto">
          <a:xfrm>
            <a:off x="1431925" y="5622925"/>
            <a:ext cx="60960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50000"/>
              </a:spcBef>
              <a:buClrTx/>
              <a:buSzTx/>
              <a:buFontTx/>
              <a:buNone/>
            </a:pPr>
            <a:r>
              <a:rPr kumimoji="0" lang="en-US" altLang="zh-TW" sz="1800" b="1" dirty="0">
                <a:solidFill>
                  <a:srgbClr val="FF0000"/>
                </a:solidFill>
                <a:latin typeface="Arial" panose="020B0604020202020204" pitchFamily="34" charset="0"/>
              </a:rPr>
              <a:t>Question:</a:t>
            </a:r>
            <a:r>
              <a:rPr kumimoji="0" lang="en-US" altLang="zh-TW" sz="1800" b="1" dirty="0">
                <a:latin typeface="Arial" panose="020B0604020202020204" pitchFamily="34" charset="0"/>
              </a:rPr>
              <a:t> What is the difference between this </a:t>
            </a:r>
            <a:br>
              <a:rPr kumimoji="0" lang="en-US" altLang="zh-TW" sz="1800" b="1" dirty="0">
                <a:latin typeface="Arial" panose="020B0604020202020204" pitchFamily="34" charset="0"/>
              </a:rPr>
            </a:br>
            <a:r>
              <a:rPr kumimoji="0" lang="en-US" altLang="zh-TW" sz="1800" b="1" dirty="0">
                <a:latin typeface="Arial" panose="020B0604020202020204" pitchFamily="34" charset="0"/>
              </a:rPr>
              <a:t>architecture and that in today’s </a:t>
            </a:r>
            <a:r>
              <a:rPr kumimoji="0" lang="en-US" altLang="zh-TW" sz="1800" b="1" dirty="0" smtClean="0">
                <a:latin typeface="Arial" panose="020B0604020202020204" pitchFamily="34" charset="0"/>
              </a:rPr>
              <a:t>router?</a:t>
            </a:r>
            <a:endParaRPr kumimoji="0" lang="en-US" altLang="zh-TW" sz="18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265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266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2666"/>
                                        </p:tgtEl>
                                        <p:attrNameLst>
                                          <p:attrName>style.visibility</p:attrName>
                                        </p:attrNameLst>
                                      </p:cBhvr>
                                      <p:to>
                                        <p:strVal val="visible"/>
                                      </p:to>
                                    </p:set>
                                    <p:animEffect transition="in" filter="wipe(down)">
                                      <p:cBhvr>
                                        <p:cTn id="29" dur="500"/>
                                        <p:tgtEl>
                                          <p:spTgt spid="112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5" grpId="0" autoUpdateAnimBg="0"/>
      <p:bldP spid="112666" grpId="0" animBg="1"/>
      <p:bldP spid="112667"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投影片編號版面配置區 4"/>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D94F81F-E884-45B7-BC8E-0FAADA3344D5}" type="slidenum">
              <a:rPr kumimoji="0" lang="zh-TW" altLang="en-US" smtClean="0">
                <a:solidFill>
                  <a:schemeClr val="folHlink"/>
                </a:solidFill>
                <a:latin typeface="Arial" panose="020B0604020202020204" pitchFamily="34" charset="0"/>
              </a:rPr>
              <a:pPr>
                <a:defRPr/>
              </a:pPr>
              <a:t>75</a:t>
            </a:fld>
            <a:endParaRPr kumimoji="0" lang="en-US" altLang="zh-TW" smtClean="0">
              <a:solidFill>
                <a:schemeClr val="folHlink"/>
              </a:solidFill>
              <a:latin typeface="Arial" panose="020B0604020202020204" pitchFamily="34" charset="0"/>
            </a:endParaRPr>
          </a:p>
        </p:txBody>
      </p:sp>
      <p:sp>
        <p:nvSpPr>
          <p:cNvPr id="83971" name="Rectangle 80"/>
          <p:cNvSpPr>
            <a:spLocks noChangeArrowheads="1"/>
          </p:cNvSpPr>
          <p:nvPr/>
        </p:nvSpPr>
        <p:spPr bwMode="auto">
          <a:xfrm>
            <a:off x="3816350" y="1773238"/>
            <a:ext cx="1943100" cy="3635375"/>
          </a:xfrm>
          <a:prstGeom prst="rect">
            <a:avLst/>
          </a:prstGeom>
          <a:solidFill>
            <a:schemeClr val="accent1">
              <a:alpha val="38823"/>
            </a:schemeClr>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16738" name="Rectangle 2"/>
          <p:cNvSpPr>
            <a:spLocks noGrp="1" noChangeArrowheads="1"/>
          </p:cNvSpPr>
          <p:nvPr>
            <p:ph type="title"/>
          </p:nvPr>
        </p:nvSpPr>
        <p:spPr/>
        <p:txBody>
          <a:bodyPr/>
          <a:lstStyle/>
          <a:p>
            <a:pPr eaLnBrk="1" hangingPunct="1">
              <a:defRPr/>
            </a:pPr>
            <a:r>
              <a:rPr lang="en-US" altLang="zh-TW" dirty="0" smtClean="0"/>
              <a:t>Generic Router Architecture</a:t>
            </a:r>
          </a:p>
        </p:txBody>
      </p:sp>
      <p:grpSp>
        <p:nvGrpSpPr>
          <p:cNvPr id="83973" name="Group 3"/>
          <p:cNvGrpSpPr>
            <a:grpSpLocks/>
          </p:cNvGrpSpPr>
          <p:nvPr/>
        </p:nvGrpSpPr>
        <p:grpSpPr bwMode="auto">
          <a:xfrm>
            <a:off x="1524000" y="1295400"/>
            <a:ext cx="2057400" cy="1524000"/>
            <a:chOff x="1104" y="816"/>
            <a:chExt cx="1296" cy="960"/>
          </a:xfrm>
        </p:grpSpPr>
        <p:sp>
          <p:nvSpPr>
            <p:cNvPr id="84043" name="Rectangle 4"/>
            <p:cNvSpPr>
              <a:spLocks noChangeArrowheads="1"/>
            </p:cNvSpPr>
            <p:nvPr/>
          </p:nvSpPr>
          <p:spPr bwMode="auto">
            <a:xfrm>
              <a:off x="1104" y="816"/>
              <a:ext cx="1296" cy="96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44" name="Rectangle 5"/>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Lookup</a:t>
              </a:r>
            </a:p>
            <a:p>
              <a:pPr algn="ctr">
                <a:spcBef>
                  <a:spcPct val="0"/>
                </a:spcBef>
                <a:buClrTx/>
                <a:buSzTx/>
                <a:buFontTx/>
                <a:buNone/>
              </a:pPr>
              <a:r>
                <a:rPr kumimoji="0" lang="en-US" altLang="zh-TW" sz="1000">
                  <a:latin typeface="Arial" panose="020B0604020202020204" pitchFamily="34" charset="0"/>
                </a:rPr>
                <a:t>IP Address</a:t>
              </a:r>
            </a:p>
          </p:txBody>
        </p:sp>
        <p:sp>
          <p:nvSpPr>
            <p:cNvPr id="84045" name="Rectangle 6"/>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Update</a:t>
              </a:r>
            </a:p>
            <a:p>
              <a:pPr algn="ctr">
                <a:spcBef>
                  <a:spcPct val="0"/>
                </a:spcBef>
                <a:buClrTx/>
                <a:buSzTx/>
                <a:buFontTx/>
                <a:buNone/>
              </a:pPr>
              <a:r>
                <a:rPr kumimoji="0" lang="en-US" altLang="zh-TW" sz="1000">
                  <a:latin typeface="Arial" panose="020B0604020202020204" pitchFamily="34" charset="0"/>
                </a:rPr>
                <a:t>Header</a:t>
              </a:r>
            </a:p>
          </p:txBody>
        </p:sp>
        <p:sp>
          <p:nvSpPr>
            <p:cNvPr id="84046" name="Text Box 7"/>
            <p:cNvSpPr txBox="1">
              <a:spLocks noChangeArrowheads="1"/>
            </p:cNvSpPr>
            <p:nvPr/>
          </p:nvSpPr>
          <p:spPr bwMode="auto">
            <a:xfrm>
              <a:off x="1248" y="861"/>
              <a:ext cx="9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200">
                  <a:latin typeface="Arial" panose="020B0604020202020204" pitchFamily="34" charset="0"/>
                </a:rPr>
                <a:t>Header Processing</a:t>
              </a:r>
            </a:p>
          </p:txBody>
        </p:sp>
        <p:sp>
          <p:nvSpPr>
            <p:cNvPr id="84047" name="Rectangle 8"/>
            <p:cNvSpPr>
              <a:spLocks noChangeArrowheads="1"/>
            </p:cNvSpPr>
            <p:nvPr/>
          </p:nvSpPr>
          <p:spPr bwMode="auto">
            <a:xfrm>
              <a:off x="1259" y="1433"/>
              <a:ext cx="421" cy="247"/>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Address</a:t>
              </a:r>
            </a:p>
            <a:p>
              <a:pPr algn="ctr">
                <a:spcBef>
                  <a:spcPct val="0"/>
                </a:spcBef>
                <a:buClrTx/>
                <a:buSzTx/>
                <a:buFontTx/>
                <a:buNone/>
              </a:pPr>
              <a:r>
                <a:rPr kumimoji="0" lang="en-US" altLang="zh-TW" sz="1000">
                  <a:latin typeface="Arial" panose="020B0604020202020204" pitchFamily="34" charset="0"/>
                </a:rPr>
                <a:t>Table</a:t>
              </a:r>
            </a:p>
          </p:txBody>
        </p:sp>
        <p:sp>
          <p:nvSpPr>
            <p:cNvPr id="84048" name="Line 9"/>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49" name="Line 10"/>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grpSp>
      <p:grpSp>
        <p:nvGrpSpPr>
          <p:cNvPr id="83974" name="Group 11"/>
          <p:cNvGrpSpPr>
            <a:grpSpLocks/>
          </p:cNvGrpSpPr>
          <p:nvPr/>
        </p:nvGrpSpPr>
        <p:grpSpPr bwMode="auto">
          <a:xfrm>
            <a:off x="1524000" y="2895600"/>
            <a:ext cx="2057400" cy="1524000"/>
            <a:chOff x="1104" y="816"/>
            <a:chExt cx="1296" cy="960"/>
          </a:xfrm>
        </p:grpSpPr>
        <p:sp>
          <p:nvSpPr>
            <p:cNvPr id="84036" name="Rectangle 12"/>
            <p:cNvSpPr>
              <a:spLocks noChangeArrowheads="1"/>
            </p:cNvSpPr>
            <p:nvPr/>
          </p:nvSpPr>
          <p:spPr bwMode="auto">
            <a:xfrm>
              <a:off x="1104" y="816"/>
              <a:ext cx="1296" cy="96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37" name="Rectangle 13"/>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Lookup</a:t>
              </a:r>
            </a:p>
            <a:p>
              <a:pPr algn="ctr">
                <a:spcBef>
                  <a:spcPct val="0"/>
                </a:spcBef>
                <a:buClrTx/>
                <a:buSzTx/>
                <a:buFontTx/>
                <a:buNone/>
              </a:pPr>
              <a:r>
                <a:rPr kumimoji="0" lang="en-US" altLang="zh-TW" sz="1000">
                  <a:latin typeface="Arial" panose="020B0604020202020204" pitchFamily="34" charset="0"/>
                </a:rPr>
                <a:t>IP Address</a:t>
              </a:r>
            </a:p>
          </p:txBody>
        </p:sp>
        <p:sp>
          <p:nvSpPr>
            <p:cNvPr id="84038" name="Rectangle 14"/>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Update</a:t>
              </a:r>
            </a:p>
            <a:p>
              <a:pPr algn="ctr">
                <a:spcBef>
                  <a:spcPct val="0"/>
                </a:spcBef>
                <a:buClrTx/>
                <a:buSzTx/>
                <a:buFontTx/>
                <a:buNone/>
              </a:pPr>
              <a:r>
                <a:rPr kumimoji="0" lang="en-US" altLang="zh-TW" sz="1000">
                  <a:latin typeface="Arial" panose="020B0604020202020204" pitchFamily="34" charset="0"/>
                </a:rPr>
                <a:t>Header</a:t>
              </a:r>
            </a:p>
          </p:txBody>
        </p:sp>
        <p:sp>
          <p:nvSpPr>
            <p:cNvPr id="84039" name="Text Box 15"/>
            <p:cNvSpPr txBox="1">
              <a:spLocks noChangeArrowheads="1"/>
            </p:cNvSpPr>
            <p:nvPr/>
          </p:nvSpPr>
          <p:spPr bwMode="auto">
            <a:xfrm>
              <a:off x="1248" y="861"/>
              <a:ext cx="9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200">
                  <a:latin typeface="Arial" panose="020B0604020202020204" pitchFamily="34" charset="0"/>
                </a:rPr>
                <a:t>Header Processing</a:t>
              </a:r>
            </a:p>
          </p:txBody>
        </p:sp>
        <p:sp>
          <p:nvSpPr>
            <p:cNvPr id="84040" name="Rectangle 16"/>
            <p:cNvSpPr>
              <a:spLocks noChangeArrowheads="1"/>
            </p:cNvSpPr>
            <p:nvPr/>
          </p:nvSpPr>
          <p:spPr bwMode="auto">
            <a:xfrm>
              <a:off x="1259" y="1433"/>
              <a:ext cx="421" cy="247"/>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Address</a:t>
              </a:r>
            </a:p>
            <a:p>
              <a:pPr algn="ctr">
                <a:spcBef>
                  <a:spcPct val="0"/>
                </a:spcBef>
                <a:buClrTx/>
                <a:buSzTx/>
                <a:buFontTx/>
                <a:buNone/>
              </a:pPr>
              <a:r>
                <a:rPr kumimoji="0" lang="en-US" altLang="zh-TW" sz="1000">
                  <a:latin typeface="Arial" panose="020B0604020202020204" pitchFamily="34" charset="0"/>
                </a:rPr>
                <a:t>Table</a:t>
              </a:r>
            </a:p>
          </p:txBody>
        </p:sp>
        <p:sp>
          <p:nvSpPr>
            <p:cNvPr id="84041" name="Line 17"/>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42" name="Line 18"/>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grpSp>
      <p:grpSp>
        <p:nvGrpSpPr>
          <p:cNvPr id="83975" name="Group 19"/>
          <p:cNvGrpSpPr>
            <a:grpSpLocks/>
          </p:cNvGrpSpPr>
          <p:nvPr/>
        </p:nvGrpSpPr>
        <p:grpSpPr bwMode="auto">
          <a:xfrm>
            <a:off x="1524000" y="4953000"/>
            <a:ext cx="2057400" cy="1524000"/>
            <a:chOff x="1104" y="816"/>
            <a:chExt cx="1296" cy="960"/>
          </a:xfrm>
        </p:grpSpPr>
        <p:sp>
          <p:nvSpPr>
            <p:cNvPr id="84029" name="Rectangle 20"/>
            <p:cNvSpPr>
              <a:spLocks noChangeArrowheads="1"/>
            </p:cNvSpPr>
            <p:nvPr/>
          </p:nvSpPr>
          <p:spPr bwMode="auto">
            <a:xfrm>
              <a:off x="1104" y="816"/>
              <a:ext cx="1296" cy="96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30" name="Rectangle 21"/>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Lookup</a:t>
              </a:r>
            </a:p>
            <a:p>
              <a:pPr algn="ctr">
                <a:spcBef>
                  <a:spcPct val="0"/>
                </a:spcBef>
                <a:buClrTx/>
                <a:buSzTx/>
                <a:buFontTx/>
                <a:buNone/>
              </a:pPr>
              <a:r>
                <a:rPr kumimoji="0" lang="en-US" altLang="zh-TW" sz="1000">
                  <a:latin typeface="Arial" panose="020B0604020202020204" pitchFamily="34" charset="0"/>
                </a:rPr>
                <a:t>IP Address</a:t>
              </a:r>
            </a:p>
          </p:txBody>
        </p:sp>
        <p:sp>
          <p:nvSpPr>
            <p:cNvPr id="84031" name="Rectangle 22"/>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Update</a:t>
              </a:r>
            </a:p>
            <a:p>
              <a:pPr algn="ctr">
                <a:spcBef>
                  <a:spcPct val="0"/>
                </a:spcBef>
                <a:buClrTx/>
                <a:buSzTx/>
                <a:buFontTx/>
                <a:buNone/>
              </a:pPr>
              <a:r>
                <a:rPr kumimoji="0" lang="en-US" altLang="zh-TW" sz="1000">
                  <a:latin typeface="Arial" panose="020B0604020202020204" pitchFamily="34" charset="0"/>
                </a:rPr>
                <a:t>Header</a:t>
              </a:r>
            </a:p>
          </p:txBody>
        </p:sp>
        <p:sp>
          <p:nvSpPr>
            <p:cNvPr id="84032" name="Text Box 23"/>
            <p:cNvSpPr txBox="1">
              <a:spLocks noChangeArrowheads="1"/>
            </p:cNvSpPr>
            <p:nvPr/>
          </p:nvSpPr>
          <p:spPr bwMode="auto">
            <a:xfrm>
              <a:off x="1248" y="861"/>
              <a:ext cx="9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200">
                  <a:latin typeface="Arial" panose="020B0604020202020204" pitchFamily="34" charset="0"/>
                </a:rPr>
                <a:t>Header Processing</a:t>
              </a:r>
            </a:p>
          </p:txBody>
        </p:sp>
        <p:sp>
          <p:nvSpPr>
            <p:cNvPr id="84033" name="Rectangle 24"/>
            <p:cNvSpPr>
              <a:spLocks noChangeArrowheads="1"/>
            </p:cNvSpPr>
            <p:nvPr/>
          </p:nvSpPr>
          <p:spPr bwMode="auto">
            <a:xfrm>
              <a:off x="1259" y="1433"/>
              <a:ext cx="421" cy="247"/>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Address</a:t>
              </a:r>
            </a:p>
            <a:p>
              <a:pPr algn="ctr">
                <a:spcBef>
                  <a:spcPct val="0"/>
                </a:spcBef>
                <a:buClrTx/>
                <a:buSzTx/>
                <a:buFontTx/>
                <a:buNone/>
              </a:pPr>
              <a:r>
                <a:rPr kumimoji="0" lang="en-US" altLang="zh-TW" sz="1000">
                  <a:latin typeface="Arial" panose="020B0604020202020204" pitchFamily="34" charset="0"/>
                </a:rPr>
                <a:t>Table</a:t>
              </a:r>
            </a:p>
          </p:txBody>
        </p:sp>
        <p:sp>
          <p:nvSpPr>
            <p:cNvPr id="84034" name="Line 25"/>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35" name="Line 26"/>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p>
          </p:txBody>
        </p:sp>
      </p:grpSp>
      <p:sp>
        <p:nvSpPr>
          <p:cNvPr id="83976" name="Line 27"/>
          <p:cNvSpPr>
            <a:spLocks noChangeShapeType="1"/>
          </p:cNvSpPr>
          <p:nvPr/>
        </p:nvSpPr>
        <p:spPr bwMode="auto">
          <a:xfrm>
            <a:off x="2057400" y="4495800"/>
            <a:ext cx="0" cy="457200"/>
          </a:xfrm>
          <a:prstGeom prst="line">
            <a:avLst/>
          </a:prstGeom>
          <a:noFill/>
          <a:ln w="381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3977" name="Line 28"/>
          <p:cNvSpPr>
            <a:spLocks noChangeShapeType="1"/>
          </p:cNvSpPr>
          <p:nvPr/>
        </p:nvSpPr>
        <p:spPr bwMode="auto">
          <a:xfrm>
            <a:off x="3048000" y="4495800"/>
            <a:ext cx="0" cy="457200"/>
          </a:xfrm>
          <a:prstGeom prst="line">
            <a:avLst/>
          </a:prstGeom>
          <a:noFill/>
          <a:ln w="381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3978" name="Line 29"/>
          <p:cNvSpPr>
            <a:spLocks noChangeShapeType="1"/>
          </p:cNvSpPr>
          <p:nvPr/>
        </p:nvSpPr>
        <p:spPr bwMode="auto">
          <a:xfrm>
            <a:off x="0" y="1828800"/>
            <a:ext cx="16764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grpSp>
        <p:nvGrpSpPr>
          <p:cNvPr id="5" name="Group 30"/>
          <p:cNvGrpSpPr>
            <a:grpSpLocks/>
          </p:cNvGrpSpPr>
          <p:nvPr/>
        </p:nvGrpSpPr>
        <p:grpSpPr bwMode="auto">
          <a:xfrm>
            <a:off x="54916" y="2920003"/>
            <a:ext cx="1219200" cy="381000"/>
            <a:chOff x="-48" y="816"/>
            <a:chExt cx="912" cy="240"/>
          </a:xfrm>
        </p:grpSpPr>
        <p:sp>
          <p:nvSpPr>
            <p:cNvPr id="84027" name="Rectangle 31"/>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dirty="0">
                  <a:latin typeface="Arial" panose="020B0604020202020204" pitchFamily="34" charset="0"/>
                </a:rPr>
                <a:t>Data</a:t>
              </a:r>
            </a:p>
          </p:txBody>
        </p:sp>
        <p:sp>
          <p:nvSpPr>
            <p:cNvPr id="84028" name="Rectangle 32"/>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800" dirty="0" err="1">
                  <a:latin typeface="Arial" panose="020B0604020202020204" pitchFamily="34" charset="0"/>
                </a:rPr>
                <a:t>Hdr</a:t>
              </a:r>
              <a:endParaRPr kumimoji="0" lang="en-US" altLang="zh-TW" sz="1800" dirty="0">
                <a:latin typeface="Arial" panose="020B0604020202020204" pitchFamily="34" charset="0"/>
              </a:endParaRPr>
            </a:p>
          </p:txBody>
        </p:sp>
      </p:grpSp>
      <p:sp>
        <p:nvSpPr>
          <p:cNvPr id="83980" name="Line 33"/>
          <p:cNvSpPr>
            <a:spLocks noChangeShapeType="1"/>
          </p:cNvSpPr>
          <p:nvPr/>
        </p:nvSpPr>
        <p:spPr bwMode="auto">
          <a:xfrm>
            <a:off x="0" y="3429000"/>
            <a:ext cx="16764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grpSp>
        <p:nvGrpSpPr>
          <p:cNvPr id="6" name="Group 34"/>
          <p:cNvGrpSpPr>
            <a:grpSpLocks/>
          </p:cNvGrpSpPr>
          <p:nvPr/>
        </p:nvGrpSpPr>
        <p:grpSpPr bwMode="auto">
          <a:xfrm>
            <a:off x="103188" y="1315261"/>
            <a:ext cx="1219200" cy="381000"/>
            <a:chOff x="-48" y="1824"/>
            <a:chExt cx="912" cy="240"/>
          </a:xfrm>
        </p:grpSpPr>
        <p:sp>
          <p:nvSpPr>
            <p:cNvPr id="84025" name="Rectangle 35"/>
            <p:cNvSpPr>
              <a:spLocks noChangeArrowheads="1"/>
            </p:cNvSpPr>
            <p:nvPr/>
          </p:nvSpPr>
          <p:spPr bwMode="auto">
            <a:xfrm>
              <a:off x="-48" y="1824"/>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dirty="0">
                  <a:latin typeface="Arial" panose="020B0604020202020204" pitchFamily="34" charset="0"/>
                </a:rPr>
                <a:t>Data</a:t>
              </a:r>
            </a:p>
          </p:txBody>
        </p:sp>
        <p:sp>
          <p:nvSpPr>
            <p:cNvPr id="84026" name="Rectangle 36"/>
            <p:cNvSpPr>
              <a:spLocks noChangeArrowheads="1"/>
            </p:cNvSpPr>
            <p:nvPr/>
          </p:nvSpPr>
          <p:spPr bwMode="auto">
            <a:xfrm>
              <a:off x="528" y="1824"/>
              <a:ext cx="336" cy="240"/>
            </a:xfrm>
            <a:prstGeom prst="rect">
              <a:avLst/>
            </a:prstGeom>
            <a:solidFill>
              <a:srgbClr val="000099"/>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800">
                  <a:latin typeface="Arial" panose="020B0604020202020204" pitchFamily="34" charset="0"/>
                </a:rPr>
                <a:t>Hdr</a:t>
              </a:r>
            </a:p>
          </p:txBody>
        </p:sp>
      </p:grpSp>
      <p:sp>
        <p:nvSpPr>
          <p:cNvPr id="83982" name="Line 37"/>
          <p:cNvSpPr>
            <a:spLocks noChangeShapeType="1"/>
          </p:cNvSpPr>
          <p:nvPr/>
        </p:nvSpPr>
        <p:spPr bwMode="auto">
          <a:xfrm>
            <a:off x="0" y="5486400"/>
            <a:ext cx="16764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grpSp>
        <p:nvGrpSpPr>
          <p:cNvPr id="7" name="Group 38"/>
          <p:cNvGrpSpPr>
            <a:grpSpLocks/>
          </p:cNvGrpSpPr>
          <p:nvPr/>
        </p:nvGrpSpPr>
        <p:grpSpPr bwMode="auto">
          <a:xfrm>
            <a:off x="111125" y="4998616"/>
            <a:ext cx="1219200" cy="381000"/>
            <a:chOff x="-48" y="3120"/>
            <a:chExt cx="912" cy="240"/>
          </a:xfrm>
        </p:grpSpPr>
        <p:sp>
          <p:nvSpPr>
            <p:cNvPr id="84023" name="Rectangle 39"/>
            <p:cNvSpPr>
              <a:spLocks noChangeArrowheads="1"/>
            </p:cNvSpPr>
            <p:nvPr/>
          </p:nvSpPr>
          <p:spPr bwMode="auto">
            <a:xfrm>
              <a:off x="-48" y="3120"/>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a:latin typeface="Arial" panose="020B0604020202020204" pitchFamily="34" charset="0"/>
                </a:rPr>
                <a:t>Data</a:t>
              </a:r>
            </a:p>
          </p:txBody>
        </p:sp>
        <p:sp>
          <p:nvSpPr>
            <p:cNvPr id="84024" name="Rectangle 40"/>
            <p:cNvSpPr>
              <a:spLocks noChangeArrowheads="1"/>
            </p:cNvSpPr>
            <p:nvPr/>
          </p:nvSpPr>
          <p:spPr bwMode="auto">
            <a:xfrm>
              <a:off x="528" y="3120"/>
              <a:ext cx="336" cy="240"/>
            </a:xfrm>
            <a:prstGeom prst="rect">
              <a:avLst/>
            </a:prstGeom>
            <a:solidFill>
              <a:srgbClr val="CC3300"/>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800">
                  <a:latin typeface="Arial" panose="020B0604020202020204" pitchFamily="34" charset="0"/>
                </a:rPr>
                <a:t>Hdr</a:t>
              </a:r>
            </a:p>
          </p:txBody>
        </p:sp>
      </p:grpSp>
      <p:sp>
        <p:nvSpPr>
          <p:cNvPr id="83984" name="Rectangle 41"/>
          <p:cNvSpPr>
            <a:spLocks noChangeArrowheads="1"/>
          </p:cNvSpPr>
          <p:nvPr/>
        </p:nvSpPr>
        <p:spPr bwMode="auto">
          <a:xfrm>
            <a:off x="6019800" y="1295400"/>
            <a:ext cx="2057400" cy="152400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85" name="Rectangle 42"/>
          <p:cNvSpPr>
            <a:spLocks noChangeArrowheads="1"/>
          </p:cNvSpPr>
          <p:nvPr/>
        </p:nvSpPr>
        <p:spPr bwMode="auto">
          <a:xfrm>
            <a:off x="6629400" y="1447800"/>
            <a:ext cx="895350" cy="500063"/>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400">
                <a:latin typeface="Arial" panose="020B0604020202020204" pitchFamily="34" charset="0"/>
              </a:rPr>
              <a:t>Buffer</a:t>
            </a:r>
          </a:p>
          <a:p>
            <a:pPr algn="ctr">
              <a:spcBef>
                <a:spcPct val="0"/>
              </a:spcBef>
              <a:buClrTx/>
              <a:buSzTx/>
              <a:buFontTx/>
              <a:buNone/>
            </a:pPr>
            <a:r>
              <a:rPr kumimoji="0" lang="en-US" altLang="zh-TW" sz="1400">
                <a:latin typeface="Arial" panose="020B0604020202020204" pitchFamily="34" charset="0"/>
              </a:rPr>
              <a:t>Manager</a:t>
            </a:r>
          </a:p>
        </p:txBody>
      </p:sp>
      <p:sp>
        <p:nvSpPr>
          <p:cNvPr id="83986" name="Rectangle 43"/>
          <p:cNvSpPr>
            <a:spLocks noChangeArrowheads="1"/>
          </p:cNvSpPr>
          <p:nvPr/>
        </p:nvSpPr>
        <p:spPr bwMode="auto">
          <a:xfrm>
            <a:off x="6732588" y="2262188"/>
            <a:ext cx="658812" cy="404812"/>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Buffer</a:t>
            </a:r>
          </a:p>
          <a:p>
            <a:pPr algn="ctr">
              <a:spcBef>
                <a:spcPct val="0"/>
              </a:spcBef>
              <a:buClrTx/>
              <a:buSzTx/>
              <a:buFontTx/>
              <a:buNone/>
            </a:pPr>
            <a:r>
              <a:rPr kumimoji="0" lang="en-US" altLang="zh-TW" sz="1000">
                <a:latin typeface="Arial" panose="020B0604020202020204" pitchFamily="34" charset="0"/>
              </a:rPr>
              <a:t>Memory</a:t>
            </a:r>
          </a:p>
        </p:txBody>
      </p:sp>
      <p:sp>
        <p:nvSpPr>
          <p:cNvPr id="83987" name="Line 44"/>
          <p:cNvSpPr>
            <a:spLocks noChangeShapeType="1"/>
          </p:cNvSpPr>
          <p:nvPr/>
        </p:nvSpPr>
        <p:spPr bwMode="auto">
          <a:xfrm>
            <a:off x="6829425" y="1960563"/>
            <a:ext cx="0" cy="301625"/>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88" name="Line 45"/>
          <p:cNvSpPr>
            <a:spLocks noChangeShapeType="1"/>
          </p:cNvSpPr>
          <p:nvPr/>
        </p:nvSpPr>
        <p:spPr bwMode="auto">
          <a:xfrm flipV="1">
            <a:off x="7275513" y="1960563"/>
            <a:ext cx="0" cy="300037"/>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89" name="Line 46"/>
          <p:cNvSpPr>
            <a:spLocks noChangeShapeType="1"/>
          </p:cNvSpPr>
          <p:nvPr/>
        </p:nvSpPr>
        <p:spPr bwMode="auto">
          <a:xfrm>
            <a:off x="7543800" y="1752600"/>
            <a:ext cx="14478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90" name="Rectangle 47"/>
          <p:cNvSpPr>
            <a:spLocks noChangeArrowheads="1"/>
          </p:cNvSpPr>
          <p:nvPr/>
        </p:nvSpPr>
        <p:spPr bwMode="auto">
          <a:xfrm>
            <a:off x="6019800" y="2895600"/>
            <a:ext cx="2057400" cy="152400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91" name="Rectangle 48"/>
          <p:cNvSpPr>
            <a:spLocks noChangeArrowheads="1"/>
          </p:cNvSpPr>
          <p:nvPr/>
        </p:nvSpPr>
        <p:spPr bwMode="auto">
          <a:xfrm>
            <a:off x="6629400" y="3048000"/>
            <a:ext cx="895350" cy="500063"/>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400">
                <a:latin typeface="Arial" panose="020B0604020202020204" pitchFamily="34" charset="0"/>
              </a:rPr>
              <a:t>Buffer</a:t>
            </a:r>
          </a:p>
          <a:p>
            <a:pPr algn="ctr">
              <a:spcBef>
                <a:spcPct val="0"/>
              </a:spcBef>
              <a:buClrTx/>
              <a:buSzTx/>
              <a:buFontTx/>
              <a:buNone/>
            </a:pPr>
            <a:r>
              <a:rPr kumimoji="0" lang="en-US" altLang="zh-TW" sz="1400">
                <a:latin typeface="Arial" panose="020B0604020202020204" pitchFamily="34" charset="0"/>
              </a:rPr>
              <a:t>Manager</a:t>
            </a:r>
          </a:p>
        </p:txBody>
      </p:sp>
      <p:sp>
        <p:nvSpPr>
          <p:cNvPr id="83992" name="Rectangle 49"/>
          <p:cNvSpPr>
            <a:spLocks noChangeArrowheads="1"/>
          </p:cNvSpPr>
          <p:nvPr/>
        </p:nvSpPr>
        <p:spPr bwMode="auto">
          <a:xfrm>
            <a:off x="6732588" y="3862388"/>
            <a:ext cx="658812" cy="404812"/>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Buffer</a:t>
            </a:r>
          </a:p>
          <a:p>
            <a:pPr algn="ctr">
              <a:spcBef>
                <a:spcPct val="0"/>
              </a:spcBef>
              <a:buClrTx/>
              <a:buSzTx/>
              <a:buFontTx/>
              <a:buNone/>
            </a:pPr>
            <a:r>
              <a:rPr kumimoji="0" lang="en-US" altLang="zh-TW" sz="1000">
                <a:latin typeface="Arial" panose="020B0604020202020204" pitchFamily="34" charset="0"/>
              </a:rPr>
              <a:t>Memory</a:t>
            </a:r>
          </a:p>
        </p:txBody>
      </p:sp>
      <p:sp>
        <p:nvSpPr>
          <p:cNvPr id="83993" name="Line 50"/>
          <p:cNvSpPr>
            <a:spLocks noChangeShapeType="1"/>
          </p:cNvSpPr>
          <p:nvPr/>
        </p:nvSpPr>
        <p:spPr bwMode="auto">
          <a:xfrm>
            <a:off x="6829425" y="3560763"/>
            <a:ext cx="0" cy="301625"/>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94" name="Line 51"/>
          <p:cNvSpPr>
            <a:spLocks noChangeShapeType="1"/>
          </p:cNvSpPr>
          <p:nvPr/>
        </p:nvSpPr>
        <p:spPr bwMode="auto">
          <a:xfrm flipV="1">
            <a:off x="7275513" y="3560763"/>
            <a:ext cx="0" cy="300037"/>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95" name="Line 52"/>
          <p:cNvSpPr>
            <a:spLocks noChangeShapeType="1"/>
          </p:cNvSpPr>
          <p:nvPr/>
        </p:nvSpPr>
        <p:spPr bwMode="auto">
          <a:xfrm>
            <a:off x="7543800" y="3352800"/>
            <a:ext cx="15240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3996" name="Rectangle 53"/>
          <p:cNvSpPr>
            <a:spLocks noChangeArrowheads="1"/>
          </p:cNvSpPr>
          <p:nvPr/>
        </p:nvSpPr>
        <p:spPr bwMode="auto">
          <a:xfrm>
            <a:off x="6019800" y="4953000"/>
            <a:ext cx="2057400" cy="1524000"/>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97" name="Rectangle 54"/>
          <p:cNvSpPr>
            <a:spLocks noChangeArrowheads="1"/>
          </p:cNvSpPr>
          <p:nvPr/>
        </p:nvSpPr>
        <p:spPr bwMode="auto">
          <a:xfrm>
            <a:off x="6629400" y="5105400"/>
            <a:ext cx="895350" cy="500063"/>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400">
                <a:latin typeface="Arial" panose="020B0604020202020204" pitchFamily="34" charset="0"/>
              </a:rPr>
              <a:t>Buffer</a:t>
            </a:r>
          </a:p>
          <a:p>
            <a:pPr algn="ctr">
              <a:spcBef>
                <a:spcPct val="0"/>
              </a:spcBef>
              <a:buClrTx/>
              <a:buSzTx/>
              <a:buFontTx/>
              <a:buNone/>
            </a:pPr>
            <a:r>
              <a:rPr kumimoji="0" lang="en-US" altLang="zh-TW" sz="1400">
                <a:latin typeface="Arial" panose="020B0604020202020204" pitchFamily="34" charset="0"/>
              </a:rPr>
              <a:t>Manager</a:t>
            </a:r>
          </a:p>
        </p:txBody>
      </p:sp>
      <p:sp>
        <p:nvSpPr>
          <p:cNvPr id="83998" name="Rectangle 55"/>
          <p:cNvSpPr>
            <a:spLocks noChangeArrowheads="1"/>
          </p:cNvSpPr>
          <p:nvPr/>
        </p:nvSpPr>
        <p:spPr bwMode="auto">
          <a:xfrm>
            <a:off x="6732588" y="5919788"/>
            <a:ext cx="658812" cy="404812"/>
          </a:xfrm>
          <a:prstGeom prst="rect">
            <a:avLst/>
          </a:prstGeom>
          <a:solidFill>
            <a:schemeClr val="folHlink"/>
          </a:solidFill>
          <a:ln w="12700" cap="sq">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zh-TW" sz="1000">
                <a:latin typeface="Arial" panose="020B0604020202020204" pitchFamily="34" charset="0"/>
              </a:rPr>
              <a:t>Buffer</a:t>
            </a:r>
          </a:p>
          <a:p>
            <a:pPr algn="ctr">
              <a:spcBef>
                <a:spcPct val="0"/>
              </a:spcBef>
              <a:buClrTx/>
              <a:buSzTx/>
              <a:buFontTx/>
              <a:buNone/>
            </a:pPr>
            <a:r>
              <a:rPr kumimoji="0" lang="en-US" altLang="zh-TW" sz="1000">
                <a:latin typeface="Arial" panose="020B0604020202020204" pitchFamily="34" charset="0"/>
              </a:rPr>
              <a:t>Memory</a:t>
            </a:r>
          </a:p>
        </p:txBody>
      </p:sp>
      <p:sp>
        <p:nvSpPr>
          <p:cNvPr id="83999" name="Line 56"/>
          <p:cNvSpPr>
            <a:spLocks noChangeShapeType="1"/>
          </p:cNvSpPr>
          <p:nvPr/>
        </p:nvSpPr>
        <p:spPr bwMode="auto">
          <a:xfrm>
            <a:off x="6829425" y="5618163"/>
            <a:ext cx="0" cy="301625"/>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4000" name="Line 57"/>
          <p:cNvSpPr>
            <a:spLocks noChangeShapeType="1"/>
          </p:cNvSpPr>
          <p:nvPr/>
        </p:nvSpPr>
        <p:spPr bwMode="auto">
          <a:xfrm flipV="1">
            <a:off x="7275513" y="5618163"/>
            <a:ext cx="0" cy="300037"/>
          </a:xfrm>
          <a:prstGeom prst="line">
            <a:avLst/>
          </a:prstGeom>
          <a:noFill/>
          <a:ln w="28575">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4001" name="Line 58"/>
          <p:cNvSpPr>
            <a:spLocks noChangeShapeType="1"/>
          </p:cNvSpPr>
          <p:nvPr/>
        </p:nvSpPr>
        <p:spPr bwMode="auto">
          <a:xfrm>
            <a:off x="7543800" y="5410200"/>
            <a:ext cx="1524000" cy="0"/>
          </a:xfrm>
          <a:prstGeom prst="line">
            <a:avLst/>
          </a:prstGeom>
          <a:noFill/>
          <a:ln w="381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84002" name="Line 59"/>
          <p:cNvSpPr>
            <a:spLocks noChangeShapeType="1"/>
          </p:cNvSpPr>
          <p:nvPr/>
        </p:nvSpPr>
        <p:spPr bwMode="auto">
          <a:xfrm>
            <a:off x="6553200" y="4495800"/>
            <a:ext cx="0" cy="457200"/>
          </a:xfrm>
          <a:prstGeom prst="line">
            <a:avLst/>
          </a:prstGeom>
          <a:noFill/>
          <a:ln w="381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03" name="Line 60"/>
          <p:cNvSpPr>
            <a:spLocks noChangeShapeType="1"/>
          </p:cNvSpPr>
          <p:nvPr/>
        </p:nvSpPr>
        <p:spPr bwMode="auto">
          <a:xfrm>
            <a:off x="7543800" y="4495800"/>
            <a:ext cx="0" cy="457200"/>
          </a:xfrm>
          <a:prstGeom prst="line">
            <a:avLst/>
          </a:prstGeom>
          <a:noFill/>
          <a:ln w="381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TW" altLang="en-US"/>
          </a:p>
        </p:txBody>
      </p:sp>
      <p:sp>
        <p:nvSpPr>
          <p:cNvPr id="84004" name="Oval 61"/>
          <p:cNvSpPr>
            <a:spLocks noChangeArrowheads="1"/>
          </p:cNvSpPr>
          <p:nvPr/>
        </p:nvSpPr>
        <p:spPr bwMode="auto">
          <a:xfrm>
            <a:off x="5715000" y="1676400"/>
            <a:ext cx="152400" cy="152400"/>
          </a:xfrm>
          <a:prstGeom prst="ellipse">
            <a:avLst/>
          </a:prstGeom>
          <a:solidFill>
            <a:srgbClr val="000099"/>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5" name="Oval 62"/>
          <p:cNvSpPr>
            <a:spLocks noChangeArrowheads="1"/>
          </p:cNvSpPr>
          <p:nvPr/>
        </p:nvSpPr>
        <p:spPr bwMode="auto">
          <a:xfrm>
            <a:off x="5715000" y="3200400"/>
            <a:ext cx="152400" cy="152400"/>
          </a:xfrm>
          <a:prstGeom prst="ellipse">
            <a:avLst/>
          </a:prstGeom>
          <a:solidFill>
            <a:srgbClr val="CC3300"/>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6" name="Oval 63"/>
          <p:cNvSpPr>
            <a:spLocks noChangeArrowheads="1"/>
          </p:cNvSpPr>
          <p:nvPr/>
        </p:nvSpPr>
        <p:spPr bwMode="auto">
          <a:xfrm>
            <a:off x="5715000" y="5334000"/>
            <a:ext cx="152400" cy="152400"/>
          </a:xfrm>
          <a:prstGeom prst="ellipse">
            <a:avLst/>
          </a:prstGeom>
          <a:solidFill>
            <a:srgbClr val="009900"/>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7" name="Oval 64"/>
          <p:cNvSpPr>
            <a:spLocks noChangeArrowheads="1"/>
          </p:cNvSpPr>
          <p:nvPr/>
        </p:nvSpPr>
        <p:spPr bwMode="auto">
          <a:xfrm>
            <a:off x="3733800" y="16764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8" name="Oval 65"/>
          <p:cNvSpPr>
            <a:spLocks noChangeArrowheads="1"/>
          </p:cNvSpPr>
          <p:nvPr/>
        </p:nvSpPr>
        <p:spPr bwMode="auto">
          <a:xfrm>
            <a:off x="3733800" y="32004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09" name="Oval 66"/>
          <p:cNvSpPr>
            <a:spLocks noChangeArrowheads="1"/>
          </p:cNvSpPr>
          <p:nvPr/>
        </p:nvSpPr>
        <p:spPr bwMode="auto">
          <a:xfrm>
            <a:off x="3733800" y="5334000"/>
            <a:ext cx="152400" cy="1524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8" name="Group 67"/>
          <p:cNvGrpSpPr>
            <a:grpSpLocks/>
          </p:cNvGrpSpPr>
          <p:nvPr/>
        </p:nvGrpSpPr>
        <p:grpSpPr bwMode="auto">
          <a:xfrm>
            <a:off x="7772400" y="2895600"/>
            <a:ext cx="1219200" cy="381000"/>
            <a:chOff x="-48" y="816"/>
            <a:chExt cx="912" cy="240"/>
          </a:xfrm>
        </p:grpSpPr>
        <p:sp>
          <p:nvSpPr>
            <p:cNvPr id="84021" name="Rectangle 68"/>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a:latin typeface="Arial" panose="020B0604020202020204" pitchFamily="34" charset="0"/>
                </a:rPr>
                <a:t>Data</a:t>
              </a:r>
            </a:p>
          </p:txBody>
        </p:sp>
        <p:sp>
          <p:nvSpPr>
            <p:cNvPr id="81974" name="Rectangle 69"/>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p:spPr>
          <p:txBody>
            <a:bodyPr wrap="none" anchor="ctr"/>
            <a:lstStyle/>
            <a:p>
              <a:pPr algn="ctr">
                <a:defRPr/>
              </a:pPr>
              <a:r>
                <a:rPr kumimoji="0" lang="en-US" altLang="zh-TW" dirty="0" err="1">
                  <a:solidFill>
                    <a:schemeClr val="bg1">
                      <a:lumMod val="20000"/>
                      <a:lumOff val="80000"/>
                    </a:schemeClr>
                  </a:solidFill>
                  <a:latin typeface="Arial" charset="0"/>
                </a:rPr>
                <a:t>Hdr</a:t>
              </a:r>
              <a:endParaRPr kumimoji="0" lang="en-US" altLang="zh-TW" dirty="0">
                <a:solidFill>
                  <a:schemeClr val="bg1">
                    <a:lumMod val="20000"/>
                    <a:lumOff val="80000"/>
                  </a:schemeClr>
                </a:solidFill>
                <a:latin typeface="Arial" charset="0"/>
              </a:endParaRPr>
            </a:p>
          </p:txBody>
        </p:sp>
      </p:grpSp>
      <p:grpSp>
        <p:nvGrpSpPr>
          <p:cNvPr id="9" name="Group 70"/>
          <p:cNvGrpSpPr>
            <a:grpSpLocks/>
          </p:cNvGrpSpPr>
          <p:nvPr/>
        </p:nvGrpSpPr>
        <p:grpSpPr bwMode="auto">
          <a:xfrm>
            <a:off x="7772400" y="1295400"/>
            <a:ext cx="1219200" cy="381000"/>
            <a:chOff x="-48" y="1824"/>
            <a:chExt cx="912" cy="240"/>
          </a:xfrm>
        </p:grpSpPr>
        <p:sp>
          <p:nvSpPr>
            <p:cNvPr id="84019" name="Rectangle 71"/>
            <p:cNvSpPr>
              <a:spLocks noChangeArrowheads="1"/>
            </p:cNvSpPr>
            <p:nvPr/>
          </p:nvSpPr>
          <p:spPr bwMode="auto">
            <a:xfrm>
              <a:off x="-48" y="1824"/>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dirty="0">
                  <a:latin typeface="Arial" panose="020B0604020202020204" pitchFamily="34" charset="0"/>
                </a:rPr>
                <a:t>Data</a:t>
              </a:r>
            </a:p>
          </p:txBody>
        </p:sp>
        <p:sp>
          <p:nvSpPr>
            <p:cNvPr id="81972" name="Rectangle 72"/>
            <p:cNvSpPr>
              <a:spLocks noChangeArrowheads="1"/>
            </p:cNvSpPr>
            <p:nvPr/>
          </p:nvSpPr>
          <p:spPr bwMode="auto">
            <a:xfrm>
              <a:off x="528" y="1824"/>
              <a:ext cx="336" cy="240"/>
            </a:xfrm>
            <a:prstGeom prst="rect">
              <a:avLst/>
            </a:prstGeom>
            <a:solidFill>
              <a:srgbClr val="000099"/>
            </a:solidFill>
            <a:ln w="12700" cap="sq">
              <a:solidFill>
                <a:schemeClr val="tx1"/>
              </a:solidFill>
              <a:miter lim="800000"/>
              <a:headEnd type="none" w="sm" len="sm"/>
              <a:tailEnd type="none" w="sm" len="sm"/>
            </a:ln>
          </p:spPr>
          <p:txBody>
            <a:bodyPr wrap="none" anchor="ctr"/>
            <a:lstStyle/>
            <a:p>
              <a:pPr algn="ctr">
                <a:defRPr/>
              </a:pPr>
              <a:r>
                <a:rPr kumimoji="0" lang="en-US" altLang="zh-TW" dirty="0" err="1">
                  <a:solidFill>
                    <a:schemeClr val="bg1">
                      <a:lumMod val="20000"/>
                      <a:lumOff val="80000"/>
                    </a:schemeClr>
                  </a:solidFill>
                  <a:latin typeface="Arial" charset="0"/>
                </a:rPr>
                <a:t>Hdr</a:t>
              </a:r>
              <a:endParaRPr kumimoji="0" lang="en-US" altLang="zh-TW" dirty="0">
                <a:solidFill>
                  <a:schemeClr val="bg1">
                    <a:lumMod val="20000"/>
                    <a:lumOff val="80000"/>
                  </a:schemeClr>
                </a:solidFill>
                <a:latin typeface="Arial" charset="0"/>
              </a:endParaRPr>
            </a:p>
          </p:txBody>
        </p:sp>
      </p:grpSp>
      <p:grpSp>
        <p:nvGrpSpPr>
          <p:cNvPr id="10" name="Group 75"/>
          <p:cNvGrpSpPr>
            <a:grpSpLocks/>
          </p:cNvGrpSpPr>
          <p:nvPr/>
        </p:nvGrpSpPr>
        <p:grpSpPr bwMode="auto">
          <a:xfrm>
            <a:off x="6452394" y="3898900"/>
            <a:ext cx="1219200" cy="381000"/>
            <a:chOff x="-48" y="816"/>
            <a:chExt cx="912" cy="240"/>
          </a:xfrm>
        </p:grpSpPr>
        <p:sp>
          <p:nvSpPr>
            <p:cNvPr id="84017" name="Rectangle 76"/>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800">
                  <a:latin typeface="Arial" panose="020B0604020202020204" pitchFamily="34" charset="0"/>
                </a:rPr>
                <a:t>Data</a:t>
              </a:r>
            </a:p>
          </p:txBody>
        </p:sp>
        <p:sp>
          <p:nvSpPr>
            <p:cNvPr id="81970" name="Rectangle 77"/>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p:spPr>
          <p:txBody>
            <a:bodyPr wrap="none" anchor="ctr"/>
            <a:lstStyle/>
            <a:p>
              <a:pPr algn="ctr">
                <a:defRPr/>
              </a:pPr>
              <a:r>
                <a:rPr kumimoji="0" lang="en-US" altLang="zh-TW" dirty="0" err="1">
                  <a:solidFill>
                    <a:schemeClr val="bg1">
                      <a:lumMod val="20000"/>
                      <a:lumOff val="80000"/>
                    </a:schemeClr>
                  </a:solidFill>
                  <a:latin typeface="Arial" charset="0"/>
                </a:rPr>
                <a:t>Hdr</a:t>
              </a:r>
              <a:endParaRPr kumimoji="0" lang="en-US" altLang="zh-TW" dirty="0">
                <a:solidFill>
                  <a:schemeClr val="bg1">
                    <a:lumMod val="20000"/>
                    <a:lumOff val="80000"/>
                  </a:schemeClr>
                </a:solidFill>
                <a:latin typeface="Arial" charset="0"/>
              </a:endParaRPr>
            </a:p>
          </p:txBody>
        </p:sp>
      </p:grpSp>
      <p:sp>
        <p:nvSpPr>
          <p:cNvPr id="84016" name="Text Box 79"/>
          <p:cNvSpPr txBox="1">
            <a:spLocks noChangeArrowheads="1"/>
          </p:cNvSpPr>
          <p:nvPr/>
        </p:nvSpPr>
        <p:spPr bwMode="auto">
          <a:xfrm>
            <a:off x="3816350" y="3141663"/>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eaLnBrk="1" hangingPunct="1">
              <a:spcBef>
                <a:spcPct val="50000"/>
              </a:spcBef>
              <a:buClrTx/>
              <a:buSzTx/>
              <a:buFontTx/>
              <a:buNone/>
            </a:pPr>
            <a:r>
              <a:rPr kumimoji="0" lang="en-US" altLang="zh-TW" sz="1800" b="1">
                <a:solidFill>
                  <a:srgbClr val="FF0000"/>
                </a:solidFill>
                <a:latin typeface="Arial" panose="020B0604020202020204" pitchFamily="34" charset="0"/>
              </a:rPr>
              <a:t>Interconnection Fabric</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 y="1052737"/>
            <a:ext cx="1628712" cy="3276364"/>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 y="4761148"/>
            <a:ext cx="1620000" cy="1856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883E9AE2-BD57-4C3F-B76E-C908FCB696E1}" type="slidenum">
              <a:rPr kumimoji="0" lang="zh-TW" altLang="en-US" smtClean="0">
                <a:solidFill>
                  <a:schemeClr val="folHlink"/>
                </a:solidFill>
                <a:latin typeface="Arial" panose="020B0604020202020204" pitchFamily="34" charset="0"/>
              </a:rPr>
              <a:pPr>
                <a:defRPr/>
              </a:pPr>
              <a:t>76</a:t>
            </a:fld>
            <a:endParaRPr kumimoji="0" lang="en-US" altLang="zh-TW" smtClean="0">
              <a:solidFill>
                <a:schemeClr val="folHlink"/>
              </a:solidFill>
              <a:latin typeface="Arial" panose="020B0604020202020204" pitchFamily="34" charset="0"/>
            </a:endParaRPr>
          </a:p>
        </p:txBody>
      </p:sp>
      <p:sp>
        <p:nvSpPr>
          <p:cNvPr id="86019" name="Rectangle 5"/>
          <p:cNvSpPr>
            <a:spLocks noChangeArrowheads="1"/>
          </p:cNvSpPr>
          <p:nvPr/>
        </p:nvSpPr>
        <p:spPr bwMode="auto">
          <a:xfrm>
            <a:off x="4535488" y="2276475"/>
            <a:ext cx="4429125" cy="1171575"/>
          </a:xfrm>
          <a:prstGeom prst="rect">
            <a:avLst/>
          </a:prstGeom>
          <a:solidFill>
            <a:srgbClr val="00279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00" name="Rectangle 6"/>
          <p:cNvSpPr>
            <a:spLocks noChangeAspect="1" noChangeArrowheads="1"/>
          </p:cNvSpPr>
          <p:nvPr/>
        </p:nvSpPr>
        <p:spPr bwMode="auto">
          <a:xfrm>
            <a:off x="5688013" y="2647950"/>
            <a:ext cx="936625"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algn="ctr">
              <a:defRPr/>
            </a:pPr>
            <a:r>
              <a:rPr kumimoji="0" lang="en-US" altLang="zh-TW" sz="1400" dirty="0">
                <a:effectLst>
                  <a:outerShdw blurRad="38100" dist="38100" dir="2700000" algn="tl">
                    <a:srgbClr val="000000">
                      <a:alpha val="43137"/>
                    </a:srgbClr>
                  </a:outerShdw>
                </a:effectLst>
                <a:latin typeface="Arial" charset="0"/>
              </a:rPr>
              <a:t>Forwarding</a:t>
            </a:r>
            <a:endParaRPr kumimoji="0" lang="en-US" altLang="en-US" sz="1400" dirty="0">
              <a:effectLst>
                <a:outerShdw blurRad="38100" dist="38100" dir="2700000" algn="tl">
                  <a:srgbClr val="000000">
                    <a:alpha val="43137"/>
                  </a:srgbClr>
                </a:outerShdw>
              </a:effectLst>
              <a:latin typeface="Arial" charset="0"/>
            </a:endParaRPr>
          </a:p>
          <a:p>
            <a:pPr algn="ctr">
              <a:defRPr/>
            </a:pPr>
            <a:r>
              <a:rPr kumimoji="0" lang="en-US" altLang="en-US" sz="1400" dirty="0">
                <a:effectLst>
                  <a:outerShdw blurRad="38100" dist="38100" dir="2700000" algn="tl">
                    <a:srgbClr val="000000">
                      <a:alpha val="43137"/>
                    </a:srgbClr>
                  </a:outerShdw>
                </a:effectLst>
                <a:latin typeface="Arial" charset="0"/>
              </a:rPr>
              <a:t>Table</a:t>
            </a:r>
          </a:p>
        </p:txBody>
      </p:sp>
      <p:sp>
        <p:nvSpPr>
          <p:cNvPr id="80901" name="Rectangle 7"/>
          <p:cNvSpPr>
            <a:spLocks noChangeAspect="1" noChangeArrowheads="1"/>
          </p:cNvSpPr>
          <p:nvPr/>
        </p:nvSpPr>
        <p:spPr bwMode="auto">
          <a:xfrm>
            <a:off x="4859338" y="2595563"/>
            <a:ext cx="614362" cy="584200"/>
          </a:xfrm>
          <a:prstGeom prst="rect">
            <a:avLst/>
          </a:prstGeom>
          <a:solidFill>
            <a:schemeClr val="accent6">
              <a:lumMod val="60000"/>
              <a:lumOff val="40000"/>
            </a:schemeClr>
          </a:solidFill>
          <a:ln w="12700">
            <a:solidFill>
              <a:schemeClr val="tx1"/>
            </a:solidFill>
            <a:miter lim="800000"/>
            <a:headEnd/>
            <a:tailEnd/>
          </a:ln>
        </p:spPr>
        <p:txBody>
          <a:bodyPr wrap="none" anchor="ctr"/>
          <a:lstStyle/>
          <a:p>
            <a:pPr algn="ctr">
              <a:defRPr/>
            </a:pPr>
            <a:r>
              <a:rPr kumimoji="0" lang="en-US" altLang="en-US" dirty="0">
                <a:effectLst>
                  <a:outerShdw blurRad="38100" dist="38100" dir="2700000" algn="tl">
                    <a:srgbClr val="000000">
                      <a:alpha val="43137"/>
                    </a:srgbClr>
                  </a:outerShdw>
                </a:effectLst>
                <a:latin typeface="Arial" charset="0"/>
              </a:rPr>
              <a:t>CPU</a:t>
            </a:r>
          </a:p>
        </p:txBody>
      </p:sp>
      <p:sp>
        <p:nvSpPr>
          <p:cNvPr id="80902" name="Rectangle 8"/>
          <p:cNvSpPr>
            <a:spLocks noChangeAspect="1" noChangeArrowheads="1"/>
          </p:cNvSpPr>
          <p:nvPr/>
        </p:nvSpPr>
        <p:spPr bwMode="auto">
          <a:xfrm>
            <a:off x="7713663" y="2840038"/>
            <a:ext cx="952500"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0903" name="Rectangle 9"/>
          <p:cNvSpPr>
            <a:spLocks noChangeAspect="1" noChangeArrowheads="1"/>
          </p:cNvSpPr>
          <p:nvPr/>
        </p:nvSpPr>
        <p:spPr bwMode="auto">
          <a:xfrm>
            <a:off x="7621588" y="2749550"/>
            <a:ext cx="952500"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0904" name="Rectangle 10"/>
          <p:cNvSpPr>
            <a:spLocks noChangeAspect="1" noChangeArrowheads="1"/>
          </p:cNvSpPr>
          <p:nvPr/>
        </p:nvSpPr>
        <p:spPr bwMode="auto">
          <a:xfrm>
            <a:off x="7537450" y="2614613"/>
            <a:ext cx="950913"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6025" name="Rectangle 11"/>
          <p:cNvSpPr>
            <a:spLocks noChangeAspect="1" noChangeArrowheads="1"/>
          </p:cNvSpPr>
          <p:nvPr/>
        </p:nvSpPr>
        <p:spPr bwMode="auto">
          <a:xfrm>
            <a:off x="7477125" y="2617788"/>
            <a:ext cx="1146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en-US" altLang="en-US" sz="1400" b="1">
                <a:solidFill>
                  <a:srgbClr val="000000"/>
                </a:solidFill>
                <a:latin typeface="Arial" panose="020B0604020202020204" pitchFamily="34" charset="0"/>
              </a:rPr>
              <a:t>Buffer</a:t>
            </a:r>
          </a:p>
          <a:p>
            <a:pPr algn="ctr">
              <a:spcBef>
                <a:spcPct val="0"/>
              </a:spcBef>
              <a:buClrTx/>
              <a:buSzTx/>
              <a:buFontTx/>
              <a:buNone/>
            </a:pPr>
            <a:r>
              <a:rPr kumimoji="0" lang="en-US" altLang="en-US" sz="1400" b="1">
                <a:solidFill>
                  <a:srgbClr val="000000"/>
                </a:solidFill>
                <a:latin typeface="Arial" panose="020B0604020202020204" pitchFamily="34" charset="0"/>
              </a:rPr>
              <a:t>Memory</a:t>
            </a:r>
            <a:endParaRPr kumimoji="0" lang="en-US" altLang="en-US" sz="2000" b="1">
              <a:solidFill>
                <a:srgbClr val="000000"/>
              </a:solidFill>
              <a:latin typeface="Arial" panose="020B0604020202020204" pitchFamily="34" charset="0"/>
            </a:endParaRPr>
          </a:p>
        </p:txBody>
      </p:sp>
      <p:sp>
        <p:nvSpPr>
          <p:cNvPr id="86026" name="Line 12"/>
          <p:cNvSpPr>
            <a:spLocks noChangeAspect="1" noChangeShapeType="1"/>
          </p:cNvSpPr>
          <p:nvPr/>
        </p:nvSpPr>
        <p:spPr bwMode="auto">
          <a:xfrm>
            <a:off x="5148263" y="3824288"/>
            <a:ext cx="3794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27" name="Line 13"/>
          <p:cNvSpPr>
            <a:spLocks noChangeAspect="1" noChangeShapeType="1"/>
          </p:cNvSpPr>
          <p:nvPr/>
        </p:nvSpPr>
        <p:spPr bwMode="auto">
          <a:xfrm>
            <a:off x="5788025" y="3182938"/>
            <a:ext cx="0" cy="641350"/>
          </a:xfrm>
          <a:prstGeom prst="line">
            <a:avLst/>
          </a:prstGeom>
          <a:noFill/>
          <a:ln w="254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28" name="Line 14"/>
          <p:cNvSpPr>
            <a:spLocks noChangeAspect="1" noChangeShapeType="1"/>
          </p:cNvSpPr>
          <p:nvPr/>
        </p:nvSpPr>
        <p:spPr bwMode="auto">
          <a:xfrm>
            <a:off x="7753350" y="3367088"/>
            <a:ext cx="0" cy="457200"/>
          </a:xfrm>
          <a:prstGeom prst="line">
            <a:avLst/>
          </a:prstGeom>
          <a:noFill/>
          <a:ln w="254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29" name="Rectangle 15"/>
          <p:cNvSpPr>
            <a:spLocks noChangeArrowheads="1"/>
          </p:cNvSpPr>
          <p:nvPr/>
        </p:nvSpPr>
        <p:spPr bwMode="auto">
          <a:xfrm>
            <a:off x="5059363" y="4095750"/>
            <a:ext cx="1133475" cy="1285875"/>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10" name="Rectangle 16"/>
          <p:cNvSpPr>
            <a:spLocks noChangeAspect="1" noChangeArrowheads="1"/>
          </p:cNvSpPr>
          <p:nvPr/>
        </p:nvSpPr>
        <p:spPr bwMode="auto">
          <a:xfrm>
            <a:off x="5149850" y="4192588"/>
            <a:ext cx="966788" cy="1054100"/>
          </a:xfrm>
          <a:prstGeom prst="rect">
            <a:avLst/>
          </a:prstGeom>
          <a:solidFill>
            <a:schemeClr val="accent6">
              <a:lumMod val="60000"/>
              <a:lumOff val="40000"/>
            </a:schemeClr>
          </a:solidFill>
          <a:ln w="38100">
            <a:solidFill>
              <a:srgbClr val="000000"/>
            </a:solidFill>
            <a:miter lim="800000"/>
            <a:headEnd/>
            <a:tailEnd/>
          </a:ln>
        </p:spPr>
        <p:txBody>
          <a:bodyPr wrap="none" anchor="ctr"/>
          <a:lstStyle/>
          <a:p>
            <a:pPr eaLnBrk="1" hangingPunct="1">
              <a:defRPr/>
            </a:pPr>
            <a:endParaRPr lang="zh-TW" altLang="en-US"/>
          </a:p>
        </p:txBody>
      </p:sp>
      <p:sp>
        <p:nvSpPr>
          <p:cNvPr id="86031" name="Rectangle 17"/>
          <p:cNvSpPr>
            <a:spLocks noChangeAspect="1" noChangeArrowheads="1"/>
          </p:cNvSpPr>
          <p:nvPr/>
        </p:nvSpPr>
        <p:spPr bwMode="auto">
          <a:xfrm>
            <a:off x="5392738" y="4979988"/>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12" name="Rectangle 18"/>
          <p:cNvSpPr>
            <a:spLocks noChangeAspect="1" noChangeArrowheads="1"/>
          </p:cNvSpPr>
          <p:nvPr/>
        </p:nvSpPr>
        <p:spPr bwMode="auto">
          <a:xfrm>
            <a:off x="5135563" y="4502150"/>
            <a:ext cx="1031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Line</a:t>
            </a:r>
          </a:p>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Interface</a:t>
            </a:r>
            <a:endParaRPr kumimoji="0" lang="en-US" altLang="en-US" sz="2000" b="1" i="1" dirty="0">
              <a:effectLst>
                <a:outerShdw blurRad="38100" dist="38100" dir="2700000" algn="tl">
                  <a:srgbClr val="000000">
                    <a:alpha val="43137"/>
                  </a:srgbClr>
                </a:outerShdw>
              </a:effectLst>
              <a:latin typeface="Arial" charset="0"/>
            </a:endParaRPr>
          </a:p>
        </p:txBody>
      </p:sp>
      <p:sp>
        <p:nvSpPr>
          <p:cNvPr id="86033" name="Rectangle 19"/>
          <p:cNvSpPr>
            <a:spLocks noChangeAspect="1" noChangeArrowheads="1"/>
          </p:cNvSpPr>
          <p:nvPr/>
        </p:nvSpPr>
        <p:spPr bwMode="auto">
          <a:xfrm>
            <a:off x="5360988" y="4964113"/>
            <a:ext cx="534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86034" name="Line 20"/>
          <p:cNvSpPr>
            <a:spLocks noChangeAspect="1" noChangeShapeType="1"/>
          </p:cNvSpPr>
          <p:nvPr/>
        </p:nvSpPr>
        <p:spPr bwMode="auto">
          <a:xfrm>
            <a:off x="5605463" y="3824288"/>
            <a:ext cx="0" cy="269875"/>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5" name="Line 21"/>
          <p:cNvSpPr>
            <a:spLocks noChangeAspect="1" noChangeShapeType="1"/>
          </p:cNvSpPr>
          <p:nvPr/>
        </p:nvSpPr>
        <p:spPr bwMode="auto">
          <a:xfrm>
            <a:off x="6931025" y="3824288"/>
            <a:ext cx="0" cy="241300"/>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6" name="Line 22"/>
          <p:cNvSpPr>
            <a:spLocks noChangeAspect="1" noChangeShapeType="1"/>
          </p:cNvSpPr>
          <p:nvPr/>
        </p:nvSpPr>
        <p:spPr bwMode="auto">
          <a:xfrm>
            <a:off x="8210550" y="3824288"/>
            <a:ext cx="0" cy="241300"/>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7" name="Line 23"/>
          <p:cNvSpPr>
            <a:spLocks noChangeAspect="1" noChangeShapeType="1"/>
          </p:cNvSpPr>
          <p:nvPr/>
        </p:nvSpPr>
        <p:spPr bwMode="auto">
          <a:xfrm>
            <a:off x="5632450" y="5411788"/>
            <a:ext cx="0" cy="850900"/>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8" name="Line 24"/>
          <p:cNvSpPr>
            <a:spLocks noChangeAspect="1" noChangeShapeType="1"/>
          </p:cNvSpPr>
          <p:nvPr/>
        </p:nvSpPr>
        <p:spPr bwMode="auto">
          <a:xfrm>
            <a:off x="6943725" y="5383213"/>
            <a:ext cx="0" cy="838200"/>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9" name="Line 25"/>
          <p:cNvSpPr>
            <a:spLocks noChangeAspect="1" noChangeShapeType="1"/>
          </p:cNvSpPr>
          <p:nvPr/>
        </p:nvSpPr>
        <p:spPr bwMode="auto">
          <a:xfrm>
            <a:off x="8212138" y="5373688"/>
            <a:ext cx="0" cy="787400"/>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40" name="Rectangle 26"/>
          <p:cNvSpPr>
            <a:spLocks noChangeArrowheads="1"/>
          </p:cNvSpPr>
          <p:nvPr/>
        </p:nvSpPr>
        <p:spPr bwMode="auto">
          <a:xfrm>
            <a:off x="6383338" y="4086225"/>
            <a:ext cx="1133475" cy="1285875"/>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21" name="Rectangle 27"/>
          <p:cNvSpPr>
            <a:spLocks noChangeAspect="1" noChangeArrowheads="1"/>
          </p:cNvSpPr>
          <p:nvPr/>
        </p:nvSpPr>
        <p:spPr bwMode="auto">
          <a:xfrm>
            <a:off x="6473825" y="4183063"/>
            <a:ext cx="966788" cy="1054100"/>
          </a:xfrm>
          <a:prstGeom prst="rect">
            <a:avLst/>
          </a:prstGeom>
          <a:solidFill>
            <a:schemeClr val="accent6">
              <a:lumMod val="60000"/>
              <a:lumOff val="40000"/>
            </a:schemeClr>
          </a:solidFill>
          <a:ln w="38100">
            <a:solidFill>
              <a:srgbClr val="000000"/>
            </a:solidFill>
            <a:miter lim="800000"/>
            <a:headEnd/>
            <a:tailEnd/>
          </a:ln>
        </p:spPr>
        <p:txBody>
          <a:bodyPr wrap="none" anchor="ctr"/>
          <a:lstStyle/>
          <a:p>
            <a:pPr eaLnBrk="1" hangingPunct="1">
              <a:defRPr/>
            </a:pPr>
            <a:endParaRPr lang="zh-TW" altLang="en-US"/>
          </a:p>
        </p:txBody>
      </p:sp>
      <p:sp>
        <p:nvSpPr>
          <p:cNvPr id="86042" name="Rectangle 28"/>
          <p:cNvSpPr>
            <a:spLocks noChangeAspect="1" noChangeArrowheads="1"/>
          </p:cNvSpPr>
          <p:nvPr/>
        </p:nvSpPr>
        <p:spPr bwMode="auto">
          <a:xfrm>
            <a:off x="6716713" y="4970463"/>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23" name="Rectangle 29"/>
          <p:cNvSpPr>
            <a:spLocks noChangeAspect="1" noChangeArrowheads="1"/>
          </p:cNvSpPr>
          <p:nvPr/>
        </p:nvSpPr>
        <p:spPr bwMode="auto">
          <a:xfrm>
            <a:off x="6467475" y="4502150"/>
            <a:ext cx="1031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Line</a:t>
            </a:r>
          </a:p>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Interface</a:t>
            </a:r>
            <a:endParaRPr kumimoji="0" lang="en-US" altLang="en-US" sz="2000" b="1" i="1" dirty="0">
              <a:effectLst>
                <a:outerShdw blurRad="38100" dist="38100" dir="2700000" algn="tl">
                  <a:srgbClr val="000000">
                    <a:alpha val="43137"/>
                  </a:srgbClr>
                </a:outerShdw>
              </a:effectLst>
              <a:latin typeface="Arial" charset="0"/>
            </a:endParaRPr>
          </a:p>
        </p:txBody>
      </p:sp>
      <p:sp>
        <p:nvSpPr>
          <p:cNvPr id="86044" name="Rectangle 30"/>
          <p:cNvSpPr>
            <a:spLocks noChangeAspect="1" noChangeArrowheads="1"/>
          </p:cNvSpPr>
          <p:nvPr/>
        </p:nvSpPr>
        <p:spPr bwMode="auto">
          <a:xfrm>
            <a:off x="6684963" y="4954588"/>
            <a:ext cx="534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86045" name="Rectangle 31"/>
          <p:cNvSpPr>
            <a:spLocks noChangeArrowheads="1"/>
          </p:cNvSpPr>
          <p:nvPr/>
        </p:nvSpPr>
        <p:spPr bwMode="auto">
          <a:xfrm>
            <a:off x="7659688" y="4076700"/>
            <a:ext cx="1133475" cy="1285875"/>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26" name="Rectangle 32"/>
          <p:cNvSpPr>
            <a:spLocks noChangeAspect="1" noChangeArrowheads="1"/>
          </p:cNvSpPr>
          <p:nvPr/>
        </p:nvSpPr>
        <p:spPr bwMode="auto">
          <a:xfrm>
            <a:off x="7750175" y="4173538"/>
            <a:ext cx="966788" cy="1054100"/>
          </a:xfrm>
          <a:prstGeom prst="rect">
            <a:avLst/>
          </a:prstGeom>
          <a:solidFill>
            <a:schemeClr val="accent6">
              <a:lumMod val="60000"/>
              <a:lumOff val="40000"/>
            </a:schemeClr>
          </a:solidFill>
          <a:ln w="38100">
            <a:solidFill>
              <a:srgbClr val="000000"/>
            </a:solidFill>
            <a:miter lim="800000"/>
            <a:headEnd/>
            <a:tailEnd/>
          </a:ln>
        </p:spPr>
        <p:txBody>
          <a:bodyPr wrap="none" anchor="ctr"/>
          <a:lstStyle/>
          <a:p>
            <a:pPr eaLnBrk="1" hangingPunct="1">
              <a:defRPr/>
            </a:pPr>
            <a:endParaRPr lang="zh-TW" altLang="en-US"/>
          </a:p>
        </p:txBody>
      </p:sp>
      <p:sp>
        <p:nvSpPr>
          <p:cNvPr id="86047" name="Rectangle 33"/>
          <p:cNvSpPr>
            <a:spLocks noChangeAspect="1" noChangeArrowheads="1"/>
          </p:cNvSpPr>
          <p:nvPr/>
        </p:nvSpPr>
        <p:spPr bwMode="auto">
          <a:xfrm>
            <a:off x="7993063" y="4960938"/>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0928" name="Rectangle 34"/>
          <p:cNvSpPr>
            <a:spLocks noChangeAspect="1" noChangeArrowheads="1"/>
          </p:cNvSpPr>
          <p:nvPr/>
        </p:nvSpPr>
        <p:spPr bwMode="auto">
          <a:xfrm>
            <a:off x="7716838" y="4502150"/>
            <a:ext cx="1031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Line</a:t>
            </a:r>
          </a:p>
          <a:p>
            <a:pPr algn="ctr">
              <a:lnSpc>
                <a:spcPct val="80000"/>
              </a:lnSpc>
              <a:defRPr/>
            </a:pPr>
            <a:r>
              <a:rPr kumimoji="0" lang="en-US" altLang="en-US" sz="1600" b="1" dirty="0">
                <a:effectLst>
                  <a:outerShdw blurRad="38100" dist="38100" dir="2700000" algn="tl">
                    <a:srgbClr val="000000">
                      <a:alpha val="43137"/>
                    </a:srgbClr>
                  </a:outerShdw>
                </a:effectLst>
                <a:latin typeface="Arial" charset="0"/>
              </a:rPr>
              <a:t>Interface</a:t>
            </a:r>
            <a:endParaRPr kumimoji="0" lang="en-US" altLang="en-US" sz="2000" b="1" i="1" dirty="0">
              <a:effectLst>
                <a:outerShdw blurRad="38100" dist="38100" dir="2700000" algn="tl">
                  <a:srgbClr val="000000">
                    <a:alpha val="43137"/>
                  </a:srgbClr>
                </a:outerShdw>
              </a:effectLst>
              <a:latin typeface="Arial" charset="0"/>
            </a:endParaRPr>
          </a:p>
        </p:txBody>
      </p:sp>
      <p:sp>
        <p:nvSpPr>
          <p:cNvPr id="86049" name="Rectangle 35"/>
          <p:cNvSpPr>
            <a:spLocks noChangeAspect="1" noChangeArrowheads="1"/>
          </p:cNvSpPr>
          <p:nvPr/>
        </p:nvSpPr>
        <p:spPr bwMode="auto">
          <a:xfrm>
            <a:off x="7961313" y="4945063"/>
            <a:ext cx="534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80930" name="Line 36"/>
          <p:cNvSpPr>
            <a:spLocks noChangeShapeType="1"/>
          </p:cNvSpPr>
          <p:nvPr/>
        </p:nvSpPr>
        <p:spPr bwMode="auto">
          <a:xfrm>
            <a:off x="7421563" y="4619625"/>
            <a:ext cx="352425"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eaLnBrk="1" hangingPunct="1">
              <a:defRPr/>
            </a:pPr>
            <a:endParaRPr lang="zh-TW" altLang="en-US">
              <a:effectLst>
                <a:outerShdw blurRad="38100" dist="38100" dir="2700000" algn="tl">
                  <a:srgbClr val="000000">
                    <a:alpha val="43137"/>
                  </a:srgbClr>
                </a:outerShdw>
              </a:effectLst>
            </a:endParaRPr>
          </a:p>
        </p:txBody>
      </p:sp>
      <p:sp>
        <p:nvSpPr>
          <p:cNvPr id="86051" name="Text Box 37"/>
          <p:cNvSpPr txBox="1">
            <a:spLocks noChangeArrowheads="1"/>
          </p:cNvSpPr>
          <p:nvPr/>
        </p:nvSpPr>
        <p:spPr bwMode="auto">
          <a:xfrm>
            <a:off x="655638" y="1192076"/>
            <a:ext cx="7609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400" b="1" dirty="0">
                <a:solidFill>
                  <a:srgbClr val="FF9966"/>
                </a:solidFill>
                <a:latin typeface="Arial" panose="020B0604020202020204" pitchFamily="34" charset="0"/>
              </a:rPr>
              <a:t>Limit of Shared Bus Switches &lt;= 20 </a:t>
            </a:r>
            <a:r>
              <a:rPr kumimoji="0" lang="en-US" altLang="en-US" sz="2400" b="1" dirty="0" err="1">
                <a:solidFill>
                  <a:srgbClr val="FF9966"/>
                </a:solidFill>
                <a:latin typeface="Arial" panose="020B0604020202020204" pitchFamily="34" charset="0"/>
              </a:rPr>
              <a:t>Gbps</a:t>
            </a:r>
            <a:endParaRPr kumimoji="0" lang="en-US" altLang="en-US" sz="2400" b="1" dirty="0">
              <a:solidFill>
                <a:srgbClr val="FF9966"/>
              </a:solidFill>
              <a:latin typeface="Arial" panose="020B0604020202020204" pitchFamily="34" charset="0"/>
            </a:endParaRPr>
          </a:p>
          <a:p>
            <a:pPr>
              <a:spcBef>
                <a:spcPct val="0"/>
              </a:spcBef>
              <a:buClrTx/>
              <a:buSzTx/>
              <a:buFontTx/>
              <a:buNone/>
            </a:pPr>
            <a:r>
              <a:rPr kumimoji="0" lang="en-US" altLang="en-US" sz="2400" b="1" dirty="0">
                <a:solidFill>
                  <a:srgbClr val="FF9966"/>
                </a:solidFill>
                <a:latin typeface="Arial" panose="020B0604020202020204" pitchFamily="34" charset="0"/>
              </a:rPr>
              <a:t>Thus Max Line Rate = 20 </a:t>
            </a:r>
            <a:r>
              <a:rPr kumimoji="0" lang="en-US" altLang="en-US" sz="2400" b="1" dirty="0" err="1">
                <a:solidFill>
                  <a:srgbClr val="FF9966"/>
                </a:solidFill>
                <a:latin typeface="Arial" panose="020B0604020202020204" pitchFamily="34" charset="0"/>
              </a:rPr>
              <a:t>Gbps</a:t>
            </a:r>
            <a:r>
              <a:rPr kumimoji="0" lang="en-US" altLang="en-US" sz="2400" b="1" dirty="0">
                <a:solidFill>
                  <a:srgbClr val="FF9966"/>
                </a:solidFill>
                <a:latin typeface="Arial" panose="020B0604020202020204" pitchFamily="34" charset="0"/>
              </a:rPr>
              <a:t>/(2 * # of Line Cards)</a:t>
            </a:r>
          </a:p>
        </p:txBody>
      </p:sp>
      <p:sp>
        <p:nvSpPr>
          <p:cNvPr id="86052" name="AutoShape 38"/>
          <p:cNvSpPr>
            <a:spLocks noChangeArrowheads="1"/>
          </p:cNvSpPr>
          <p:nvPr/>
        </p:nvSpPr>
        <p:spPr bwMode="auto">
          <a:xfrm flipH="1">
            <a:off x="223838" y="2838450"/>
            <a:ext cx="3276600" cy="1765300"/>
          </a:xfrm>
          <a:prstGeom prst="cube">
            <a:avLst>
              <a:gd name="adj" fmla="val 2157"/>
            </a:avLst>
          </a:prstGeom>
          <a:solidFill>
            <a:schemeClr val="bg2"/>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53" name="Text Box 39"/>
          <p:cNvSpPr txBox="1">
            <a:spLocks noChangeArrowheads="1"/>
          </p:cNvSpPr>
          <p:nvPr/>
        </p:nvSpPr>
        <p:spPr bwMode="auto">
          <a:xfrm>
            <a:off x="1090613" y="2314575"/>
            <a:ext cx="1597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000" b="1">
                <a:solidFill>
                  <a:srgbClr val="FF0000"/>
                </a:solidFill>
                <a:latin typeface="Arial" panose="020B0604020202020204" pitchFamily="34" charset="0"/>
              </a:rPr>
              <a:t>Shared Bus</a:t>
            </a:r>
          </a:p>
        </p:txBody>
      </p:sp>
      <p:sp>
        <p:nvSpPr>
          <p:cNvPr id="86054" name="Freeform 40"/>
          <p:cNvSpPr>
            <a:spLocks/>
          </p:cNvSpPr>
          <p:nvPr/>
        </p:nvSpPr>
        <p:spPr bwMode="auto">
          <a:xfrm>
            <a:off x="3284538"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5" name="Freeform 41"/>
          <p:cNvSpPr>
            <a:spLocks/>
          </p:cNvSpPr>
          <p:nvPr/>
        </p:nvSpPr>
        <p:spPr bwMode="auto">
          <a:xfrm>
            <a:off x="2974975"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6" name="Freeform 42"/>
          <p:cNvSpPr>
            <a:spLocks/>
          </p:cNvSpPr>
          <p:nvPr/>
        </p:nvSpPr>
        <p:spPr bwMode="auto">
          <a:xfrm>
            <a:off x="2665413"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7" name="Freeform 43"/>
          <p:cNvSpPr>
            <a:spLocks/>
          </p:cNvSpPr>
          <p:nvPr/>
        </p:nvSpPr>
        <p:spPr bwMode="auto">
          <a:xfrm>
            <a:off x="2354263"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8" name="Freeform 44"/>
          <p:cNvSpPr>
            <a:spLocks/>
          </p:cNvSpPr>
          <p:nvPr/>
        </p:nvSpPr>
        <p:spPr bwMode="auto">
          <a:xfrm>
            <a:off x="2044700"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59" name="Freeform 45"/>
          <p:cNvSpPr>
            <a:spLocks/>
          </p:cNvSpPr>
          <p:nvPr/>
        </p:nvSpPr>
        <p:spPr bwMode="auto">
          <a:xfrm>
            <a:off x="1733550"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60" name="Freeform 46"/>
          <p:cNvSpPr>
            <a:spLocks/>
          </p:cNvSpPr>
          <p:nvPr/>
        </p:nvSpPr>
        <p:spPr bwMode="auto">
          <a:xfrm>
            <a:off x="1423988"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61" name="Freeform 47"/>
          <p:cNvSpPr>
            <a:spLocks/>
          </p:cNvSpPr>
          <p:nvPr/>
        </p:nvSpPr>
        <p:spPr bwMode="auto">
          <a:xfrm>
            <a:off x="1087438" y="2965450"/>
            <a:ext cx="939800" cy="2692400"/>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86062" name="Freeform 48"/>
          <p:cNvSpPr>
            <a:spLocks noChangeAspect="1"/>
          </p:cNvSpPr>
          <p:nvPr/>
        </p:nvSpPr>
        <p:spPr bwMode="auto">
          <a:xfrm>
            <a:off x="1189038" y="3321050"/>
            <a:ext cx="723900" cy="1663700"/>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86063" name="Text Box 49"/>
          <p:cNvSpPr txBox="1">
            <a:spLocks noChangeArrowheads="1"/>
          </p:cNvSpPr>
          <p:nvPr/>
        </p:nvSpPr>
        <p:spPr bwMode="auto">
          <a:xfrm rot="2485238">
            <a:off x="1071563" y="3778250"/>
            <a:ext cx="1162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600">
                <a:latin typeface="Arial" panose="020B0604020202020204" pitchFamily="34" charset="0"/>
              </a:rPr>
              <a:t>Line Interface</a:t>
            </a:r>
          </a:p>
        </p:txBody>
      </p:sp>
      <p:grpSp>
        <p:nvGrpSpPr>
          <p:cNvPr id="2" name="Group 50"/>
          <p:cNvGrpSpPr>
            <a:grpSpLocks/>
          </p:cNvGrpSpPr>
          <p:nvPr/>
        </p:nvGrpSpPr>
        <p:grpSpPr bwMode="auto">
          <a:xfrm>
            <a:off x="357188" y="2965450"/>
            <a:ext cx="1162050" cy="2692400"/>
            <a:chOff x="228" y="1840"/>
            <a:chExt cx="732" cy="1696"/>
          </a:xfrm>
        </p:grpSpPr>
        <p:sp>
          <p:nvSpPr>
            <p:cNvPr id="86081" name="Freeform 51"/>
            <p:cNvSpPr>
              <a:spLocks/>
            </p:cNvSpPr>
            <p:nvPr/>
          </p:nvSpPr>
          <p:spPr bwMode="auto">
            <a:xfrm>
              <a:off x="240" y="1840"/>
              <a:ext cx="592" cy="1696"/>
            </a:xfrm>
            <a:custGeom>
              <a:avLst/>
              <a:gdLst>
                <a:gd name="T0" fmla="*/ 0 w 592"/>
                <a:gd name="T1" fmla="*/ 0 h 1696"/>
                <a:gd name="T2" fmla="*/ 0 w 592"/>
                <a:gd name="T3" fmla="*/ 1000 h 1696"/>
                <a:gd name="T4" fmla="*/ 592 w 592"/>
                <a:gd name="T5" fmla="*/ 1696 h 1696"/>
                <a:gd name="T6" fmla="*/ 592 w 592"/>
                <a:gd name="T7" fmla="*/ 488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rgbClr val="00279F"/>
            </a:solidFill>
            <a:ln w="12700">
              <a:solidFill>
                <a:schemeClr val="tx1"/>
              </a:solidFill>
              <a:round/>
              <a:headEnd/>
              <a:tailEnd/>
            </a:ln>
          </p:spPr>
          <p:txBody>
            <a:bodyPr wrap="none" anchor="ctr"/>
            <a:lstStyle/>
            <a:p>
              <a:endParaRPr lang="zh-TW" altLang="en-US"/>
            </a:p>
          </p:txBody>
        </p:sp>
        <p:sp>
          <p:nvSpPr>
            <p:cNvPr id="86082" name="Freeform 52"/>
            <p:cNvSpPr>
              <a:spLocks noChangeAspect="1"/>
            </p:cNvSpPr>
            <p:nvPr/>
          </p:nvSpPr>
          <p:spPr bwMode="auto">
            <a:xfrm>
              <a:off x="416" y="2128"/>
              <a:ext cx="296" cy="592"/>
            </a:xfrm>
            <a:custGeom>
              <a:avLst/>
              <a:gdLst>
                <a:gd name="T0" fmla="*/ 0 w 296"/>
                <a:gd name="T1" fmla="*/ 0 h 592"/>
                <a:gd name="T2" fmla="*/ 0 w 296"/>
                <a:gd name="T3" fmla="*/ 352 h 592"/>
                <a:gd name="T4" fmla="*/ 280 w 296"/>
                <a:gd name="T5" fmla="*/ 592 h 592"/>
                <a:gd name="T6" fmla="*/ 296 w 296"/>
                <a:gd name="T7" fmla="*/ 240 h 592"/>
                <a:gd name="T8" fmla="*/ 0 w 296"/>
                <a:gd name="T9" fmla="*/ 0 h 592"/>
                <a:gd name="T10" fmla="*/ 0 60000 65536"/>
                <a:gd name="T11" fmla="*/ 0 60000 65536"/>
                <a:gd name="T12" fmla="*/ 0 60000 65536"/>
                <a:gd name="T13" fmla="*/ 0 60000 65536"/>
                <a:gd name="T14" fmla="*/ 0 60000 65536"/>
                <a:gd name="T15" fmla="*/ 0 w 296"/>
                <a:gd name="T16" fmla="*/ 0 h 592"/>
                <a:gd name="T17" fmla="*/ 296 w 296"/>
                <a:gd name="T18" fmla="*/ 592 h 592"/>
              </a:gdLst>
              <a:ahLst/>
              <a:cxnLst>
                <a:cxn ang="T10">
                  <a:pos x="T0" y="T1"/>
                </a:cxn>
                <a:cxn ang="T11">
                  <a:pos x="T2" y="T3"/>
                </a:cxn>
                <a:cxn ang="T12">
                  <a:pos x="T4" y="T5"/>
                </a:cxn>
                <a:cxn ang="T13">
                  <a:pos x="T6" y="T7"/>
                </a:cxn>
                <a:cxn ang="T14">
                  <a:pos x="T8" y="T9"/>
                </a:cxn>
              </a:cxnLst>
              <a:rect l="T15" t="T16" r="T17" b="T18"/>
              <a:pathLst>
                <a:path w="296" h="592">
                  <a:moveTo>
                    <a:pt x="0" y="0"/>
                  </a:moveTo>
                  <a:lnTo>
                    <a:pt x="0" y="352"/>
                  </a:lnTo>
                  <a:lnTo>
                    <a:pt x="280" y="592"/>
                  </a:lnTo>
                  <a:lnTo>
                    <a:pt x="296" y="240"/>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86083" name="Freeform 53"/>
            <p:cNvSpPr>
              <a:spLocks noChangeAspect="1"/>
            </p:cNvSpPr>
            <p:nvPr/>
          </p:nvSpPr>
          <p:spPr bwMode="auto">
            <a:xfrm>
              <a:off x="304" y="2472"/>
              <a:ext cx="456" cy="848"/>
            </a:xfrm>
            <a:custGeom>
              <a:avLst/>
              <a:gdLst>
                <a:gd name="T0" fmla="*/ 0 w 456"/>
                <a:gd name="T1" fmla="*/ 0 h 848"/>
                <a:gd name="T2" fmla="*/ 0 w 456"/>
                <a:gd name="T3" fmla="*/ 360 h 848"/>
                <a:gd name="T4" fmla="*/ 440 w 456"/>
                <a:gd name="T5" fmla="*/ 848 h 848"/>
                <a:gd name="T6" fmla="*/ 456 w 456"/>
                <a:gd name="T7" fmla="*/ 384 h 848"/>
                <a:gd name="T8" fmla="*/ 0 w 456"/>
                <a:gd name="T9" fmla="*/ 0 h 848"/>
                <a:gd name="T10" fmla="*/ 0 60000 65536"/>
                <a:gd name="T11" fmla="*/ 0 60000 65536"/>
                <a:gd name="T12" fmla="*/ 0 60000 65536"/>
                <a:gd name="T13" fmla="*/ 0 60000 65536"/>
                <a:gd name="T14" fmla="*/ 0 60000 65536"/>
                <a:gd name="T15" fmla="*/ 0 w 456"/>
                <a:gd name="T16" fmla="*/ 0 h 848"/>
                <a:gd name="T17" fmla="*/ 456 w 456"/>
                <a:gd name="T18" fmla="*/ 848 h 848"/>
              </a:gdLst>
              <a:ahLst/>
              <a:cxnLst>
                <a:cxn ang="T10">
                  <a:pos x="T0" y="T1"/>
                </a:cxn>
                <a:cxn ang="T11">
                  <a:pos x="T2" y="T3"/>
                </a:cxn>
                <a:cxn ang="T12">
                  <a:pos x="T4" y="T5"/>
                </a:cxn>
                <a:cxn ang="T13">
                  <a:pos x="T6" y="T7"/>
                </a:cxn>
                <a:cxn ang="T14">
                  <a:pos x="T8" y="T9"/>
                </a:cxn>
              </a:cxnLst>
              <a:rect l="T15" t="T16" r="T17" b="T18"/>
              <a:pathLst>
                <a:path w="456" h="848">
                  <a:moveTo>
                    <a:pt x="0" y="0"/>
                  </a:moveTo>
                  <a:lnTo>
                    <a:pt x="0" y="360"/>
                  </a:lnTo>
                  <a:lnTo>
                    <a:pt x="440" y="848"/>
                  </a:lnTo>
                  <a:lnTo>
                    <a:pt x="456" y="384"/>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86084" name="Text Box 54"/>
            <p:cNvSpPr txBox="1">
              <a:spLocks noChangeArrowheads="1"/>
            </p:cNvSpPr>
            <p:nvPr/>
          </p:nvSpPr>
          <p:spPr bwMode="auto">
            <a:xfrm rot="2158837">
              <a:off x="362" y="2306"/>
              <a:ext cx="3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600">
                  <a:latin typeface="Arial" panose="020B0604020202020204" pitchFamily="34" charset="0"/>
                </a:rPr>
                <a:t>CPU</a:t>
              </a:r>
            </a:p>
          </p:txBody>
        </p:sp>
        <p:sp>
          <p:nvSpPr>
            <p:cNvPr id="86085" name="Text Box 55"/>
            <p:cNvSpPr txBox="1">
              <a:spLocks noChangeArrowheads="1"/>
            </p:cNvSpPr>
            <p:nvPr/>
          </p:nvSpPr>
          <p:spPr bwMode="auto">
            <a:xfrm rot="2485238">
              <a:off x="228" y="2794"/>
              <a:ext cx="7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600">
                  <a:latin typeface="Arial" panose="020B0604020202020204" pitchFamily="34" charset="0"/>
                </a:rPr>
                <a:t>Memory</a:t>
              </a:r>
            </a:p>
          </p:txBody>
        </p:sp>
      </p:grpSp>
      <p:sp>
        <p:nvSpPr>
          <p:cNvPr id="121912" name="Freeform 56"/>
          <p:cNvSpPr>
            <a:spLocks/>
          </p:cNvSpPr>
          <p:nvPr/>
        </p:nvSpPr>
        <p:spPr bwMode="auto">
          <a:xfrm>
            <a:off x="5878513" y="3352800"/>
            <a:ext cx="1695450" cy="2933700"/>
          </a:xfrm>
          <a:custGeom>
            <a:avLst/>
            <a:gdLst>
              <a:gd name="T0" fmla="*/ 0 w 1068"/>
              <a:gd name="T1" fmla="*/ 2147483646 h 1848"/>
              <a:gd name="T2" fmla="*/ 2147483646 w 1068"/>
              <a:gd name="T3" fmla="*/ 2147483646 h 1848"/>
              <a:gd name="T4" fmla="*/ 2147483646 w 1068"/>
              <a:gd name="T5" fmla="*/ 2147483646 h 1848"/>
              <a:gd name="T6" fmla="*/ 2147483646 w 1068"/>
              <a:gd name="T7" fmla="*/ 0 h 1848"/>
              <a:gd name="T8" fmla="*/ 0 60000 65536"/>
              <a:gd name="T9" fmla="*/ 0 60000 65536"/>
              <a:gd name="T10" fmla="*/ 0 60000 65536"/>
              <a:gd name="T11" fmla="*/ 0 60000 65536"/>
              <a:gd name="T12" fmla="*/ 0 w 1068"/>
              <a:gd name="T13" fmla="*/ 0 h 1848"/>
              <a:gd name="T14" fmla="*/ 1068 w 1068"/>
              <a:gd name="T15" fmla="*/ 1848 h 1848"/>
            </a:gdLst>
            <a:ahLst/>
            <a:cxnLst>
              <a:cxn ang="T8">
                <a:pos x="T0" y="T1"/>
              </a:cxn>
              <a:cxn ang="T9">
                <a:pos x="T2" y="T3"/>
              </a:cxn>
              <a:cxn ang="T10">
                <a:pos x="T4" y="T5"/>
              </a:cxn>
              <a:cxn ang="T11">
                <a:pos x="T6" y="T7"/>
              </a:cxn>
            </a:cxnLst>
            <a:rect l="T12" t="T13" r="T14" b="T15"/>
            <a:pathLst>
              <a:path w="1068" h="1848">
                <a:moveTo>
                  <a:pt x="0" y="1848"/>
                </a:moveTo>
                <a:lnTo>
                  <a:pt x="6" y="246"/>
                </a:lnTo>
                <a:lnTo>
                  <a:pt x="1068" y="246"/>
                </a:lnTo>
                <a:lnTo>
                  <a:pt x="1068" y="0"/>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1913" name="Freeform 57"/>
          <p:cNvSpPr>
            <a:spLocks/>
          </p:cNvSpPr>
          <p:nvPr/>
        </p:nvSpPr>
        <p:spPr bwMode="auto">
          <a:xfrm>
            <a:off x="7897813" y="3352800"/>
            <a:ext cx="695325" cy="2543175"/>
          </a:xfrm>
          <a:custGeom>
            <a:avLst/>
            <a:gdLst>
              <a:gd name="T0" fmla="*/ 0 w 438"/>
              <a:gd name="T1" fmla="*/ 0 h 1602"/>
              <a:gd name="T2" fmla="*/ 0 w 438"/>
              <a:gd name="T3" fmla="*/ 2147483646 h 1602"/>
              <a:gd name="T4" fmla="*/ 2147483646 w 438"/>
              <a:gd name="T5" fmla="*/ 2147483646 h 1602"/>
              <a:gd name="T6" fmla="*/ 2147483646 w 438"/>
              <a:gd name="T7" fmla="*/ 2147483646 h 1602"/>
              <a:gd name="T8" fmla="*/ 0 60000 65536"/>
              <a:gd name="T9" fmla="*/ 0 60000 65536"/>
              <a:gd name="T10" fmla="*/ 0 60000 65536"/>
              <a:gd name="T11" fmla="*/ 0 60000 65536"/>
              <a:gd name="T12" fmla="*/ 0 w 438"/>
              <a:gd name="T13" fmla="*/ 0 h 1602"/>
              <a:gd name="T14" fmla="*/ 438 w 438"/>
              <a:gd name="T15" fmla="*/ 1602 h 1602"/>
            </a:gdLst>
            <a:ahLst/>
            <a:cxnLst>
              <a:cxn ang="T8">
                <a:pos x="T0" y="T1"/>
              </a:cxn>
              <a:cxn ang="T9">
                <a:pos x="T2" y="T3"/>
              </a:cxn>
              <a:cxn ang="T10">
                <a:pos x="T4" y="T5"/>
              </a:cxn>
              <a:cxn ang="T11">
                <a:pos x="T6" y="T7"/>
              </a:cxn>
            </a:cxnLst>
            <a:rect l="T12" t="T13" r="T14" b="T15"/>
            <a:pathLst>
              <a:path w="438" h="1602">
                <a:moveTo>
                  <a:pt x="0" y="0"/>
                </a:moveTo>
                <a:lnTo>
                  <a:pt x="0" y="252"/>
                </a:lnTo>
                <a:lnTo>
                  <a:pt x="438" y="252"/>
                </a:lnTo>
                <a:lnTo>
                  <a:pt x="438" y="1602"/>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1914" name="Rectangle 58"/>
          <p:cNvSpPr>
            <a:spLocks noGrp="1" noChangeArrowheads="1"/>
          </p:cNvSpPr>
          <p:nvPr>
            <p:ph type="title"/>
          </p:nvPr>
        </p:nvSpPr>
        <p:spPr>
          <a:xfrm>
            <a:off x="152400" y="228600"/>
            <a:ext cx="8763000" cy="1143000"/>
          </a:xfrm>
        </p:spPr>
        <p:txBody>
          <a:bodyPr/>
          <a:lstStyle/>
          <a:p>
            <a:pPr eaLnBrk="1" hangingPunct="1">
              <a:defRPr/>
            </a:pPr>
            <a:r>
              <a:rPr lang="en-US" altLang="en-US" dirty="0" smtClean="0"/>
              <a:t>First Generation Routers</a:t>
            </a:r>
            <a:endParaRPr lang="en-US" altLang="zh-TW" dirty="0" smtClean="0"/>
          </a:p>
        </p:txBody>
      </p:sp>
      <p:sp>
        <p:nvSpPr>
          <p:cNvPr id="86068" name="Text Box 59"/>
          <p:cNvSpPr txBox="1">
            <a:spLocks noChangeArrowheads="1"/>
          </p:cNvSpPr>
          <p:nvPr/>
        </p:nvSpPr>
        <p:spPr bwMode="auto">
          <a:xfrm>
            <a:off x="6948488" y="1989138"/>
            <a:ext cx="1973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000" b="1">
                <a:solidFill>
                  <a:srgbClr val="FF0000"/>
                </a:solidFill>
                <a:latin typeface="Arial" panose="020B0604020202020204" pitchFamily="34" charset="0"/>
              </a:rPr>
              <a:t>Off-chip Buffer</a:t>
            </a:r>
          </a:p>
        </p:txBody>
      </p:sp>
      <p:grpSp>
        <p:nvGrpSpPr>
          <p:cNvPr id="86069" name="Group 68"/>
          <p:cNvGrpSpPr>
            <a:grpSpLocks/>
          </p:cNvGrpSpPr>
          <p:nvPr/>
        </p:nvGrpSpPr>
        <p:grpSpPr bwMode="auto">
          <a:xfrm>
            <a:off x="6645275" y="4171950"/>
            <a:ext cx="595313" cy="298450"/>
            <a:chOff x="4059" y="2380"/>
            <a:chExt cx="375" cy="188"/>
          </a:xfrm>
        </p:grpSpPr>
        <p:sp>
          <p:nvSpPr>
            <p:cNvPr id="86079" name="Rectangle 60"/>
            <p:cNvSpPr>
              <a:spLocks noChangeArrowheads="1"/>
            </p:cNvSpPr>
            <p:nvPr/>
          </p:nvSpPr>
          <p:spPr bwMode="auto">
            <a:xfrm>
              <a:off x="4059" y="2380"/>
              <a:ext cx="375" cy="188"/>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80" name="Rectangle 61"/>
            <p:cNvSpPr>
              <a:spLocks noChangeArrowheads="1"/>
            </p:cNvSpPr>
            <p:nvPr/>
          </p:nvSpPr>
          <p:spPr bwMode="auto">
            <a:xfrm>
              <a:off x="4143" y="2405"/>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200">
                  <a:solidFill>
                    <a:srgbClr val="000000"/>
                  </a:solidFill>
                  <a:latin typeface="Arial" panose="020B0604020202020204" pitchFamily="34" charset="0"/>
                </a:rPr>
                <a:t>DMA</a:t>
              </a:r>
              <a:endParaRPr kumimoji="0" lang="en-US" altLang="zh-TW" sz="2400">
                <a:solidFill>
                  <a:srgbClr val="000000"/>
                </a:solidFill>
                <a:latin typeface="Arial" panose="020B0604020202020204" pitchFamily="34" charset="0"/>
              </a:endParaRPr>
            </a:p>
          </p:txBody>
        </p:sp>
      </p:grpSp>
      <p:grpSp>
        <p:nvGrpSpPr>
          <p:cNvPr id="86070" name="Group 64"/>
          <p:cNvGrpSpPr>
            <a:grpSpLocks/>
          </p:cNvGrpSpPr>
          <p:nvPr/>
        </p:nvGrpSpPr>
        <p:grpSpPr bwMode="auto">
          <a:xfrm>
            <a:off x="7916863" y="4162425"/>
            <a:ext cx="595312" cy="298450"/>
            <a:chOff x="4860" y="2346"/>
            <a:chExt cx="375" cy="188"/>
          </a:xfrm>
        </p:grpSpPr>
        <p:sp>
          <p:nvSpPr>
            <p:cNvPr id="86077" name="Rectangle 62"/>
            <p:cNvSpPr>
              <a:spLocks noChangeArrowheads="1"/>
            </p:cNvSpPr>
            <p:nvPr/>
          </p:nvSpPr>
          <p:spPr bwMode="auto">
            <a:xfrm>
              <a:off x="4860" y="2346"/>
              <a:ext cx="375" cy="188"/>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78" name="Rectangle 63"/>
            <p:cNvSpPr>
              <a:spLocks noChangeArrowheads="1"/>
            </p:cNvSpPr>
            <p:nvPr/>
          </p:nvSpPr>
          <p:spPr bwMode="auto">
            <a:xfrm>
              <a:off x="4944" y="2387"/>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200">
                  <a:solidFill>
                    <a:srgbClr val="000000"/>
                  </a:solidFill>
                  <a:latin typeface="Arial" panose="020B0604020202020204" pitchFamily="34" charset="0"/>
                </a:rPr>
                <a:t>DMA</a:t>
              </a:r>
              <a:endParaRPr kumimoji="0" lang="en-US" altLang="zh-TW" sz="2400">
                <a:solidFill>
                  <a:srgbClr val="000000"/>
                </a:solidFill>
                <a:latin typeface="Arial" panose="020B0604020202020204" pitchFamily="34" charset="0"/>
              </a:endParaRPr>
            </a:p>
          </p:txBody>
        </p:sp>
      </p:grpSp>
      <p:grpSp>
        <p:nvGrpSpPr>
          <p:cNvPr id="86071" name="Group 67"/>
          <p:cNvGrpSpPr>
            <a:grpSpLocks/>
          </p:cNvGrpSpPr>
          <p:nvPr/>
        </p:nvGrpSpPr>
        <p:grpSpPr bwMode="auto">
          <a:xfrm>
            <a:off x="5330825" y="4171950"/>
            <a:ext cx="595313" cy="298450"/>
            <a:chOff x="2987" y="2055"/>
            <a:chExt cx="375" cy="188"/>
          </a:xfrm>
        </p:grpSpPr>
        <p:sp>
          <p:nvSpPr>
            <p:cNvPr id="86075" name="Rectangle 65"/>
            <p:cNvSpPr>
              <a:spLocks noChangeArrowheads="1"/>
            </p:cNvSpPr>
            <p:nvPr/>
          </p:nvSpPr>
          <p:spPr bwMode="auto">
            <a:xfrm>
              <a:off x="2987" y="2055"/>
              <a:ext cx="375" cy="188"/>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76" name="Rectangle 66"/>
            <p:cNvSpPr>
              <a:spLocks noChangeArrowheads="1"/>
            </p:cNvSpPr>
            <p:nvPr/>
          </p:nvSpPr>
          <p:spPr bwMode="auto">
            <a:xfrm>
              <a:off x="3071" y="2096"/>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200">
                  <a:solidFill>
                    <a:srgbClr val="000000"/>
                  </a:solidFill>
                  <a:latin typeface="Arial" panose="020B0604020202020204" pitchFamily="34" charset="0"/>
                </a:rPr>
                <a:t>DMA</a:t>
              </a:r>
              <a:endParaRPr kumimoji="0" lang="en-US" altLang="zh-TW" sz="2400">
                <a:solidFill>
                  <a:srgbClr val="000000"/>
                </a:solidFill>
                <a:latin typeface="Arial" panose="020B0604020202020204" pitchFamily="34" charset="0"/>
              </a:endParaRPr>
            </a:p>
          </p:txBody>
        </p:sp>
      </p:grpSp>
      <p:sp>
        <p:nvSpPr>
          <p:cNvPr id="86072" name="Rectangle 69"/>
          <p:cNvSpPr>
            <a:spLocks noChangeArrowheads="1"/>
          </p:cNvSpPr>
          <p:nvPr/>
        </p:nvSpPr>
        <p:spPr bwMode="auto">
          <a:xfrm>
            <a:off x="4500563" y="3536950"/>
            <a:ext cx="127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800" b="1">
                <a:solidFill>
                  <a:srgbClr val="FF0000"/>
                </a:solidFill>
                <a:latin typeface="Arial" panose="020B0604020202020204" pitchFamily="34" charset="0"/>
              </a:rPr>
              <a:t>Shared Bus</a:t>
            </a:r>
          </a:p>
        </p:txBody>
      </p:sp>
      <p:sp>
        <p:nvSpPr>
          <p:cNvPr id="121926" name="Rectangle 70"/>
          <p:cNvSpPr>
            <a:spLocks noChangeArrowheads="1"/>
          </p:cNvSpPr>
          <p:nvPr/>
        </p:nvSpPr>
        <p:spPr bwMode="auto">
          <a:xfrm>
            <a:off x="6048375" y="2312988"/>
            <a:ext cx="1828800" cy="274637"/>
          </a:xfrm>
          <a:prstGeom prst="rect">
            <a:avLst/>
          </a:prstGeom>
          <a:noFill/>
          <a:ln>
            <a:noFill/>
          </a:ln>
          <a:extLst/>
        </p:spPr>
        <p:txBody>
          <a:bodyPr wrap="none" lIns="0" tIns="0" rIns="0" bIns="0">
            <a:spAutoFit/>
          </a:bodyPr>
          <a:lstStyle/>
          <a:p>
            <a:pPr marL="342900" indent="-342900" eaLnBrk="1" hangingPunct="1">
              <a:spcBef>
                <a:spcPct val="20000"/>
              </a:spcBef>
              <a:buClr>
                <a:schemeClr val="bg2"/>
              </a:buClr>
              <a:buSzPct val="75000"/>
              <a:buFont typeface="Wingdings" pitchFamily="2" charset="2"/>
              <a:buNone/>
              <a:defRPr/>
            </a:pPr>
            <a:r>
              <a:rPr kumimoji="0" lang="en-US" altLang="zh-TW" b="1" dirty="0">
                <a:solidFill>
                  <a:srgbClr val="FF9966"/>
                </a:solidFill>
                <a:effectLst>
                  <a:outerShdw blurRad="38100" dist="38100" dir="2700000" algn="tl">
                    <a:srgbClr val="000000"/>
                  </a:outerShdw>
                </a:effectLst>
                <a:latin typeface="Arial" charset="0"/>
              </a:rPr>
              <a:t>Route Processor</a:t>
            </a:r>
          </a:p>
        </p:txBody>
      </p:sp>
      <p:sp>
        <p:nvSpPr>
          <p:cNvPr id="80954" name="Rectangle 71"/>
          <p:cNvSpPr>
            <a:spLocks noChangeAspect="1" noChangeArrowheads="1"/>
          </p:cNvSpPr>
          <p:nvPr/>
        </p:nvSpPr>
        <p:spPr bwMode="auto">
          <a:xfrm>
            <a:off x="6832600" y="2673350"/>
            <a:ext cx="530225"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algn="ctr">
              <a:defRPr/>
            </a:pPr>
            <a:r>
              <a:rPr kumimoji="0" lang="en-US" altLang="en-US" sz="1400" dirty="0">
                <a:effectLst>
                  <a:outerShdw blurRad="38100" dist="38100" dir="2700000" algn="tl">
                    <a:srgbClr val="000000">
                      <a:alpha val="43137"/>
                    </a:srgbClr>
                  </a:outerShdw>
                </a:effectLst>
                <a:latin typeface="Arial" charset="0"/>
              </a:rPr>
              <a:t>Route</a:t>
            </a:r>
          </a:p>
          <a:p>
            <a:pPr algn="ctr">
              <a:defRPr/>
            </a:pPr>
            <a:r>
              <a:rPr kumimoji="0" lang="en-US" altLang="zh-TW" sz="1400" dirty="0">
                <a:effectLst>
                  <a:outerShdw blurRad="38100" dist="38100" dir="2700000" algn="tl">
                    <a:srgbClr val="000000">
                      <a:alpha val="43137"/>
                    </a:srgbClr>
                  </a:outerShdw>
                </a:effectLst>
                <a:latin typeface="Arial" charset="0"/>
              </a:rPr>
              <a:t>Cache</a:t>
            </a:r>
            <a:endParaRPr kumimoji="0" lang="en-US" altLang="en-US" sz="1400" dirty="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21912"/>
                                        </p:tgtEl>
                                        <p:attrNameLst>
                                          <p:attrName>style.visibility</p:attrName>
                                        </p:attrNameLst>
                                      </p:cBhvr>
                                      <p:to>
                                        <p:strVal val="visible"/>
                                      </p:to>
                                    </p:set>
                                    <p:animEffect transition="in" filter="wipe(down)">
                                      <p:cBhvr>
                                        <p:cTn id="11" dur="500"/>
                                        <p:tgtEl>
                                          <p:spTgt spid="1219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1913"/>
                                        </p:tgtEl>
                                        <p:attrNameLst>
                                          <p:attrName>style.visibility</p:attrName>
                                        </p:attrNameLst>
                                      </p:cBhvr>
                                      <p:to>
                                        <p:strVal val="visible"/>
                                      </p:to>
                                    </p:set>
                                    <p:animEffect transition="in" filter="wipe(up)">
                                      <p:cBhvr>
                                        <p:cTn id="16" dur="500"/>
                                        <p:tgtEl>
                                          <p:spTgt spid="121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12" grpId="0" animBg="1"/>
      <p:bldP spid="1219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B5DBDDC-EF58-45DE-8EF3-39FF320DF35F}" type="slidenum">
              <a:rPr kumimoji="0" lang="zh-TW" altLang="en-US" smtClean="0">
                <a:solidFill>
                  <a:schemeClr val="folHlink"/>
                </a:solidFill>
                <a:latin typeface="Arial" panose="020B0604020202020204" pitchFamily="34" charset="0"/>
              </a:rPr>
              <a:pPr>
                <a:defRPr/>
              </a:pPr>
              <a:t>77</a:t>
            </a:fld>
            <a:endParaRPr kumimoji="0" lang="en-US" altLang="zh-TW" smtClean="0">
              <a:solidFill>
                <a:schemeClr val="folHlink"/>
              </a:solidFill>
              <a:latin typeface="Arial" panose="020B0604020202020204" pitchFamily="34" charset="0"/>
            </a:endParaRPr>
          </a:p>
        </p:txBody>
      </p:sp>
      <p:sp>
        <p:nvSpPr>
          <p:cNvPr id="125954" name="Rectangle 2"/>
          <p:cNvSpPr>
            <a:spLocks noGrp="1" noChangeArrowheads="1"/>
          </p:cNvSpPr>
          <p:nvPr>
            <p:ph type="title"/>
          </p:nvPr>
        </p:nvSpPr>
        <p:spPr/>
        <p:txBody>
          <a:bodyPr/>
          <a:lstStyle/>
          <a:p>
            <a:pPr eaLnBrk="1" hangingPunct="1">
              <a:defRPr/>
            </a:pPr>
            <a:r>
              <a:rPr lang="en-US" altLang="en-US" dirty="0" smtClean="0"/>
              <a:t>First Generation Routers</a:t>
            </a:r>
            <a:endParaRPr lang="zh-TW" altLang="en-US" dirty="0" smtClean="0"/>
          </a:p>
        </p:txBody>
      </p:sp>
      <p:sp>
        <p:nvSpPr>
          <p:cNvPr id="125955" name="Rectangle 3"/>
          <p:cNvSpPr>
            <a:spLocks noGrp="1" noChangeArrowheads="1"/>
          </p:cNvSpPr>
          <p:nvPr>
            <p:ph type="body" idx="1"/>
          </p:nvPr>
        </p:nvSpPr>
        <p:spPr/>
        <p:txBody>
          <a:bodyPr/>
          <a:lstStyle/>
          <a:p>
            <a:pPr eaLnBrk="1" hangingPunct="1">
              <a:lnSpc>
                <a:spcPct val="80000"/>
              </a:lnSpc>
              <a:defRPr/>
            </a:pPr>
            <a:r>
              <a:rPr lang="en-US" altLang="zh-TW" dirty="0" smtClean="0">
                <a:solidFill>
                  <a:srgbClr val="FFFF00"/>
                </a:solidFill>
              </a:rPr>
              <a:t>still used in low end routers</a:t>
            </a:r>
            <a:endParaRPr lang="en-US" altLang="zh-TW" sz="3200" dirty="0" smtClean="0">
              <a:solidFill>
                <a:srgbClr val="FFFF00"/>
              </a:solidFill>
            </a:endParaRPr>
          </a:p>
          <a:p>
            <a:pPr eaLnBrk="1" hangingPunct="1">
              <a:lnSpc>
                <a:spcPct val="80000"/>
              </a:lnSpc>
              <a:defRPr/>
            </a:pPr>
            <a:r>
              <a:rPr lang="en-US" altLang="zh-TW" sz="3200" dirty="0" smtClean="0"/>
              <a:t>Arriving packets are copied to main memory via direct memory access (DMA) </a:t>
            </a:r>
          </a:p>
          <a:p>
            <a:pPr eaLnBrk="1" hangingPunct="1">
              <a:lnSpc>
                <a:spcPct val="80000"/>
              </a:lnSpc>
              <a:defRPr/>
            </a:pPr>
            <a:r>
              <a:rPr lang="en-US" altLang="zh-TW" sz="3200" dirty="0" smtClean="0">
                <a:solidFill>
                  <a:srgbClr val="FFFF00"/>
                </a:solidFill>
              </a:rPr>
              <a:t>Switching fabric  is a backplane (shared bus)</a:t>
            </a:r>
          </a:p>
          <a:p>
            <a:pPr eaLnBrk="1" hangingPunct="1">
              <a:lnSpc>
                <a:spcPct val="80000"/>
              </a:lnSpc>
              <a:defRPr/>
            </a:pPr>
            <a:r>
              <a:rPr lang="en-US" altLang="zh-TW" sz="3200" dirty="0" smtClean="0"/>
              <a:t>All packet </a:t>
            </a:r>
            <a:r>
              <a:rPr lang="en-US" altLang="zh-TW" sz="3200" dirty="0"/>
              <a:t>processing and </a:t>
            </a:r>
            <a:r>
              <a:rPr lang="en-US" altLang="zh-TW" sz="3200" dirty="0" smtClean="0"/>
              <a:t>management functions are performed in central processor. </a:t>
            </a:r>
          </a:p>
          <a:p>
            <a:pPr eaLnBrk="1" hangingPunct="1">
              <a:lnSpc>
                <a:spcPct val="80000"/>
              </a:lnSpc>
              <a:defRPr/>
            </a:pPr>
            <a:r>
              <a:rPr lang="en-US" altLang="zh-TW" sz="3200" dirty="0" smtClean="0">
                <a:solidFill>
                  <a:srgbClr val="FFFF00"/>
                </a:solidFill>
              </a:rPr>
              <a:t>Routing</a:t>
            </a:r>
            <a:r>
              <a:rPr lang="en-US" altLang="zh-TW" sz="3200" dirty="0" smtClean="0"/>
              <a:t> </a:t>
            </a:r>
            <a:r>
              <a:rPr lang="en-US" altLang="zh-TW" sz="3200" dirty="0" smtClean="0">
                <a:solidFill>
                  <a:srgbClr val="FF9966"/>
                </a:solidFill>
              </a:rPr>
              <a:t>cache</a:t>
            </a:r>
            <a:r>
              <a:rPr lang="en-US" altLang="zh-TW" sz="3200" dirty="0" smtClean="0"/>
              <a:t> </a:t>
            </a:r>
            <a:r>
              <a:rPr lang="en-US" altLang="zh-TW" sz="3200" dirty="0" smtClean="0">
                <a:solidFill>
                  <a:srgbClr val="FFFF00"/>
                </a:solidFill>
              </a:rPr>
              <a:t>at processor can accelerate the routing table lookup</a:t>
            </a:r>
            <a:r>
              <a:rPr lang="en-US" altLang="zh-TW" sz="3200" dirty="0" smtClean="0"/>
              <a:t>.</a:t>
            </a:r>
            <a:r>
              <a:rPr lang="en-US" altLang="zh-TW" dirty="0" smtClean="0"/>
              <a:t> </a:t>
            </a:r>
          </a:p>
          <a:p>
            <a:pPr eaLnBrk="1" hangingPunct="1">
              <a:lnSpc>
                <a:spcPct val="80000"/>
              </a:lnSpc>
              <a:defRPr/>
            </a:pPr>
            <a:r>
              <a:rPr lang="en-US" altLang="zh-TW" sz="3200" dirty="0" smtClean="0"/>
              <a:t>Routing table lookups need many memory accesses which can not be improved by using faster CPUs.</a:t>
            </a:r>
            <a:endParaRPr lang="zh-TW" altLang="en-US" sz="32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3B2656D-CF20-406E-9044-A6ED513C93C7}" type="slidenum">
              <a:rPr kumimoji="0" lang="zh-TW" altLang="en-US" smtClean="0">
                <a:solidFill>
                  <a:schemeClr val="folHlink"/>
                </a:solidFill>
                <a:latin typeface="Arial" panose="020B0604020202020204" pitchFamily="34" charset="0"/>
              </a:rPr>
              <a:pPr>
                <a:defRPr/>
              </a:pPr>
              <a:t>78</a:t>
            </a:fld>
            <a:endParaRPr kumimoji="0" lang="en-US" altLang="zh-TW" smtClean="0">
              <a:solidFill>
                <a:schemeClr val="folHlink"/>
              </a:solidFill>
              <a:latin typeface="Arial" panose="020B0604020202020204" pitchFamily="34" charset="0"/>
            </a:endParaRPr>
          </a:p>
        </p:txBody>
      </p:sp>
      <p:sp>
        <p:nvSpPr>
          <p:cNvPr id="126978" name="Rectangle 2"/>
          <p:cNvSpPr>
            <a:spLocks noGrp="1" noChangeArrowheads="1"/>
          </p:cNvSpPr>
          <p:nvPr>
            <p:ph type="title"/>
          </p:nvPr>
        </p:nvSpPr>
        <p:spPr/>
        <p:txBody>
          <a:bodyPr/>
          <a:lstStyle/>
          <a:p>
            <a:pPr eaLnBrk="1" hangingPunct="1">
              <a:defRPr/>
            </a:pPr>
            <a:r>
              <a:rPr lang="en-US" altLang="en-US" sz="4000" dirty="0"/>
              <a:t>First Generation Routers</a:t>
            </a:r>
            <a:endParaRPr lang="en-US" altLang="zh-TW" sz="4000" dirty="0" smtClean="0"/>
          </a:p>
        </p:txBody>
      </p:sp>
      <p:sp>
        <p:nvSpPr>
          <p:cNvPr id="126979" name="Rectangle 3"/>
          <p:cNvSpPr>
            <a:spLocks noGrp="1" noChangeArrowheads="1"/>
          </p:cNvSpPr>
          <p:nvPr>
            <p:ph type="body" idx="1"/>
          </p:nvPr>
        </p:nvSpPr>
        <p:spPr/>
        <p:txBody>
          <a:bodyPr/>
          <a:lstStyle/>
          <a:p>
            <a:pPr eaLnBrk="1" hangingPunct="1">
              <a:defRPr/>
            </a:pPr>
            <a:r>
              <a:rPr lang="en-US" altLang="zh-TW" sz="3200" dirty="0" smtClean="0">
                <a:solidFill>
                  <a:srgbClr val="C00000"/>
                </a:solidFill>
              </a:rPr>
              <a:t>Drawbacks: </a:t>
            </a:r>
          </a:p>
          <a:p>
            <a:pPr lvl="1" eaLnBrk="1" hangingPunct="1">
              <a:defRPr/>
            </a:pPr>
            <a:r>
              <a:rPr lang="en-US" altLang="zh-TW" sz="2800" dirty="0">
                <a:solidFill>
                  <a:srgbClr val="FF9966"/>
                </a:solidFill>
              </a:rPr>
              <a:t>Data buffered in main memory, crossing </a:t>
            </a:r>
            <a:r>
              <a:rPr lang="en-US" altLang="zh-TW" sz="2800" dirty="0" smtClean="0">
                <a:solidFill>
                  <a:srgbClr val="FF9966"/>
                </a:solidFill>
              </a:rPr>
              <a:t>bus </a:t>
            </a:r>
            <a:r>
              <a:rPr lang="en-US" altLang="zh-TW" sz="2800" dirty="0">
                <a:solidFill>
                  <a:srgbClr val="FF9966"/>
                </a:solidFill>
              </a:rPr>
              <a:t>twice, making it the major system bottleneck</a:t>
            </a:r>
          </a:p>
          <a:p>
            <a:pPr lvl="1" eaLnBrk="1" hangingPunct="1">
              <a:defRPr/>
            </a:pPr>
            <a:r>
              <a:rPr lang="en-US" altLang="zh-TW" sz="2800" dirty="0" smtClean="0"/>
              <a:t>Performance is limited by memory and CPU</a:t>
            </a:r>
          </a:p>
          <a:p>
            <a:pPr lvl="1" eaLnBrk="1" hangingPunct="1">
              <a:defRPr/>
            </a:pPr>
            <a:r>
              <a:rPr lang="en-US" altLang="zh-TW" sz="2800" dirty="0" smtClean="0">
                <a:solidFill>
                  <a:srgbClr val="FF9966"/>
                </a:solidFill>
              </a:rPr>
              <a:t>Capacity of shared bus limits the number of interface cards that can be connected</a:t>
            </a:r>
            <a:r>
              <a:rPr lang="en-US" altLang="zh-TW" dirty="0" smtClean="0">
                <a:solidFill>
                  <a:srgbClr val="FF9966"/>
                </a:solidFill>
              </a:rPr>
              <a:t> </a:t>
            </a:r>
          </a:p>
          <a:p>
            <a:pPr eaLnBrk="1" hangingPunct="1">
              <a:defRPr/>
            </a:pPr>
            <a:endParaRPr lang="zh-TW" altLang="en-US" dirty="0" smtClean="0"/>
          </a:p>
        </p:txBody>
      </p:sp>
      <p:sp>
        <p:nvSpPr>
          <p:cNvPr id="89093" name="Rectangle 5"/>
          <p:cNvSpPr>
            <a:spLocks noChangeArrowheads="1"/>
          </p:cNvSpPr>
          <p:nvPr/>
        </p:nvSpPr>
        <p:spPr bwMode="auto">
          <a:xfrm>
            <a:off x="2258616" y="5009728"/>
            <a:ext cx="838200" cy="685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9094" name="Rectangle 6"/>
          <p:cNvSpPr>
            <a:spLocks noChangeArrowheads="1"/>
          </p:cNvSpPr>
          <p:nvPr/>
        </p:nvSpPr>
        <p:spPr bwMode="auto">
          <a:xfrm>
            <a:off x="5535216" y="5009728"/>
            <a:ext cx="838200" cy="6858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9095" name="Rectangle 7"/>
          <p:cNvSpPr>
            <a:spLocks noChangeArrowheads="1"/>
          </p:cNvSpPr>
          <p:nvPr/>
        </p:nvSpPr>
        <p:spPr bwMode="auto">
          <a:xfrm>
            <a:off x="3477816" y="4704928"/>
            <a:ext cx="1752600" cy="990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9096" name="Line 8"/>
          <p:cNvSpPr>
            <a:spLocks noChangeShapeType="1"/>
          </p:cNvSpPr>
          <p:nvPr/>
        </p:nvSpPr>
        <p:spPr bwMode="auto">
          <a:xfrm>
            <a:off x="1960166" y="6225753"/>
            <a:ext cx="4641850" cy="3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7" name="Line 9"/>
          <p:cNvSpPr>
            <a:spLocks noChangeShapeType="1"/>
          </p:cNvSpPr>
          <p:nvPr/>
        </p:nvSpPr>
        <p:spPr bwMode="auto">
          <a:xfrm>
            <a:off x="2715816" y="569552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8" name="Line 10"/>
          <p:cNvSpPr>
            <a:spLocks noChangeShapeType="1"/>
          </p:cNvSpPr>
          <p:nvPr/>
        </p:nvSpPr>
        <p:spPr bwMode="auto">
          <a:xfrm>
            <a:off x="4392216" y="569552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9" name="Line 11"/>
          <p:cNvSpPr>
            <a:spLocks noChangeShapeType="1"/>
          </p:cNvSpPr>
          <p:nvPr/>
        </p:nvSpPr>
        <p:spPr bwMode="auto">
          <a:xfrm>
            <a:off x="5992416" y="5695528"/>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0" name="Line 12"/>
          <p:cNvSpPr>
            <a:spLocks noChangeShapeType="1"/>
          </p:cNvSpPr>
          <p:nvPr/>
        </p:nvSpPr>
        <p:spPr bwMode="auto">
          <a:xfrm flipH="1">
            <a:off x="1115616" y="5238328"/>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1" name="Line 13"/>
          <p:cNvSpPr>
            <a:spLocks noChangeShapeType="1"/>
          </p:cNvSpPr>
          <p:nvPr/>
        </p:nvSpPr>
        <p:spPr bwMode="auto">
          <a:xfrm flipH="1">
            <a:off x="6373416" y="5162128"/>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2" name="Line 14"/>
          <p:cNvSpPr>
            <a:spLocks noChangeShapeType="1"/>
          </p:cNvSpPr>
          <p:nvPr/>
        </p:nvSpPr>
        <p:spPr bwMode="auto">
          <a:xfrm>
            <a:off x="1344216" y="5390728"/>
            <a:ext cx="12954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3" name="Line 15"/>
          <p:cNvSpPr>
            <a:spLocks noChangeShapeType="1"/>
          </p:cNvSpPr>
          <p:nvPr/>
        </p:nvSpPr>
        <p:spPr bwMode="auto">
          <a:xfrm>
            <a:off x="2639616" y="5390728"/>
            <a:ext cx="0" cy="99060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4" name="Line 16"/>
          <p:cNvSpPr>
            <a:spLocks noChangeShapeType="1"/>
          </p:cNvSpPr>
          <p:nvPr/>
        </p:nvSpPr>
        <p:spPr bwMode="auto">
          <a:xfrm>
            <a:off x="2639616" y="6381328"/>
            <a:ext cx="15240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5" name="Line 17"/>
          <p:cNvSpPr>
            <a:spLocks noChangeShapeType="1"/>
          </p:cNvSpPr>
          <p:nvPr/>
        </p:nvSpPr>
        <p:spPr bwMode="auto">
          <a:xfrm flipV="1">
            <a:off x="4163616" y="5390728"/>
            <a:ext cx="0" cy="99060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6" name="Line 18"/>
          <p:cNvSpPr>
            <a:spLocks noChangeShapeType="1"/>
          </p:cNvSpPr>
          <p:nvPr/>
        </p:nvSpPr>
        <p:spPr bwMode="auto">
          <a:xfrm>
            <a:off x="4163616" y="5390728"/>
            <a:ext cx="5334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7" name="Line 19"/>
          <p:cNvSpPr>
            <a:spLocks noChangeShapeType="1"/>
          </p:cNvSpPr>
          <p:nvPr/>
        </p:nvSpPr>
        <p:spPr bwMode="auto">
          <a:xfrm>
            <a:off x="4697016" y="5390728"/>
            <a:ext cx="0" cy="99060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8" name="Line 20"/>
          <p:cNvSpPr>
            <a:spLocks noChangeShapeType="1"/>
          </p:cNvSpPr>
          <p:nvPr/>
        </p:nvSpPr>
        <p:spPr bwMode="auto">
          <a:xfrm>
            <a:off x="4697016" y="6381328"/>
            <a:ext cx="12192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09" name="Line 21"/>
          <p:cNvSpPr>
            <a:spLocks noChangeShapeType="1"/>
          </p:cNvSpPr>
          <p:nvPr/>
        </p:nvSpPr>
        <p:spPr bwMode="auto">
          <a:xfrm flipV="1">
            <a:off x="5916216" y="5238328"/>
            <a:ext cx="0" cy="114300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10" name="Line 22"/>
          <p:cNvSpPr>
            <a:spLocks noChangeShapeType="1"/>
          </p:cNvSpPr>
          <p:nvPr/>
        </p:nvSpPr>
        <p:spPr bwMode="auto">
          <a:xfrm>
            <a:off x="5916216" y="5238328"/>
            <a:ext cx="1219200" cy="0"/>
          </a:xfrm>
          <a:prstGeom prst="line">
            <a:avLst/>
          </a:prstGeom>
          <a:noFill/>
          <a:ln w="25400">
            <a:solidFill>
              <a:srgbClr val="FFC000"/>
            </a:solidFill>
            <a:prstDash val="solid"/>
            <a:round/>
            <a:headEnd/>
            <a:tailEnd type="arrow"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111" name="Text Box 23"/>
          <p:cNvSpPr txBox="1">
            <a:spLocks noChangeArrowheads="1"/>
          </p:cNvSpPr>
          <p:nvPr/>
        </p:nvSpPr>
        <p:spPr bwMode="auto">
          <a:xfrm>
            <a:off x="2242741" y="438584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a:latin typeface="Times New Roman" panose="02020603050405020304" pitchFamily="18" charset="0"/>
              </a:rPr>
              <a:t>Input</a:t>
            </a:r>
          </a:p>
          <a:p>
            <a:pPr>
              <a:spcBef>
                <a:spcPct val="0"/>
              </a:spcBef>
              <a:buClrTx/>
              <a:buSzTx/>
              <a:buFontTx/>
              <a:buNone/>
            </a:pPr>
            <a:r>
              <a:rPr kumimoji="0" lang="en-US" altLang="zh-TW" sz="1600">
                <a:latin typeface="Times New Roman" panose="02020603050405020304" pitchFamily="18" charset="0"/>
              </a:rPr>
              <a:t>Port</a:t>
            </a:r>
            <a:endParaRPr kumimoji="0" lang="en-US" altLang="zh-TW" sz="3200">
              <a:latin typeface="Times New Roman" panose="02020603050405020304" pitchFamily="18" charset="0"/>
            </a:endParaRPr>
          </a:p>
        </p:txBody>
      </p:sp>
      <p:sp>
        <p:nvSpPr>
          <p:cNvPr id="89112" name="Text Box 24"/>
          <p:cNvSpPr txBox="1">
            <a:spLocks noChangeArrowheads="1"/>
          </p:cNvSpPr>
          <p:nvPr/>
        </p:nvSpPr>
        <p:spPr bwMode="auto">
          <a:xfrm>
            <a:off x="5535216" y="4400128"/>
            <a:ext cx="749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a:latin typeface="Times New Roman" panose="02020603050405020304" pitchFamily="18" charset="0"/>
              </a:rPr>
              <a:t>Output</a:t>
            </a:r>
          </a:p>
          <a:p>
            <a:pPr>
              <a:spcBef>
                <a:spcPct val="0"/>
              </a:spcBef>
              <a:buClrTx/>
              <a:buSzTx/>
              <a:buFontTx/>
              <a:buNone/>
            </a:pPr>
            <a:r>
              <a:rPr kumimoji="0" lang="en-US" altLang="zh-TW" sz="1600">
                <a:latin typeface="Times New Roman" panose="02020603050405020304" pitchFamily="18" charset="0"/>
              </a:rPr>
              <a:t>Port</a:t>
            </a:r>
            <a:endParaRPr kumimoji="0" lang="en-US" altLang="zh-TW" sz="3200">
              <a:latin typeface="Times New Roman" panose="02020603050405020304" pitchFamily="18" charset="0"/>
            </a:endParaRPr>
          </a:p>
        </p:txBody>
      </p:sp>
      <p:sp>
        <p:nvSpPr>
          <p:cNvPr id="89113" name="Text Box 25"/>
          <p:cNvSpPr txBox="1">
            <a:spLocks noChangeArrowheads="1"/>
          </p:cNvSpPr>
          <p:nvPr/>
        </p:nvSpPr>
        <p:spPr bwMode="auto">
          <a:xfrm>
            <a:off x="3614341" y="4309640"/>
            <a:ext cx="885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a:latin typeface="Times New Roman" panose="02020603050405020304" pitchFamily="18" charset="0"/>
              </a:rPr>
              <a:t>Memory</a:t>
            </a:r>
            <a:endParaRPr kumimoji="0" lang="en-US" altLang="zh-TW" sz="3200">
              <a:latin typeface="Times New Roman" panose="02020603050405020304" pitchFamily="18" charset="0"/>
            </a:endParaRPr>
          </a:p>
        </p:txBody>
      </p:sp>
      <p:sp>
        <p:nvSpPr>
          <p:cNvPr id="89114" name="Text Box 26"/>
          <p:cNvSpPr txBox="1">
            <a:spLocks noChangeArrowheads="1"/>
          </p:cNvSpPr>
          <p:nvPr/>
        </p:nvSpPr>
        <p:spPr bwMode="auto">
          <a:xfrm>
            <a:off x="6281341" y="5909840"/>
            <a:ext cx="1150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dirty="0">
                <a:latin typeface="Times New Roman" panose="02020603050405020304" pitchFamily="18" charset="0"/>
              </a:rPr>
              <a:t>System Bus</a:t>
            </a:r>
            <a:endParaRPr kumimoji="0" lang="en-US" altLang="zh-TW" sz="3200" dirty="0">
              <a:latin typeface="Times New Roman" panose="02020603050405020304" pitchFamily="18" charset="0"/>
            </a:endParaRPr>
          </a:p>
        </p:txBody>
      </p:sp>
      <p:sp>
        <p:nvSpPr>
          <p:cNvPr id="28" name="Text Box 26"/>
          <p:cNvSpPr txBox="1">
            <a:spLocks noChangeArrowheads="1"/>
          </p:cNvSpPr>
          <p:nvPr/>
        </p:nvSpPr>
        <p:spPr bwMode="auto">
          <a:xfrm>
            <a:off x="4163616" y="6434137"/>
            <a:ext cx="6303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zh-TW" sz="1600" dirty="0" smtClean="0">
                <a:latin typeface="Times New Roman" panose="02020603050405020304" pitchFamily="18" charset="0"/>
              </a:rPr>
              <a:t>twice</a:t>
            </a:r>
            <a:endParaRPr kumimoji="0" lang="en-US" altLang="zh-TW" sz="3200" dirty="0">
              <a:latin typeface="Times New Roman" panose="02020603050405020304" pitchFamily="18" charset="0"/>
            </a:endParaRPr>
          </a:p>
        </p:txBody>
      </p:sp>
      <p:sp>
        <p:nvSpPr>
          <p:cNvPr id="29" name="Line 13"/>
          <p:cNvSpPr>
            <a:spLocks noChangeShapeType="1"/>
          </p:cNvSpPr>
          <p:nvPr/>
        </p:nvSpPr>
        <p:spPr bwMode="auto">
          <a:xfrm flipH="1" flipV="1">
            <a:off x="4163615" y="6281736"/>
            <a:ext cx="271860" cy="251990"/>
          </a:xfrm>
          <a:prstGeom prst="line">
            <a:avLst/>
          </a:prstGeom>
          <a:noFill/>
          <a:ln w="9525">
            <a:solidFill>
              <a:schemeClr val="tx1"/>
            </a:solidFill>
            <a:round/>
            <a:headEnd type="none"/>
            <a:tailEnd type="stealth"/>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 name="Line 13"/>
          <p:cNvSpPr>
            <a:spLocks noChangeShapeType="1"/>
          </p:cNvSpPr>
          <p:nvPr/>
        </p:nvSpPr>
        <p:spPr bwMode="auto">
          <a:xfrm flipV="1">
            <a:off x="4495799" y="6281736"/>
            <a:ext cx="125018" cy="251990"/>
          </a:xfrm>
          <a:prstGeom prst="line">
            <a:avLst/>
          </a:prstGeom>
          <a:noFill/>
          <a:ln w="9525">
            <a:solidFill>
              <a:schemeClr val="tx1"/>
            </a:solidFill>
            <a:round/>
            <a:headEnd type="none"/>
            <a:tailEnd type="stealth"/>
          </a:ln>
          <a:extLst>
            <a:ext uri="{909E8E84-426E-40DD-AFC4-6F175D3DCCD1}">
              <a14:hiddenFill xmlns:a14="http://schemas.microsoft.com/office/drawing/2010/main">
                <a:noFill/>
              </a14:hiddenFill>
            </a:ext>
          </a:ex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投影片編號版面配置區 4"/>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B737E0B7-212C-445E-AE28-8076A636D2AE}" type="slidenum">
              <a:rPr kumimoji="0" lang="zh-TW" altLang="en-US" smtClean="0">
                <a:solidFill>
                  <a:schemeClr val="folHlink"/>
                </a:solidFill>
                <a:latin typeface="Arial" panose="020B0604020202020204" pitchFamily="34" charset="0"/>
              </a:rPr>
              <a:pPr>
                <a:defRPr/>
              </a:pPr>
              <a:t>79</a:t>
            </a:fld>
            <a:endParaRPr kumimoji="0" lang="en-US" altLang="zh-TW" smtClean="0">
              <a:solidFill>
                <a:schemeClr val="folHlink"/>
              </a:solidFill>
              <a:latin typeface="Arial" panose="020B0604020202020204" pitchFamily="34" charset="0"/>
            </a:endParaRPr>
          </a:p>
        </p:txBody>
      </p:sp>
      <p:sp>
        <p:nvSpPr>
          <p:cNvPr id="90115" name="Rectangle 2"/>
          <p:cNvSpPr>
            <a:spLocks noChangeArrowheads="1"/>
          </p:cNvSpPr>
          <p:nvPr/>
        </p:nvSpPr>
        <p:spPr bwMode="auto">
          <a:xfrm>
            <a:off x="5184775" y="1182688"/>
            <a:ext cx="3733800" cy="971550"/>
          </a:xfrm>
          <a:prstGeom prst="rect">
            <a:avLst/>
          </a:prstGeom>
          <a:solidFill>
            <a:srgbClr val="00279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72" name="Rectangle 3"/>
          <p:cNvSpPr>
            <a:spLocks noChangeAspect="1" noChangeArrowheads="1"/>
          </p:cNvSpPr>
          <p:nvPr/>
        </p:nvSpPr>
        <p:spPr bwMode="auto">
          <a:xfrm>
            <a:off x="6556375" y="1354138"/>
            <a:ext cx="530225"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algn="ctr">
              <a:defRPr/>
            </a:pPr>
            <a:r>
              <a:rPr kumimoji="0" lang="en-US" altLang="en-US" sz="1400" dirty="0">
                <a:effectLst>
                  <a:outerShdw blurRad="38100" dist="38100" dir="2700000" algn="tl">
                    <a:srgbClr val="000000">
                      <a:alpha val="43137"/>
                    </a:srgbClr>
                  </a:outerShdw>
                </a:effectLst>
                <a:latin typeface="Arial" charset="0"/>
              </a:rPr>
              <a:t>Route</a:t>
            </a:r>
          </a:p>
          <a:p>
            <a:pPr algn="ctr">
              <a:defRPr/>
            </a:pPr>
            <a:r>
              <a:rPr kumimoji="0" lang="en-US" altLang="en-US" sz="1400" dirty="0">
                <a:effectLst>
                  <a:outerShdw blurRad="38100" dist="38100" dir="2700000" algn="tl">
                    <a:srgbClr val="000000">
                      <a:alpha val="43137"/>
                    </a:srgbClr>
                  </a:outerShdw>
                </a:effectLst>
                <a:latin typeface="Arial" charset="0"/>
              </a:rPr>
              <a:t>Table</a:t>
            </a:r>
          </a:p>
        </p:txBody>
      </p:sp>
      <p:sp>
        <p:nvSpPr>
          <p:cNvPr id="90117" name="Line 4"/>
          <p:cNvSpPr>
            <a:spLocks noChangeAspect="1" noChangeShapeType="1"/>
          </p:cNvSpPr>
          <p:nvPr/>
        </p:nvSpPr>
        <p:spPr bwMode="auto">
          <a:xfrm>
            <a:off x="5283200" y="3121025"/>
            <a:ext cx="3794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3974" name="Rectangle 5"/>
          <p:cNvSpPr>
            <a:spLocks noChangeAspect="1" noChangeArrowheads="1"/>
          </p:cNvSpPr>
          <p:nvPr/>
        </p:nvSpPr>
        <p:spPr bwMode="auto">
          <a:xfrm>
            <a:off x="5637213" y="1301750"/>
            <a:ext cx="614362" cy="5842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algn="ctr">
              <a:defRPr/>
            </a:pPr>
            <a:r>
              <a:rPr kumimoji="0" lang="en-US" altLang="en-US" dirty="0">
                <a:effectLst>
                  <a:outerShdw blurRad="38100" dist="38100" dir="2700000" algn="tl">
                    <a:srgbClr val="000000">
                      <a:alpha val="43137"/>
                    </a:srgbClr>
                  </a:outerShdw>
                </a:effectLst>
                <a:latin typeface="Arial" charset="0"/>
              </a:rPr>
              <a:t>CPU</a:t>
            </a:r>
          </a:p>
        </p:txBody>
      </p:sp>
      <p:sp>
        <p:nvSpPr>
          <p:cNvPr id="90119" name="Line 6"/>
          <p:cNvSpPr>
            <a:spLocks noChangeAspect="1" noChangeShapeType="1"/>
          </p:cNvSpPr>
          <p:nvPr/>
        </p:nvSpPr>
        <p:spPr bwMode="auto">
          <a:xfrm>
            <a:off x="5922963" y="2133600"/>
            <a:ext cx="0" cy="987425"/>
          </a:xfrm>
          <a:prstGeom prst="line">
            <a:avLst/>
          </a:prstGeom>
          <a:noFill/>
          <a:ln w="254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0" name="Line 7"/>
          <p:cNvSpPr>
            <a:spLocks noChangeAspect="1" noChangeShapeType="1"/>
          </p:cNvSpPr>
          <p:nvPr/>
        </p:nvSpPr>
        <p:spPr bwMode="auto">
          <a:xfrm>
            <a:off x="7888288" y="2168525"/>
            <a:ext cx="0" cy="952500"/>
          </a:xfrm>
          <a:prstGeom prst="line">
            <a:avLst/>
          </a:prstGeom>
          <a:noFill/>
          <a:ln w="254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1" name="Line 8"/>
          <p:cNvSpPr>
            <a:spLocks noChangeAspect="1" noChangeShapeType="1"/>
          </p:cNvSpPr>
          <p:nvPr/>
        </p:nvSpPr>
        <p:spPr bwMode="auto">
          <a:xfrm>
            <a:off x="5740400" y="3121025"/>
            <a:ext cx="0" cy="269875"/>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2" name="Line 9"/>
          <p:cNvSpPr>
            <a:spLocks noChangeAspect="1" noChangeShapeType="1"/>
          </p:cNvSpPr>
          <p:nvPr/>
        </p:nvSpPr>
        <p:spPr bwMode="auto">
          <a:xfrm>
            <a:off x="7065963" y="3121025"/>
            <a:ext cx="0" cy="241300"/>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3" name="Line 10"/>
          <p:cNvSpPr>
            <a:spLocks noChangeAspect="1" noChangeShapeType="1"/>
          </p:cNvSpPr>
          <p:nvPr/>
        </p:nvSpPr>
        <p:spPr bwMode="auto">
          <a:xfrm>
            <a:off x="8345488" y="3121025"/>
            <a:ext cx="0" cy="241300"/>
          </a:xfrm>
          <a:prstGeom prst="line">
            <a:avLst/>
          </a:prstGeom>
          <a:noFill/>
          <a:ln w="127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4" name="Rectangle 11"/>
          <p:cNvSpPr>
            <a:spLocks noChangeArrowheads="1"/>
          </p:cNvSpPr>
          <p:nvPr/>
        </p:nvSpPr>
        <p:spPr bwMode="auto">
          <a:xfrm>
            <a:off x="5194300" y="3363913"/>
            <a:ext cx="1133475" cy="24384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81" name="Rectangle 12"/>
          <p:cNvSpPr>
            <a:spLocks noChangeAspect="1" noChangeArrowheads="1"/>
          </p:cNvSpPr>
          <p:nvPr/>
        </p:nvSpPr>
        <p:spPr bwMode="auto">
          <a:xfrm>
            <a:off x="5284788" y="3460750"/>
            <a:ext cx="966787" cy="2265363"/>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0126" name="Rectangle 13"/>
          <p:cNvSpPr>
            <a:spLocks noChangeAspect="1" noChangeArrowheads="1"/>
          </p:cNvSpPr>
          <p:nvPr/>
        </p:nvSpPr>
        <p:spPr bwMode="auto">
          <a:xfrm>
            <a:off x="5400675" y="3789363"/>
            <a:ext cx="720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200" b="1">
                <a:solidFill>
                  <a:srgbClr val="000000"/>
                </a:solidFill>
                <a:latin typeface="Arial" panose="020B0604020202020204" pitchFamily="34" charset="0"/>
              </a:rPr>
              <a:t>Line</a:t>
            </a:r>
            <a:r>
              <a:rPr kumimoji="0" lang="en-US" altLang="zh-TW" sz="1200" b="1">
                <a:solidFill>
                  <a:srgbClr val="000000"/>
                </a:solidFill>
                <a:latin typeface="Arial" panose="020B0604020202020204" pitchFamily="34" charset="0"/>
              </a:rPr>
              <a:t> </a:t>
            </a:r>
            <a:r>
              <a:rPr kumimoji="0" lang="en-US" altLang="en-US" sz="1200" b="1">
                <a:solidFill>
                  <a:srgbClr val="000000"/>
                </a:solidFill>
                <a:latin typeface="Arial" panose="020B0604020202020204" pitchFamily="34" charset="0"/>
              </a:rPr>
              <a:t>Card</a:t>
            </a:r>
            <a:endParaRPr kumimoji="0" lang="en-US" altLang="en-US" sz="1200" b="1" i="1">
              <a:solidFill>
                <a:srgbClr val="000000"/>
              </a:solidFill>
              <a:latin typeface="Arial" panose="020B0604020202020204" pitchFamily="34" charset="0"/>
            </a:endParaRPr>
          </a:p>
        </p:txBody>
      </p:sp>
      <p:sp>
        <p:nvSpPr>
          <p:cNvPr id="90127" name="Line 14"/>
          <p:cNvSpPr>
            <a:spLocks noChangeAspect="1" noChangeShapeType="1"/>
          </p:cNvSpPr>
          <p:nvPr/>
        </p:nvSpPr>
        <p:spPr bwMode="auto">
          <a:xfrm>
            <a:off x="5757863" y="5584825"/>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8" name="Rectangle 17"/>
          <p:cNvSpPr>
            <a:spLocks noChangeArrowheads="1"/>
          </p:cNvSpPr>
          <p:nvPr/>
        </p:nvSpPr>
        <p:spPr bwMode="auto">
          <a:xfrm>
            <a:off x="6508750" y="3363913"/>
            <a:ext cx="1133475" cy="24384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86" name="Rectangle 18"/>
          <p:cNvSpPr>
            <a:spLocks noChangeAspect="1" noChangeArrowheads="1"/>
          </p:cNvSpPr>
          <p:nvPr/>
        </p:nvSpPr>
        <p:spPr bwMode="auto">
          <a:xfrm>
            <a:off x="6599238" y="3460750"/>
            <a:ext cx="966787" cy="2265363"/>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0130" name="Rectangle 19"/>
          <p:cNvSpPr>
            <a:spLocks noChangeAspect="1" noChangeArrowheads="1"/>
          </p:cNvSpPr>
          <p:nvPr/>
        </p:nvSpPr>
        <p:spPr bwMode="auto">
          <a:xfrm>
            <a:off x="6813550" y="5345113"/>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0131" name="Rectangle 21"/>
          <p:cNvSpPr>
            <a:spLocks noChangeAspect="1" noChangeArrowheads="1"/>
          </p:cNvSpPr>
          <p:nvPr/>
        </p:nvSpPr>
        <p:spPr bwMode="auto">
          <a:xfrm>
            <a:off x="6781800" y="5345113"/>
            <a:ext cx="534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90132" name="Line 22"/>
          <p:cNvSpPr>
            <a:spLocks noChangeAspect="1" noChangeShapeType="1"/>
          </p:cNvSpPr>
          <p:nvPr/>
        </p:nvSpPr>
        <p:spPr bwMode="auto">
          <a:xfrm>
            <a:off x="7072313" y="5735638"/>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33" name="Rectangle 25"/>
          <p:cNvSpPr>
            <a:spLocks noChangeArrowheads="1"/>
          </p:cNvSpPr>
          <p:nvPr/>
        </p:nvSpPr>
        <p:spPr bwMode="auto">
          <a:xfrm>
            <a:off x="7813675" y="3363913"/>
            <a:ext cx="1133475" cy="24384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3991" name="Rectangle 26"/>
          <p:cNvSpPr>
            <a:spLocks noChangeAspect="1" noChangeArrowheads="1"/>
          </p:cNvSpPr>
          <p:nvPr/>
        </p:nvSpPr>
        <p:spPr bwMode="auto">
          <a:xfrm>
            <a:off x="7904163" y="3460750"/>
            <a:ext cx="966787" cy="2265363"/>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0135" name="Rectangle 27"/>
          <p:cNvSpPr>
            <a:spLocks noChangeAspect="1" noChangeArrowheads="1"/>
          </p:cNvSpPr>
          <p:nvPr/>
        </p:nvSpPr>
        <p:spPr bwMode="auto">
          <a:xfrm>
            <a:off x="8118475" y="5345113"/>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0136" name="Rectangle 29"/>
          <p:cNvSpPr>
            <a:spLocks noChangeAspect="1" noChangeArrowheads="1"/>
          </p:cNvSpPr>
          <p:nvPr/>
        </p:nvSpPr>
        <p:spPr bwMode="auto">
          <a:xfrm>
            <a:off x="8086725" y="5345113"/>
            <a:ext cx="534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90137" name="Line 30"/>
          <p:cNvSpPr>
            <a:spLocks noChangeAspect="1" noChangeShapeType="1"/>
          </p:cNvSpPr>
          <p:nvPr/>
        </p:nvSpPr>
        <p:spPr bwMode="auto">
          <a:xfrm>
            <a:off x="8377238" y="5584825"/>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081" name="Line 33"/>
          <p:cNvSpPr>
            <a:spLocks noChangeShapeType="1"/>
          </p:cNvSpPr>
          <p:nvPr/>
        </p:nvSpPr>
        <p:spPr bwMode="auto">
          <a:xfrm flipV="1">
            <a:off x="5870575" y="5268913"/>
            <a:ext cx="0" cy="86677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082" name="Freeform 34"/>
          <p:cNvSpPr>
            <a:spLocks/>
          </p:cNvSpPr>
          <p:nvPr/>
        </p:nvSpPr>
        <p:spPr bwMode="auto">
          <a:xfrm>
            <a:off x="5868988" y="3011488"/>
            <a:ext cx="2601912" cy="1009650"/>
          </a:xfrm>
          <a:custGeom>
            <a:avLst/>
            <a:gdLst>
              <a:gd name="T0" fmla="*/ 0 w 1647"/>
              <a:gd name="T1" fmla="*/ 2147483646 h 830"/>
              <a:gd name="T2" fmla="*/ 2147483646 w 1647"/>
              <a:gd name="T3" fmla="*/ 0 h 830"/>
              <a:gd name="T4" fmla="*/ 2147483646 w 1647"/>
              <a:gd name="T5" fmla="*/ 0 h 830"/>
              <a:gd name="T6" fmla="*/ 2147483646 w 1647"/>
              <a:gd name="T7" fmla="*/ 2147483646 h 830"/>
              <a:gd name="T8" fmla="*/ 0 60000 65536"/>
              <a:gd name="T9" fmla="*/ 0 60000 65536"/>
              <a:gd name="T10" fmla="*/ 0 60000 65536"/>
              <a:gd name="T11" fmla="*/ 0 60000 65536"/>
              <a:gd name="T12" fmla="*/ 0 w 1647"/>
              <a:gd name="T13" fmla="*/ 0 h 830"/>
              <a:gd name="T14" fmla="*/ 1647 w 1647"/>
              <a:gd name="T15" fmla="*/ 830 h 830"/>
            </a:gdLst>
            <a:ahLst/>
            <a:cxnLst>
              <a:cxn ang="T8">
                <a:pos x="T0" y="T1"/>
              </a:cxn>
              <a:cxn ang="T9">
                <a:pos x="T2" y="T3"/>
              </a:cxn>
              <a:cxn ang="T10">
                <a:pos x="T4" y="T5"/>
              </a:cxn>
              <a:cxn ang="T11">
                <a:pos x="T6" y="T7"/>
              </a:cxn>
            </a:cxnLst>
            <a:rect l="T12" t="T13" r="T14" b="T15"/>
            <a:pathLst>
              <a:path w="1647" h="830">
                <a:moveTo>
                  <a:pt x="0" y="830"/>
                </a:moveTo>
                <a:lnTo>
                  <a:pt x="1" y="0"/>
                </a:lnTo>
                <a:lnTo>
                  <a:pt x="1645" y="0"/>
                </a:lnTo>
                <a:lnTo>
                  <a:pt x="1647" y="830"/>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nvGrpSpPr>
          <p:cNvPr id="90140" name="Group 53"/>
          <p:cNvGrpSpPr>
            <a:grpSpLocks/>
          </p:cNvGrpSpPr>
          <p:nvPr/>
        </p:nvGrpSpPr>
        <p:grpSpPr bwMode="auto">
          <a:xfrm>
            <a:off x="5346700" y="4797425"/>
            <a:ext cx="876300" cy="482600"/>
            <a:chOff x="1638" y="2967"/>
            <a:chExt cx="552" cy="304"/>
          </a:xfrm>
        </p:grpSpPr>
        <p:sp>
          <p:nvSpPr>
            <p:cNvPr id="90172" name="Rectangle 36"/>
            <p:cNvSpPr>
              <a:spLocks noChangeArrowheads="1"/>
            </p:cNvSpPr>
            <p:nvPr/>
          </p:nvSpPr>
          <p:spPr bwMode="auto">
            <a:xfrm>
              <a:off x="1638" y="2976"/>
              <a:ext cx="552" cy="2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33" name="Text Box 37"/>
            <p:cNvSpPr txBox="1">
              <a:spLocks noChangeArrowheads="1"/>
            </p:cNvSpPr>
            <p:nvPr/>
          </p:nvSpPr>
          <p:spPr bwMode="auto">
            <a:xfrm>
              <a:off x="1655" y="2967"/>
              <a:ext cx="52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err="1" smtClean="0">
                  <a:effectLst>
                    <a:outerShdw blurRad="38100" dist="38100" dir="2700000" algn="tl">
                      <a:srgbClr val="000000">
                        <a:alpha val="43137"/>
                      </a:srgbClr>
                    </a:outerShdw>
                  </a:effectLst>
                  <a:latin typeface="Arial" charset="0"/>
                </a:rPr>
                <a:t>Fwding</a:t>
              </a:r>
              <a:endParaRPr kumimoji="0" lang="en-US" altLang="en-US" sz="16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Cache</a:t>
              </a:r>
            </a:p>
          </p:txBody>
        </p:sp>
      </p:grpSp>
      <p:sp>
        <p:nvSpPr>
          <p:cNvPr id="90141" name="Rectangle 42"/>
          <p:cNvSpPr>
            <a:spLocks noChangeAspect="1" noChangeArrowheads="1"/>
          </p:cNvSpPr>
          <p:nvPr/>
        </p:nvSpPr>
        <p:spPr bwMode="auto">
          <a:xfrm>
            <a:off x="5473700" y="5345113"/>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0142" name="Rectangle 43"/>
          <p:cNvSpPr>
            <a:spLocks noChangeAspect="1" noChangeArrowheads="1"/>
          </p:cNvSpPr>
          <p:nvPr/>
        </p:nvSpPr>
        <p:spPr bwMode="auto">
          <a:xfrm>
            <a:off x="5441950" y="5345113"/>
            <a:ext cx="534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130092" name="Line 44"/>
          <p:cNvSpPr>
            <a:spLocks noChangeShapeType="1"/>
          </p:cNvSpPr>
          <p:nvPr/>
        </p:nvSpPr>
        <p:spPr bwMode="auto">
          <a:xfrm>
            <a:off x="8461375" y="4632325"/>
            <a:ext cx="0" cy="1703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30093" name="Line 45"/>
          <p:cNvSpPr>
            <a:spLocks noChangeShapeType="1"/>
          </p:cNvSpPr>
          <p:nvPr/>
        </p:nvSpPr>
        <p:spPr bwMode="auto">
          <a:xfrm flipV="1">
            <a:off x="5870575" y="4560888"/>
            <a:ext cx="0" cy="25717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4002" name="Rectangle 46"/>
          <p:cNvSpPr>
            <a:spLocks noChangeAspect="1" noChangeArrowheads="1"/>
          </p:cNvSpPr>
          <p:nvPr/>
        </p:nvSpPr>
        <p:spPr bwMode="auto">
          <a:xfrm>
            <a:off x="7504113" y="1516063"/>
            <a:ext cx="952500"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4003" name="Rectangle 47"/>
          <p:cNvSpPr>
            <a:spLocks noChangeAspect="1" noChangeArrowheads="1"/>
          </p:cNvSpPr>
          <p:nvPr/>
        </p:nvSpPr>
        <p:spPr bwMode="auto">
          <a:xfrm>
            <a:off x="7412038" y="1425575"/>
            <a:ext cx="952500"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4004" name="Rectangle 48"/>
          <p:cNvSpPr>
            <a:spLocks noChangeAspect="1" noChangeArrowheads="1"/>
          </p:cNvSpPr>
          <p:nvPr/>
        </p:nvSpPr>
        <p:spPr bwMode="auto">
          <a:xfrm>
            <a:off x="7377113" y="1354138"/>
            <a:ext cx="950912" cy="495300"/>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84005" name="Rectangle 49"/>
          <p:cNvSpPr>
            <a:spLocks noChangeAspect="1" noChangeArrowheads="1"/>
          </p:cNvSpPr>
          <p:nvPr/>
        </p:nvSpPr>
        <p:spPr bwMode="auto">
          <a:xfrm>
            <a:off x="7272338" y="1344613"/>
            <a:ext cx="1050925" cy="523875"/>
          </a:xfrm>
          <a:prstGeom prst="rect">
            <a:avLst/>
          </a:prstGeom>
          <a:solidFill>
            <a:schemeClr val="accent6">
              <a:lumMod val="60000"/>
              <a:lumOff val="40000"/>
            </a:schemeClr>
          </a:solidFill>
          <a:ln>
            <a:solidFill>
              <a:srgbClr val="000000"/>
            </a:solidFill>
          </a:ln>
        </p:spPr>
        <p:txBody>
          <a:bodyPr lIns="92075" tIns="46038" rIns="92075" bIns="46038">
            <a:spAutoFit/>
          </a:bodyPr>
          <a:lstStyle/>
          <a:p>
            <a:pPr algn="ctr">
              <a:defRPr/>
            </a:pPr>
            <a:r>
              <a:rPr kumimoji="0" lang="en-US" altLang="en-US" sz="1400" b="1" dirty="0">
                <a:solidFill>
                  <a:srgbClr val="000000"/>
                </a:solidFill>
                <a:latin typeface="Arial" charset="0"/>
              </a:rPr>
              <a:t>Buffer</a:t>
            </a:r>
          </a:p>
          <a:p>
            <a:pPr algn="ctr">
              <a:defRPr/>
            </a:pPr>
            <a:r>
              <a:rPr kumimoji="0" lang="en-US" altLang="en-US" sz="1400" b="1" dirty="0">
                <a:solidFill>
                  <a:srgbClr val="000000"/>
                </a:solidFill>
                <a:latin typeface="Arial" charset="0"/>
              </a:rPr>
              <a:t>Memory</a:t>
            </a:r>
            <a:endParaRPr kumimoji="0" lang="en-US" altLang="en-US" sz="2000" b="1" dirty="0">
              <a:solidFill>
                <a:srgbClr val="000000"/>
              </a:solidFill>
              <a:latin typeface="Arial" charset="0"/>
            </a:endParaRPr>
          </a:p>
        </p:txBody>
      </p:sp>
      <p:sp>
        <p:nvSpPr>
          <p:cNvPr id="130099" name="Rectangle 51"/>
          <p:cNvSpPr>
            <a:spLocks noGrp="1" noChangeArrowheads="1"/>
          </p:cNvSpPr>
          <p:nvPr>
            <p:ph type="title"/>
          </p:nvPr>
        </p:nvSpPr>
        <p:spPr/>
        <p:txBody>
          <a:bodyPr/>
          <a:lstStyle/>
          <a:p>
            <a:pPr eaLnBrk="1" hangingPunct="1">
              <a:defRPr/>
            </a:pPr>
            <a:r>
              <a:rPr lang="en-US" altLang="en-US" dirty="0" smtClean="0"/>
              <a:t>Second Generation Routers</a:t>
            </a:r>
            <a:endParaRPr lang="en-US" altLang="zh-TW" dirty="0" smtClean="0"/>
          </a:p>
        </p:txBody>
      </p:sp>
      <p:sp>
        <p:nvSpPr>
          <p:cNvPr id="84031" name="Text Box 56"/>
          <p:cNvSpPr txBox="1">
            <a:spLocks noChangeArrowheads="1"/>
          </p:cNvSpPr>
          <p:nvPr/>
        </p:nvSpPr>
        <p:spPr bwMode="auto">
          <a:xfrm>
            <a:off x="6626225" y="4021138"/>
            <a:ext cx="919163" cy="482600"/>
          </a:xfrm>
          <a:prstGeom prst="rect">
            <a:avLst/>
          </a:prstGeom>
          <a:solidFill>
            <a:schemeClr val="accent6">
              <a:lumMod val="60000"/>
              <a:lumOff val="40000"/>
            </a:schemeClr>
          </a:solidFill>
          <a:ln w="12700">
            <a:solidFill>
              <a:schemeClr val="tx1"/>
            </a:solidFill>
            <a:miter lim="800000"/>
            <a:headEnd/>
            <a:tailEnd/>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grpSp>
        <p:nvGrpSpPr>
          <p:cNvPr id="90151" name="Group 57"/>
          <p:cNvGrpSpPr>
            <a:grpSpLocks/>
          </p:cNvGrpSpPr>
          <p:nvPr/>
        </p:nvGrpSpPr>
        <p:grpSpPr bwMode="auto">
          <a:xfrm>
            <a:off x="6627813" y="4760913"/>
            <a:ext cx="876300" cy="482600"/>
            <a:chOff x="1638" y="2967"/>
            <a:chExt cx="552" cy="304"/>
          </a:xfrm>
        </p:grpSpPr>
        <p:sp>
          <p:nvSpPr>
            <p:cNvPr id="90170" name="Rectangle 58"/>
            <p:cNvSpPr>
              <a:spLocks noChangeArrowheads="1"/>
            </p:cNvSpPr>
            <p:nvPr/>
          </p:nvSpPr>
          <p:spPr bwMode="auto">
            <a:xfrm>
              <a:off x="1638" y="2976"/>
              <a:ext cx="552" cy="2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29" name="Text Box 59"/>
            <p:cNvSpPr txBox="1">
              <a:spLocks noChangeArrowheads="1"/>
            </p:cNvSpPr>
            <p:nvPr/>
          </p:nvSpPr>
          <p:spPr bwMode="auto">
            <a:xfrm>
              <a:off x="1655" y="2967"/>
              <a:ext cx="52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err="1" smtClean="0">
                  <a:effectLst>
                    <a:outerShdw blurRad="38100" dist="38100" dir="2700000" algn="tl">
                      <a:srgbClr val="000000">
                        <a:alpha val="43137"/>
                      </a:srgbClr>
                    </a:outerShdw>
                  </a:effectLst>
                  <a:latin typeface="Arial" charset="0"/>
                </a:rPr>
                <a:t>Fwding</a:t>
              </a:r>
              <a:endParaRPr kumimoji="0" lang="en-US" altLang="en-US" sz="16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Cache</a:t>
              </a:r>
            </a:p>
          </p:txBody>
        </p:sp>
      </p:grpSp>
      <p:grpSp>
        <p:nvGrpSpPr>
          <p:cNvPr id="90152" name="Group 63"/>
          <p:cNvGrpSpPr>
            <a:grpSpLocks/>
          </p:cNvGrpSpPr>
          <p:nvPr/>
        </p:nvGrpSpPr>
        <p:grpSpPr bwMode="auto">
          <a:xfrm>
            <a:off x="7954963" y="4760913"/>
            <a:ext cx="876300" cy="482600"/>
            <a:chOff x="1638" y="2967"/>
            <a:chExt cx="552" cy="304"/>
          </a:xfrm>
        </p:grpSpPr>
        <p:sp>
          <p:nvSpPr>
            <p:cNvPr id="90168" name="Rectangle 64"/>
            <p:cNvSpPr>
              <a:spLocks noChangeArrowheads="1"/>
            </p:cNvSpPr>
            <p:nvPr/>
          </p:nvSpPr>
          <p:spPr bwMode="auto">
            <a:xfrm>
              <a:off x="1638" y="2976"/>
              <a:ext cx="552" cy="2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4025" name="Text Box 65"/>
            <p:cNvSpPr txBox="1">
              <a:spLocks noChangeArrowheads="1"/>
            </p:cNvSpPr>
            <p:nvPr/>
          </p:nvSpPr>
          <p:spPr bwMode="auto">
            <a:xfrm>
              <a:off x="1655" y="2967"/>
              <a:ext cx="52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err="1" smtClean="0">
                  <a:effectLst>
                    <a:outerShdw blurRad="38100" dist="38100" dir="2700000" algn="tl">
                      <a:srgbClr val="000000">
                        <a:alpha val="43137"/>
                      </a:srgbClr>
                    </a:outerShdw>
                  </a:effectLst>
                  <a:latin typeface="Arial" charset="0"/>
                </a:rPr>
                <a:t>Fwding</a:t>
              </a:r>
              <a:endParaRPr kumimoji="0" lang="en-US" altLang="en-US" sz="16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Cache</a:t>
              </a:r>
            </a:p>
          </p:txBody>
        </p:sp>
      </p:grpSp>
      <p:sp>
        <p:nvSpPr>
          <p:cNvPr id="90153" name="Rectangle 66"/>
          <p:cNvSpPr>
            <a:spLocks noChangeArrowheads="1"/>
          </p:cNvSpPr>
          <p:nvPr/>
        </p:nvSpPr>
        <p:spPr bwMode="auto">
          <a:xfrm>
            <a:off x="6048375" y="2708275"/>
            <a:ext cx="952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800" b="1">
                <a:solidFill>
                  <a:srgbClr val="FF0000"/>
                </a:solidFill>
                <a:latin typeface="Arial" panose="020B0604020202020204" pitchFamily="34" charset="0"/>
              </a:rPr>
              <a:t>fast path</a:t>
            </a:r>
            <a:endParaRPr kumimoji="0" lang="en-US" altLang="zh-TW" sz="1800">
              <a:latin typeface="Arial" panose="020B0604020202020204" pitchFamily="34" charset="0"/>
            </a:endParaRPr>
          </a:p>
        </p:txBody>
      </p:sp>
      <p:sp>
        <p:nvSpPr>
          <p:cNvPr id="130115" name="Rectangle 67"/>
          <p:cNvSpPr>
            <a:spLocks noChangeArrowheads="1"/>
          </p:cNvSpPr>
          <p:nvPr/>
        </p:nvSpPr>
        <p:spPr bwMode="auto">
          <a:xfrm>
            <a:off x="250825" y="1066800"/>
            <a:ext cx="4968875" cy="5654675"/>
          </a:xfrm>
          <a:prstGeom prst="rect">
            <a:avLst/>
          </a:prstGeom>
          <a:noFill/>
          <a:ln>
            <a:noFill/>
          </a:ln>
          <a:effectLst/>
          <a:extLst/>
        </p:spPr>
        <p:txBody>
          <a:bodyPr lIns="0" rIns="18000"/>
          <a:lstStyle/>
          <a:p>
            <a:pPr marL="342900" indent="-342900" eaLnBrk="1" hangingPunct="1">
              <a:lnSpc>
                <a:spcPct val="90000"/>
              </a:lnSpc>
              <a:spcBef>
                <a:spcPct val="20000"/>
              </a:spcBef>
              <a:buClr>
                <a:schemeClr val="hlink"/>
              </a:buClr>
              <a:buSzPct val="65000"/>
              <a:buFont typeface="Wingdings" pitchFamily="2" charset="2"/>
              <a:buChar char="n"/>
              <a:defRPr/>
            </a:pPr>
            <a:r>
              <a:rPr kumimoji="0" lang="en-US" altLang="en-US" sz="2800" b="1" dirty="0"/>
              <a:t>aggregate capacity</a:t>
            </a:r>
            <a:r>
              <a:rPr kumimoji="0" lang="en-US" altLang="zh-TW" sz="2800" b="1" dirty="0"/>
              <a:t>: t</a:t>
            </a:r>
            <a:r>
              <a:rPr kumimoji="0" lang="en-US" altLang="en-US" sz="2800" b="1" dirty="0"/>
              <a:t>ypically &lt;5Gbs</a:t>
            </a:r>
          </a:p>
          <a:p>
            <a:pPr marL="342900" indent="-342900" eaLnBrk="1" hangingPunct="1">
              <a:lnSpc>
                <a:spcPct val="90000"/>
              </a:lnSpc>
              <a:spcBef>
                <a:spcPct val="20000"/>
              </a:spcBef>
              <a:buClr>
                <a:schemeClr val="hlink"/>
              </a:buClr>
              <a:buSzPct val="65000"/>
              <a:buFont typeface="Wingdings" pitchFamily="2" charset="2"/>
              <a:buChar char="n"/>
              <a:defRPr/>
            </a:pPr>
            <a:r>
              <a:rPr lang="en-US" altLang="zh-TW" sz="2800" dirty="0">
                <a:effectLst>
                  <a:outerShdw blurRad="38100" dist="38100" dir="2700000" algn="tl">
                    <a:srgbClr val="000000"/>
                  </a:outerShdw>
                </a:effectLst>
              </a:rPr>
              <a:t>Keep shared bus, </a:t>
            </a:r>
          </a:p>
          <a:p>
            <a:pPr marL="342900" indent="-342900" eaLnBrk="1" hangingPunct="1">
              <a:lnSpc>
                <a:spcPct val="90000"/>
              </a:lnSpc>
              <a:spcBef>
                <a:spcPct val="20000"/>
              </a:spcBef>
              <a:buClr>
                <a:schemeClr val="hlink"/>
              </a:buClr>
              <a:buSzPct val="65000"/>
              <a:buFont typeface="Wingdings" pitchFamily="2" charset="2"/>
              <a:buChar char="n"/>
              <a:defRPr/>
            </a:pPr>
            <a:r>
              <a:rPr lang="en-US" altLang="zh-TW" sz="2800" dirty="0">
                <a:solidFill>
                  <a:srgbClr val="C00000"/>
                </a:solidFill>
                <a:effectLst>
                  <a:outerShdw blurRad="38100" dist="38100" dir="2700000" algn="tl">
                    <a:srgbClr val="000000"/>
                  </a:outerShdw>
                </a:effectLst>
              </a:rPr>
              <a:t>Offload</a:t>
            </a:r>
            <a:r>
              <a:rPr lang="en-US" altLang="zh-TW" sz="2800" dirty="0">
                <a:effectLst>
                  <a:outerShdw blurRad="38100" dist="38100" dir="2700000" algn="tl">
                    <a:srgbClr val="000000"/>
                  </a:outerShdw>
                </a:effectLst>
              </a:rPr>
              <a:t> most IP forwarding to interface cards</a:t>
            </a:r>
          </a:p>
          <a:p>
            <a:pPr marL="342900" indent="-342900" eaLnBrk="1" hangingPunct="1">
              <a:lnSpc>
                <a:spcPct val="90000"/>
              </a:lnSpc>
              <a:spcBef>
                <a:spcPct val="20000"/>
              </a:spcBef>
              <a:buClr>
                <a:schemeClr val="hlink"/>
              </a:buClr>
              <a:buSzPct val="65000"/>
              <a:buFont typeface="Wingdings" pitchFamily="2" charset="2"/>
              <a:buChar char="n"/>
              <a:defRPr/>
            </a:pPr>
            <a:r>
              <a:rPr lang="en-US" altLang="zh-TW" sz="2800" dirty="0">
                <a:effectLst>
                  <a:outerShdw blurRad="38100" dist="38100" dir="2700000" algn="tl">
                    <a:srgbClr val="000000"/>
                  </a:outerShdw>
                </a:effectLst>
              </a:rPr>
              <a:t>Line cards have local route cache &amp; processing elements</a:t>
            </a:r>
          </a:p>
          <a:p>
            <a:pPr marL="342900" indent="-342900" eaLnBrk="1" hangingPunct="1">
              <a:lnSpc>
                <a:spcPct val="90000"/>
              </a:lnSpc>
              <a:spcBef>
                <a:spcPct val="20000"/>
              </a:spcBef>
              <a:buClr>
                <a:schemeClr val="hlink"/>
              </a:buClr>
              <a:buSzPct val="65000"/>
              <a:buFont typeface="Wingdings" pitchFamily="2" charset="2"/>
              <a:buNone/>
              <a:defRPr/>
            </a:pPr>
            <a:r>
              <a:rPr lang="en-US" altLang="zh-TW" sz="2800" b="1" dirty="0">
                <a:solidFill>
                  <a:srgbClr val="FF3300"/>
                </a:solidFill>
                <a:effectLst>
                  <a:outerShdw blurRad="38100" dist="38100" dir="2700000" algn="tl">
                    <a:srgbClr val="000000"/>
                  </a:outerShdw>
                </a:effectLst>
              </a:rPr>
              <a:t>Fast path:</a:t>
            </a:r>
            <a:r>
              <a:rPr lang="en-US" altLang="zh-TW" sz="2800" b="1" dirty="0">
                <a:effectLst>
                  <a:outerShdw blurRad="38100" dist="38100" dir="2700000" algn="tl">
                    <a:srgbClr val="000000"/>
                  </a:outerShdw>
                </a:effectLst>
              </a:rPr>
              <a:t> </a:t>
            </a:r>
            <a:r>
              <a:rPr lang="en-US" altLang="zh-TW" sz="2800" dirty="0">
                <a:effectLst>
                  <a:outerShdw blurRad="38100" dist="38100" dir="2700000" algn="tl">
                    <a:srgbClr val="000000"/>
                  </a:outerShdw>
                </a:effectLst>
              </a:rPr>
              <a:t>route entry found in local cache, f</a:t>
            </a:r>
            <a:r>
              <a:rPr lang="en-US" altLang="zh-TW" sz="2800" dirty="0">
                <a:effectLst>
                  <a:outerShdw blurRad="38100" dist="38100" dir="2700000" algn="tl">
                    <a:srgbClr val="000000"/>
                  </a:outerShdw>
                </a:effectLst>
                <a:sym typeface="Wingdings" pitchFamily="2" charset="2"/>
              </a:rPr>
              <a:t>orward directly to outgoing interface</a:t>
            </a:r>
          </a:p>
          <a:p>
            <a:pPr marL="342900" indent="-342900" eaLnBrk="1" hangingPunct="1">
              <a:lnSpc>
                <a:spcPct val="90000"/>
              </a:lnSpc>
              <a:spcBef>
                <a:spcPct val="20000"/>
              </a:spcBef>
              <a:buClr>
                <a:schemeClr val="hlink"/>
              </a:buClr>
              <a:buSzPct val="65000"/>
              <a:buFont typeface="Wingdings" pitchFamily="2" charset="2"/>
              <a:buNone/>
              <a:defRPr/>
            </a:pPr>
            <a:r>
              <a:rPr lang="en-US" altLang="zh-TW" sz="2800" b="1" dirty="0">
                <a:solidFill>
                  <a:srgbClr val="FFC000"/>
                </a:solidFill>
                <a:effectLst>
                  <a:outerShdw blurRad="38100" dist="38100" dir="2700000" algn="tl">
                    <a:srgbClr val="000000"/>
                  </a:outerShdw>
                </a:effectLst>
                <a:sym typeface="Wingdings" pitchFamily="2" charset="2"/>
              </a:rPr>
              <a:t>Slow path:</a:t>
            </a:r>
            <a:r>
              <a:rPr lang="en-US" altLang="zh-TW" sz="2800" b="1" dirty="0">
                <a:effectLst>
                  <a:outerShdw blurRad="38100" dist="38100" dir="2700000" algn="tl">
                    <a:srgbClr val="000000"/>
                  </a:outerShdw>
                </a:effectLst>
                <a:sym typeface="Wingdings" pitchFamily="2" charset="2"/>
              </a:rPr>
              <a:t> </a:t>
            </a:r>
            <a:r>
              <a:rPr lang="en-US" altLang="zh-TW" sz="2800" b="1" dirty="0">
                <a:effectLst>
                  <a:outerShdw blurRad="38100" dist="38100" dir="2700000" algn="tl">
                    <a:srgbClr val="000000"/>
                  </a:outerShdw>
                </a:effectLst>
              </a:rPr>
              <a:t> </a:t>
            </a:r>
            <a:r>
              <a:rPr lang="en-US" altLang="zh-TW" sz="2800" dirty="0">
                <a:effectLst>
                  <a:outerShdw blurRad="38100" dist="38100" dir="2700000" algn="tl">
                    <a:srgbClr val="000000"/>
                  </a:outerShdw>
                </a:effectLst>
              </a:rPr>
              <a:t>If route entry is not in cache, packet must be handled by central CPU</a:t>
            </a:r>
          </a:p>
        </p:txBody>
      </p:sp>
      <p:sp>
        <p:nvSpPr>
          <p:cNvPr id="130116" name="Line 68"/>
          <p:cNvSpPr>
            <a:spLocks noChangeShapeType="1"/>
          </p:cNvSpPr>
          <p:nvPr/>
        </p:nvSpPr>
        <p:spPr bwMode="auto">
          <a:xfrm flipV="1">
            <a:off x="5508625" y="2276475"/>
            <a:ext cx="0" cy="3819525"/>
          </a:xfrm>
          <a:prstGeom prst="line">
            <a:avLst/>
          </a:prstGeom>
          <a:noFill/>
          <a:ln w="38100">
            <a:solidFill>
              <a:srgbClr val="FFCC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117" name="Line 69"/>
          <p:cNvSpPr>
            <a:spLocks noChangeShapeType="1"/>
          </p:cNvSpPr>
          <p:nvPr/>
        </p:nvSpPr>
        <p:spPr bwMode="auto">
          <a:xfrm rot="5400000" flipV="1">
            <a:off x="6264275" y="1520825"/>
            <a:ext cx="0" cy="1511300"/>
          </a:xfrm>
          <a:prstGeom prst="line">
            <a:avLst/>
          </a:prstGeom>
          <a:noFill/>
          <a:ln w="38100">
            <a:solidFill>
              <a:srgbClr val="FFCC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118" name="Line 70"/>
          <p:cNvSpPr>
            <a:spLocks noChangeShapeType="1"/>
          </p:cNvSpPr>
          <p:nvPr/>
        </p:nvSpPr>
        <p:spPr bwMode="auto">
          <a:xfrm flipV="1">
            <a:off x="6985000" y="1592263"/>
            <a:ext cx="0" cy="684212"/>
          </a:xfrm>
          <a:prstGeom prst="line">
            <a:avLst/>
          </a:prstGeom>
          <a:noFill/>
          <a:ln w="38100">
            <a:solidFill>
              <a:srgbClr val="FFCC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119" name="Line 71"/>
          <p:cNvSpPr>
            <a:spLocks noChangeShapeType="1"/>
          </p:cNvSpPr>
          <p:nvPr/>
        </p:nvSpPr>
        <p:spPr bwMode="auto">
          <a:xfrm rot="5400000" flipV="1">
            <a:off x="7074694" y="1539081"/>
            <a:ext cx="0" cy="179388"/>
          </a:xfrm>
          <a:prstGeom prst="line">
            <a:avLst/>
          </a:prstGeom>
          <a:noFill/>
          <a:ln w="38100">
            <a:solidFill>
              <a:srgbClr val="FFCC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0120" name="Line 72"/>
          <p:cNvSpPr>
            <a:spLocks noChangeShapeType="1"/>
          </p:cNvSpPr>
          <p:nvPr/>
        </p:nvSpPr>
        <p:spPr bwMode="auto">
          <a:xfrm>
            <a:off x="7164388" y="1665288"/>
            <a:ext cx="0" cy="4572000"/>
          </a:xfrm>
          <a:prstGeom prst="line">
            <a:avLst/>
          </a:prstGeom>
          <a:noFill/>
          <a:ln w="38100">
            <a:solidFill>
              <a:srgbClr val="FFCC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60" name="Rectangle 73"/>
          <p:cNvSpPr>
            <a:spLocks noChangeArrowheads="1"/>
          </p:cNvSpPr>
          <p:nvPr/>
        </p:nvSpPr>
        <p:spPr bwMode="auto">
          <a:xfrm>
            <a:off x="5976938" y="2312988"/>
            <a:ext cx="105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buClr>
                <a:schemeClr val="bg2"/>
              </a:buClr>
              <a:buSzPct val="75000"/>
              <a:buFont typeface="Wingdings" panose="05000000000000000000" pitchFamily="2" charset="2"/>
              <a:buNone/>
            </a:pPr>
            <a:r>
              <a:rPr kumimoji="0" lang="en-US" altLang="zh-TW" sz="1800" b="1">
                <a:solidFill>
                  <a:srgbClr val="FFCC00"/>
                </a:solidFill>
                <a:latin typeface="Arial" panose="020B0604020202020204" pitchFamily="34" charset="0"/>
              </a:rPr>
              <a:t>slow path</a:t>
            </a:r>
            <a:endParaRPr kumimoji="0" lang="en-US" altLang="zh-TW" sz="1800">
              <a:solidFill>
                <a:srgbClr val="FFCC00"/>
              </a:solidFill>
              <a:latin typeface="Arial" panose="020B0604020202020204" pitchFamily="34" charset="0"/>
            </a:endParaRPr>
          </a:p>
        </p:txBody>
      </p:sp>
      <p:sp>
        <p:nvSpPr>
          <p:cNvPr id="90161" name="Rectangle 74"/>
          <p:cNvSpPr>
            <a:spLocks noChangeArrowheads="1"/>
          </p:cNvSpPr>
          <p:nvPr/>
        </p:nvSpPr>
        <p:spPr bwMode="auto">
          <a:xfrm>
            <a:off x="5545138" y="3465513"/>
            <a:ext cx="395287" cy="147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zh-TW" sz="1200" b="1">
                <a:solidFill>
                  <a:srgbClr val="000000"/>
                </a:solidFill>
                <a:latin typeface="Arial" panose="020B0604020202020204" pitchFamily="34" charset="0"/>
              </a:rPr>
              <a:t>DMA</a:t>
            </a:r>
            <a:endParaRPr kumimoji="0" lang="en-US" altLang="en-US" sz="1200" b="1" i="1">
              <a:solidFill>
                <a:srgbClr val="000000"/>
              </a:solidFill>
              <a:latin typeface="Arial" panose="020B0604020202020204" pitchFamily="34" charset="0"/>
            </a:endParaRPr>
          </a:p>
        </p:txBody>
      </p:sp>
      <p:sp>
        <p:nvSpPr>
          <p:cNvPr id="90162" name="Rectangle 75"/>
          <p:cNvSpPr>
            <a:spLocks noChangeAspect="1" noChangeArrowheads="1"/>
          </p:cNvSpPr>
          <p:nvPr/>
        </p:nvSpPr>
        <p:spPr bwMode="auto">
          <a:xfrm>
            <a:off x="6732588" y="3789363"/>
            <a:ext cx="720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200" b="1">
                <a:solidFill>
                  <a:srgbClr val="000000"/>
                </a:solidFill>
                <a:latin typeface="Arial" panose="020B0604020202020204" pitchFamily="34" charset="0"/>
              </a:rPr>
              <a:t>Line</a:t>
            </a:r>
            <a:r>
              <a:rPr kumimoji="0" lang="en-US" altLang="zh-TW" sz="1200" b="1">
                <a:solidFill>
                  <a:srgbClr val="000000"/>
                </a:solidFill>
                <a:latin typeface="Arial" panose="020B0604020202020204" pitchFamily="34" charset="0"/>
              </a:rPr>
              <a:t> </a:t>
            </a:r>
            <a:r>
              <a:rPr kumimoji="0" lang="en-US" altLang="en-US" sz="1200" b="1">
                <a:solidFill>
                  <a:srgbClr val="000000"/>
                </a:solidFill>
                <a:latin typeface="Arial" panose="020B0604020202020204" pitchFamily="34" charset="0"/>
              </a:rPr>
              <a:t>Card</a:t>
            </a:r>
            <a:endParaRPr kumimoji="0" lang="en-US" altLang="en-US" sz="1200" b="1" i="1">
              <a:solidFill>
                <a:srgbClr val="000000"/>
              </a:solidFill>
              <a:latin typeface="Arial" panose="020B0604020202020204" pitchFamily="34" charset="0"/>
            </a:endParaRPr>
          </a:p>
        </p:txBody>
      </p:sp>
      <p:sp>
        <p:nvSpPr>
          <p:cNvPr id="90163" name="Rectangle 76"/>
          <p:cNvSpPr>
            <a:spLocks noChangeArrowheads="1"/>
          </p:cNvSpPr>
          <p:nvPr/>
        </p:nvSpPr>
        <p:spPr bwMode="auto">
          <a:xfrm>
            <a:off x="6877050" y="3465513"/>
            <a:ext cx="395288" cy="147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zh-TW" sz="1200" b="1">
                <a:solidFill>
                  <a:srgbClr val="000000"/>
                </a:solidFill>
                <a:latin typeface="Arial" panose="020B0604020202020204" pitchFamily="34" charset="0"/>
              </a:rPr>
              <a:t>DMA</a:t>
            </a:r>
            <a:endParaRPr kumimoji="0" lang="en-US" altLang="en-US" sz="1200" b="1" i="1">
              <a:solidFill>
                <a:srgbClr val="000000"/>
              </a:solidFill>
              <a:latin typeface="Arial" panose="020B0604020202020204" pitchFamily="34" charset="0"/>
            </a:endParaRPr>
          </a:p>
        </p:txBody>
      </p:sp>
      <p:sp>
        <p:nvSpPr>
          <p:cNvPr id="90164" name="Rectangle 77"/>
          <p:cNvSpPr>
            <a:spLocks noChangeAspect="1" noChangeArrowheads="1"/>
          </p:cNvSpPr>
          <p:nvPr/>
        </p:nvSpPr>
        <p:spPr bwMode="auto">
          <a:xfrm>
            <a:off x="7993063" y="3789363"/>
            <a:ext cx="720725"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200" b="1">
                <a:solidFill>
                  <a:srgbClr val="000000"/>
                </a:solidFill>
                <a:latin typeface="Arial" panose="020B0604020202020204" pitchFamily="34" charset="0"/>
              </a:rPr>
              <a:t>Line</a:t>
            </a:r>
            <a:r>
              <a:rPr kumimoji="0" lang="en-US" altLang="zh-TW" sz="1200" b="1">
                <a:solidFill>
                  <a:srgbClr val="000000"/>
                </a:solidFill>
                <a:latin typeface="Arial" panose="020B0604020202020204" pitchFamily="34" charset="0"/>
              </a:rPr>
              <a:t> </a:t>
            </a:r>
            <a:r>
              <a:rPr kumimoji="0" lang="en-US" altLang="en-US" sz="1200" b="1">
                <a:solidFill>
                  <a:srgbClr val="000000"/>
                </a:solidFill>
                <a:latin typeface="Arial" panose="020B0604020202020204" pitchFamily="34" charset="0"/>
              </a:rPr>
              <a:t>Card</a:t>
            </a:r>
            <a:endParaRPr kumimoji="0" lang="en-US" altLang="en-US" sz="1200" b="1" i="1">
              <a:solidFill>
                <a:srgbClr val="000000"/>
              </a:solidFill>
              <a:latin typeface="Arial" panose="020B0604020202020204" pitchFamily="34" charset="0"/>
            </a:endParaRPr>
          </a:p>
        </p:txBody>
      </p:sp>
      <p:sp>
        <p:nvSpPr>
          <p:cNvPr id="90165" name="Rectangle 78"/>
          <p:cNvSpPr>
            <a:spLocks noChangeArrowheads="1"/>
          </p:cNvSpPr>
          <p:nvPr/>
        </p:nvSpPr>
        <p:spPr bwMode="auto">
          <a:xfrm>
            <a:off x="8137525" y="3465513"/>
            <a:ext cx="395288" cy="147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zh-TW" sz="1200" b="1">
                <a:solidFill>
                  <a:srgbClr val="000000"/>
                </a:solidFill>
                <a:latin typeface="Arial" panose="020B0604020202020204" pitchFamily="34" charset="0"/>
              </a:rPr>
              <a:t>DMA</a:t>
            </a:r>
            <a:endParaRPr kumimoji="0" lang="en-US" altLang="en-US" sz="1200" b="1" i="1">
              <a:solidFill>
                <a:srgbClr val="000000"/>
              </a:solidFill>
              <a:latin typeface="Arial" panose="020B0604020202020204" pitchFamily="34" charset="0"/>
            </a:endParaRPr>
          </a:p>
        </p:txBody>
      </p:sp>
      <p:sp>
        <p:nvSpPr>
          <p:cNvPr id="73" name="Text Box 56"/>
          <p:cNvSpPr txBox="1">
            <a:spLocks noChangeArrowheads="1"/>
          </p:cNvSpPr>
          <p:nvPr/>
        </p:nvSpPr>
        <p:spPr bwMode="auto">
          <a:xfrm>
            <a:off x="7912100" y="4021138"/>
            <a:ext cx="919163" cy="482600"/>
          </a:xfrm>
          <a:prstGeom prst="rect">
            <a:avLst/>
          </a:prstGeom>
          <a:solidFill>
            <a:schemeClr val="accent6">
              <a:lumMod val="60000"/>
              <a:lumOff val="40000"/>
            </a:schemeClr>
          </a:solidFill>
          <a:ln w="12700">
            <a:solidFill>
              <a:schemeClr val="tx1"/>
            </a:solidFill>
            <a:miter lim="800000"/>
            <a:headEnd/>
            <a:tailEnd/>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sp>
        <p:nvSpPr>
          <p:cNvPr id="76" name="Text Box 56"/>
          <p:cNvSpPr txBox="1">
            <a:spLocks noChangeArrowheads="1"/>
          </p:cNvSpPr>
          <p:nvPr/>
        </p:nvSpPr>
        <p:spPr bwMode="auto">
          <a:xfrm>
            <a:off x="5308600" y="4021138"/>
            <a:ext cx="919163" cy="482600"/>
          </a:xfrm>
          <a:prstGeom prst="rect">
            <a:avLst/>
          </a:prstGeom>
          <a:solidFill>
            <a:schemeClr val="accent6">
              <a:lumMod val="60000"/>
              <a:lumOff val="40000"/>
            </a:schemeClr>
          </a:solidFill>
          <a:ln w="12700">
            <a:solidFill>
              <a:schemeClr val="tx1"/>
            </a:solidFill>
            <a:miter lim="800000"/>
            <a:headEnd/>
            <a:tailEnd/>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0081"/>
                                        </p:tgtEl>
                                        <p:attrNameLst>
                                          <p:attrName>style.visibility</p:attrName>
                                        </p:attrNameLst>
                                      </p:cBhvr>
                                      <p:to>
                                        <p:strVal val="visible"/>
                                      </p:to>
                                    </p:set>
                                    <p:animEffect transition="in" filter="wipe(down)">
                                      <p:cBhvr>
                                        <p:cTn id="7" dur="500"/>
                                        <p:tgtEl>
                                          <p:spTgt spid="1300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0093"/>
                                        </p:tgtEl>
                                        <p:attrNameLst>
                                          <p:attrName>style.visibility</p:attrName>
                                        </p:attrNameLst>
                                      </p:cBhvr>
                                      <p:to>
                                        <p:strVal val="visible"/>
                                      </p:to>
                                    </p:set>
                                    <p:animEffect transition="in" filter="wipe(down)">
                                      <p:cBhvr>
                                        <p:cTn id="12" dur="500"/>
                                        <p:tgtEl>
                                          <p:spTgt spid="1300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82"/>
                                        </p:tgtEl>
                                        <p:attrNameLst>
                                          <p:attrName>style.visibility</p:attrName>
                                        </p:attrNameLst>
                                      </p:cBhvr>
                                      <p:to>
                                        <p:strVal val="visible"/>
                                      </p:to>
                                    </p:set>
                                    <p:animEffect transition="in" filter="wipe(left)">
                                      <p:cBhvr>
                                        <p:cTn id="17" dur="500"/>
                                        <p:tgtEl>
                                          <p:spTgt spid="1300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0092"/>
                                        </p:tgtEl>
                                        <p:attrNameLst>
                                          <p:attrName>style.visibility</p:attrName>
                                        </p:attrNameLst>
                                      </p:cBhvr>
                                      <p:to>
                                        <p:strVal val="visible"/>
                                      </p:to>
                                    </p:set>
                                    <p:animEffect transition="in" filter="wipe(up)">
                                      <p:cBhvr>
                                        <p:cTn id="22" dur="500"/>
                                        <p:tgtEl>
                                          <p:spTgt spid="1300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0116"/>
                                        </p:tgtEl>
                                        <p:attrNameLst>
                                          <p:attrName>style.visibility</p:attrName>
                                        </p:attrNameLst>
                                      </p:cBhvr>
                                      <p:to>
                                        <p:strVal val="visible"/>
                                      </p:to>
                                    </p:set>
                                    <p:animEffect transition="in" filter="wipe(down)">
                                      <p:cBhvr>
                                        <p:cTn id="27" dur="500"/>
                                        <p:tgtEl>
                                          <p:spTgt spid="1301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0117"/>
                                        </p:tgtEl>
                                        <p:attrNameLst>
                                          <p:attrName>style.visibility</p:attrName>
                                        </p:attrNameLst>
                                      </p:cBhvr>
                                      <p:to>
                                        <p:strVal val="visible"/>
                                      </p:to>
                                    </p:set>
                                    <p:animEffect transition="in" filter="wipe(down)">
                                      <p:cBhvr>
                                        <p:cTn id="32" dur="500"/>
                                        <p:tgtEl>
                                          <p:spTgt spid="1301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0118"/>
                                        </p:tgtEl>
                                        <p:attrNameLst>
                                          <p:attrName>style.visibility</p:attrName>
                                        </p:attrNameLst>
                                      </p:cBhvr>
                                      <p:to>
                                        <p:strVal val="visible"/>
                                      </p:to>
                                    </p:set>
                                    <p:animEffect transition="in" filter="wipe(down)">
                                      <p:cBhvr>
                                        <p:cTn id="37" dur="500"/>
                                        <p:tgtEl>
                                          <p:spTgt spid="1301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0119"/>
                                        </p:tgtEl>
                                        <p:attrNameLst>
                                          <p:attrName>style.visibility</p:attrName>
                                        </p:attrNameLst>
                                      </p:cBhvr>
                                      <p:to>
                                        <p:strVal val="visible"/>
                                      </p:to>
                                    </p:set>
                                    <p:animEffect transition="in" filter="wipe(down)">
                                      <p:cBhvr>
                                        <p:cTn id="42" dur="500"/>
                                        <p:tgtEl>
                                          <p:spTgt spid="1301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0120"/>
                                        </p:tgtEl>
                                        <p:attrNameLst>
                                          <p:attrName>style.visibility</p:attrName>
                                        </p:attrNameLst>
                                      </p:cBhvr>
                                      <p:to>
                                        <p:strVal val="visible"/>
                                      </p:to>
                                    </p:set>
                                    <p:animEffect transition="in" filter="wipe(up)">
                                      <p:cBhvr>
                                        <p:cTn id="47" dur="500"/>
                                        <p:tgtEl>
                                          <p:spTgt spid="13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1" grpId="0" animBg="1"/>
      <p:bldP spid="130082" grpId="0" animBg="1"/>
      <p:bldP spid="130092" grpId="0" animBg="1"/>
      <p:bldP spid="130093" grpId="0" animBg="1"/>
      <p:bldP spid="130116" grpId="0" animBg="1"/>
      <p:bldP spid="130117" grpId="0" animBg="1"/>
      <p:bldP spid="130118" grpId="0" animBg="1"/>
      <p:bldP spid="130119" grpId="0" animBg="1"/>
      <p:bldP spid="1301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A92B225-7018-4CAB-AFCD-F288FCB3B60C}" type="slidenum">
              <a:rPr kumimoji="0" lang="zh-TW" altLang="en-US" smtClean="0">
                <a:solidFill>
                  <a:schemeClr val="folHlink"/>
                </a:solidFill>
                <a:latin typeface="Arial" panose="020B0604020202020204" pitchFamily="34" charset="0"/>
              </a:rPr>
              <a:pPr>
                <a:defRPr/>
              </a:pPr>
              <a:t>8</a:t>
            </a:fld>
            <a:endParaRPr kumimoji="0" lang="en-US" altLang="zh-TW" smtClean="0">
              <a:solidFill>
                <a:schemeClr val="folHlink"/>
              </a:solidFill>
              <a:latin typeface="Arial" panose="020B0604020202020204" pitchFamily="34" charset="0"/>
            </a:endParaRPr>
          </a:p>
        </p:txBody>
      </p:sp>
      <p:sp>
        <p:nvSpPr>
          <p:cNvPr id="39938"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39939" name="Rectangle 3"/>
          <p:cNvSpPr>
            <a:spLocks noGrp="1" noChangeArrowheads="1"/>
          </p:cNvSpPr>
          <p:nvPr>
            <p:ph type="body" idx="1"/>
          </p:nvPr>
        </p:nvSpPr>
        <p:spPr/>
        <p:txBody>
          <a:bodyPr/>
          <a:lstStyle/>
          <a:p>
            <a:pPr eaLnBrk="1" hangingPunct="1">
              <a:lnSpc>
                <a:spcPct val="90000"/>
              </a:lnSpc>
              <a:defRPr/>
            </a:pPr>
            <a:r>
              <a:rPr lang="en-US" altLang="zh-TW" dirty="0" smtClean="0">
                <a:solidFill>
                  <a:srgbClr val="FF9966"/>
                </a:solidFill>
              </a:rPr>
              <a:t>IP Header Validation</a:t>
            </a:r>
          </a:p>
          <a:p>
            <a:pPr eaLnBrk="1" hangingPunct="1">
              <a:lnSpc>
                <a:spcPct val="90000"/>
              </a:lnSpc>
              <a:defRPr/>
            </a:pPr>
            <a:r>
              <a:rPr lang="en-US" altLang="zh-TW" dirty="0" smtClean="0">
                <a:solidFill>
                  <a:srgbClr val="FF9966"/>
                </a:solidFill>
              </a:rPr>
              <a:t>Packet Lifetime Control</a:t>
            </a:r>
          </a:p>
          <a:p>
            <a:pPr eaLnBrk="1" hangingPunct="1">
              <a:lnSpc>
                <a:spcPct val="90000"/>
              </a:lnSpc>
              <a:defRPr/>
            </a:pPr>
            <a:r>
              <a:rPr lang="en-US" altLang="zh-TW" dirty="0" smtClean="0">
                <a:solidFill>
                  <a:srgbClr val="663300"/>
                </a:solidFill>
                <a:hlinkClick r:id="rId2" action="ppaction://hlinkfile"/>
              </a:rPr>
              <a:t>Checksum Recalculation</a:t>
            </a:r>
            <a:endParaRPr lang="en-US" altLang="zh-TW" dirty="0" smtClean="0">
              <a:solidFill>
                <a:srgbClr val="663300"/>
              </a:solidFill>
            </a:endParaRPr>
          </a:p>
          <a:p>
            <a:pPr eaLnBrk="1" hangingPunct="1">
              <a:lnSpc>
                <a:spcPct val="90000"/>
              </a:lnSpc>
              <a:defRPr/>
            </a:pPr>
            <a:r>
              <a:rPr lang="en-US" altLang="zh-TW" dirty="0" smtClean="0">
                <a:solidFill>
                  <a:srgbClr val="FF9966"/>
                </a:solidFill>
              </a:rPr>
              <a:t>Route Lookup</a:t>
            </a:r>
          </a:p>
          <a:p>
            <a:pPr eaLnBrk="1" hangingPunct="1">
              <a:lnSpc>
                <a:spcPct val="90000"/>
              </a:lnSpc>
              <a:defRPr/>
            </a:pPr>
            <a:r>
              <a:rPr lang="en-US" altLang="zh-TW" dirty="0" smtClean="0">
                <a:solidFill>
                  <a:srgbClr val="FF9966"/>
                </a:solidFill>
              </a:rPr>
              <a:t>Fragmentation</a:t>
            </a:r>
          </a:p>
          <a:p>
            <a:pPr eaLnBrk="1" hangingPunct="1">
              <a:lnSpc>
                <a:spcPct val="90000"/>
              </a:lnSpc>
              <a:defRPr/>
            </a:pPr>
            <a:r>
              <a:rPr lang="en-US" altLang="zh-TW" dirty="0" smtClean="0">
                <a:solidFill>
                  <a:srgbClr val="FF9966"/>
                </a:solidFill>
              </a:rPr>
              <a:t>Handling IP Options</a:t>
            </a:r>
          </a:p>
          <a:p>
            <a:pPr algn="just" eaLnBrk="1" hangingPunct="1">
              <a:lnSpc>
                <a:spcPct val="90000"/>
              </a:lnSpc>
              <a:defRPr/>
            </a:pPr>
            <a:r>
              <a:rPr lang="en-US" altLang="zh-TW" dirty="0" smtClean="0"/>
              <a:t>When there are routing or packet </a:t>
            </a:r>
            <a:r>
              <a:rPr lang="en-US" altLang="zh-TW" dirty="0" smtClean="0">
                <a:solidFill>
                  <a:schemeClr val="folHlink"/>
                </a:solidFill>
              </a:rPr>
              <a:t>errors</a:t>
            </a:r>
            <a:r>
              <a:rPr lang="en-US" altLang="zh-TW" dirty="0" smtClean="0"/>
              <a:t>, routers use </a:t>
            </a:r>
            <a:r>
              <a:rPr lang="en-US" altLang="zh-TW" dirty="0" smtClean="0">
                <a:solidFill>
                  <a:schemeClr val="folHlink"/>
                </a:solidFill>
              </a:rPr>
              <a:t>ICMP</a:t>
            </a:r>
            <a:r>
              <a:rPr lang="en-US" altLang="zh-TW" dirty="0" smtClean="0"/>
              <a:t> messages to communicate the information.</a:t>
            </a:r>
            <a:endParaRPr lang="zh-TW" alt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投影片編號版面配置區 6"/>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ACC0779C-E5D9-449A-BDF9-4B44F4F40FE5}" type="slidenum">
              <a:rPr kumimoji="0" lang="zh-TW" altLang="en-US" smtClean="0">
                <a:solidFill>
                  <a:schemeClr val="folHlink"/>
                </a:solidFill>
                <a:latin typeface="Arial" panose="020B0604020202020204" pitchFamily="34" charset="0"/>
              </a:rPr>
              <a:pPr>
                <a:defRPr/>
              </a:pPr>
              <a:t>80</a:t>
            </a:fld>
            <a:endParaRPr kumimoji="0" lang="en-US" altLang="zh-TW" smtClean="0">
              <a:solidFill>
                <a:schemeClr val="folHlink"/>
              </a:solidFill>
              <a:latin typeface="Arial" panose="020B0604020202020204" pitchFamily="34" charset="0"/>
            </a:endParaRPr>
          </a:p>
        </p:txBody>
      </p:sp>
      <p:sp>
        <p:nvSpPr>
          <p:cNvPr id="92163" name="Rectangle 79"/>
          <p:cNvSpPr>
            <a:spLocks noChangeArrowheads="1"/>
          </p:cNvSpPr>
          <p:nvPr/>
        </p:nvSpPr>
        <p:spPr bwMode="auto">
          <a:xfrm>
            <a:off x="7815263" y="4257675"/>
            <a:ext cx="1211262" cy="1189038"/>
          </a:xfrm>
          <a:prstGeom prst="rect">
            <a:avLst/>
          </a:prstGeom>
          <a:solidFill>
            <a:schemeClr val="accent2"/>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4" name="Rectangle 78"/>
          <p:cNvSpPr>
            <a:spLocks noChangeArrowheads="1"/>
          </p:cNvSpPr>
          <p:nvPr/>
        </p:nvSpPr>
        <p:spPr bwMode="auto">
          <a:xfrm>
            <a:off x="6378575" y="4257675"/>
            <a:ext cx="1209675" cy="1189038"/>
          </a:xfrm>
          <a:prstGeom prst="rect">
            <a:avLst/>
          </a:prstGeom>
          <a:solidFill>
            <a:schemeClr val="accent2"/>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5" name="Rectangle 77"/>
          <p:cNvSpPr>
            <a:spLocks noChangeArrowheads="1"/>
          </p:cNvSpPr>
          <p:nvPr/>
        </p:nvSpPr>
        <p:spPr bwMode="auto">
          <a:xfrm>
            <a:off x="4940300" y="4257675"/>
            <a:ext cx="1211263" cy="1189038"/>
          </a:xfrm>
          <a:prstGeom prst="rect">
            <a:avLst/>
          </a:prstGeom>
          <a:solidFill>
            <a:schemeClr val="accent2"/>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6" name="Rectangle 98"/>
          <p:cNvSpPr>
            <a:spLocks noChangeArrowheads="1"/>
          </p:cNvSpPr>
          <p:nvPr/>
        </p:nvSpPr>
        <p:spPr bwMode="auto">
          <a:xfrm>
            <a:off x="7740650" y="2024063"/>
            <a:ext cx="1368425" cy="1171575"/>
          </a:xfrm>
          <a:prstGeom prst="rect">
            <a:avLst/>
          </a:prstGeom>
          <a:solidFill>
            <a:schemeClr val="accent1"/>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7" name="Rectangle 16"/>
          <p:cNvSpPr>
            <a:spLocks noChangeArrowheads="1"/>
          </p:cNvSpPr>
          <p:nvPr/>
        </p:nvSpPr>
        <p:spPr bwMode="auto">
          <a:xfrm>
            <a:off x="6391275" y="1450975"/>
            <a:ext cx="1209675" cy="1744663"/>
          </a:xfrm>
          <a:prstGeom prst="rect">
            <a:avLst/>
          </a:prstGeom>
          <a:solidFill>
            <a:schemeClr val="accent1"/>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68" name="Rectangle 85"/>
          <p:cNvSpPr>
            <a:spLocks noChangeArrowheads="1"/>
          </p:cNvSpPr>
          <p:nvPr/>
        </p:nvSpPr>
        <p:spPr bwMode="auto">
          <a:xfrm>
            <a:off x="4953000" y="1450975"/>
            <a:ext cx="1211263" cy="1744663"/>
          </a:xfrm>
          <a:prstGeom prst="rect">
            <a:avLst/>
          </a:prstGeom>
          <a:solidFill>
            <a:schemeClr val="accent1"/>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133123" name="Rectangle 3"/>
          <p:cNvSpPr>
            <a:spLocks noGrp="1" noChangeArrowheads="1"/>
          </p:cNvSpPr>
          <p:nvPr>
            <p:ph type="title"/>
          </p:nvPr>
        </p:nvSpPr>
        <p:spPr/>
        <p:txBody>
          <a:bodyPr/>
          <a:lstStyle/>
          <a:p>
            <a:pPr eaLnBrk="1" hangingPunct="1">
              <a:defRPr/>
            </a:pPr>
            <a:r>
              <a:rPr lang="en-US" altLang="zh-TW" smtClean="0"/>
              <a:t>Another 2</a:t>
            </a:r>
            <a:r>
              <a:rPr lang="en-US" altLang="zh-TW" baseline="30000" smtClean="0"/>
              <a:t>nd</a:t>
            </a:r>
            <a:r>
              <a:rPr lang="en-US" altLang="zh-TW" smtClean="0"/>
              <a:t> Generation Router</a:t>
            </a:r>
          </a:p>
        </p:txBody>
      </p:sp>
      <p:sp>
        <p:nvSpPr>
          <p:cNvPr id="133124" name="Rectangle 4"/>
          <p:cNvSpPr>
            <a:spLocks noGrp="1" noChangeArrowheads="1"/>
          </p:cNvSpPr>
          <p:nvPr>
            <p:ph type="body" sz="half" idx="1"/>
          </p:nvPr>
        </p:nvSpPr>
        <p:spPr>
          <a:xfrm>
            <a:off x="290499" y="1933259"/>
            <a:ext cx="3924300" cy="4311966"/>
          </a:xfrm>
        </p:spPr>
        <p:txBody>
          <a:bodyPr lIns="0" rIns="36000"/>
          <a:lstStyle/>
          <a:p>
            <a:pPr eaLnBrk="1" hangingPunct="1">
              <a:buFont typeface="Wingdings" panose="05000000000000000000" pitchFamily="2" charset="2"/>
              <a:buNone/>
              <a:defRPr/>
            </a:pPr>
            <a:r>
              <a:rPr lang="en-US" altLang="zh-TW" sz="2400" b="1" dirty="0" smtClean="0"/>
              <a:t>Forwarding operations:</a:t>
            </a:r>
          </a:p>
          <a:p>
            <a:pPr eaLnBrk="1" hangingPunct="1">
              <a:buFontTx/>
              <a:buAutoNum type="arabicPeriod"/>
              <a:defRPr/>
            </a:pPr>
            <a:r>
              <a:rPr lang="en-US" altLang="zh-TW" sz="2200" dirty="0" smtClean="0">
                <a:solidFill>
                  <a:srgbClr val="FFFF00"/>
                </a:solidFill>
              </a:rPr>
              <a:t>Packet received on interface is stored in local memory. Extracted IP header is sent to one forwarding engine</a:t>
            </a:r>
          </a:p>
          <a:p>
            <a:pPr eaLnBrk="1" hangingPunct="1">
              <a:buFontTx/>
              <a:buAutoNum type="arabicPeriod"/>
              <a:defRPr/>
            </a:pPr>
            <a:r>
              <a:rPr lang="en-US" altLang="zh-TW" sz="2200" dirty="0" smtClean="0"/>
              <a:t>Forwarding engine does lookup, updates IP header, and sends it back to incoming interface</a:t>
            </a:r>
          </a:p>
          <a:p>
            <a:pPr eaLnBrk="1" hangingPunct="1">
              <a:buFontTx/>
              <a:buAutoNum type="arabicPeriod"/>
              <a:defRPr/>
            </a:pPr>
            <a:r>
              <a:rPr lang="en-US" altLang="zh-TW" sz="2200" dirty="0">
                <a:solidFill>
                  <a:srgbClr val="FFFF00"/>
                </a:solidFill>
              </a:rPr>
              <a:t>Packet is reconstructed and sent to outgoing interface.</a:t>
            </a:r>
          </a:p>
          <a:p>
            <a:pPr eaLnBrk="1" hangingPunct="1">
              <a:buFontTx/>
              <a:buAutoNum type="arabicPeriod"/>
              <a:defRPr/>
            </a:pPr>
            <a:endParaRPr lang="en-US" altLang="zh-TW" sz="2200" dirty="0" smtClean="0"/>
          </a:p>
        </p:txBody>
      </p:sp>
      <p:sp>
        <p:nvSpPr>
          <p:cNvPr id="921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aphicFrame>
        <p:nvGraphicFramePr>
          <p:cNvPr id="133128" name="Object 8"/>
          <p:cNvGraphicFramePr>
            <a:graphicFrameLocks noChangeAspect="1"/>
          </p:cNvGraphicFramePr>
          <p:nvPr/>
        </p:nvGraphicFramePr>
        <p:xfrm>
          <a:off x="5092700" y="2819400"/>
          <a:ext cx="1790700" cy="2971800"/>
        </p:xfrm>
        <a:graphic>
          <a:graphicData uri="http://schemas.openxmlformats.org/presentationml/2006/ole">
            <mc:AlternateContent xmlns:mc="http://schemas.openxmlformats.org/markup-compatibility/2006">
              <mc:Choice xmlns:v="urn:schemas-microsoft-com:vml" Requires="v">
                <p:oleObj spid="_x0000_s92362" name="Visio" r:id="rId4" imgW="3169158" imgH="5175910" progId="Visio.Drawing.6">
                  <p:embed/>
                </p:oleObj>
              </mc:Choice>
              <mc:Fallback>
                <p:oleObj name="Visio" r:id="rId4" imgW="3169158" imgH="5175910" progId="Visio.Drawing.6">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2700" y="2819400"/>
                        <a:ext cx="17907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73" name="Rectangle 13"/>
          <p:cNvSpPr>
            <a:spLocks noChangeArrowheads="1"/>
          </p:cNvSpPr>
          <p:nvPr/>
        </p:nvSpPr>
        <p:spPr bwMode="auto">
          <a:xfrm>
            <a:off x="6503988" y="1906588"/>
            <a:ext cx="984250"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74" name="Rectangle 14"/>
          <p:cNvSpPr>
            <a:spLocks noChangeArrowheads="1"/>
          </p:cNvSpPr>
          <p:nvPr/>
        </p:nvSpPr>
        <p:spPr bwMode="auto">
          <a:xfrm>
            <a:off x="6503988" y="1906588"/>
            <a:ext cx="984250" cy="303212"/>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75" name="Rectangle 15"/>
          <p:cNvSpPr>
            <a:spLocks noChangeArrowheads="1"/>
          </p:cNvSpPr>
          <p:nvPr/>
        </p:nvSpPr>
        <p:spPr bwMode="auto">
          <a:xfrm>
            <a:off x="6834188" y="1968500"/>
            <a:ext cx="376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CPU</a:t>
            </a:r>
            <a:endParaRPr lang="en-US" altLang="zh-TW" sz="1400"/>
          </a:p>
        </p:txBody>
      </p:sp>
      <p:sp>
        <p:nvSpPr>
          <p:cNvPr id="92176" name="Rectangle 17"/>
          <p:cNvSpPr>
            <a:spLocks noChangeArrowheads="1"/>
          </p:cNvSpPr>
          <p:nvPr/>
        </p:nvSpPr>
        <p:spPr bwMode="auto">
          <a:xfrm>
            <a:off x="6503988" y="2286000"/>
            <a:ext cx="984250"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77" name="Rectangle 18"/>
          <p:cNvSpPr>
            <a:spLocks noChangeArrowheads="1"/>
          </p:cNvSpPr>
          <p:nvPr/>
        </p:nvSpPr>
        <p:spPr bwMode="auto">
          <a:xfrm>
            <a:off x="6503988" y="2286000"/>
            <a:ext cx="984250"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78" name="Rectangle 19"/>
          <p:cNvSpPr>
            <a:spLocks noChangeArrowheads="1"/>
          </p:cNvSpPr>
          <p:nvPr/>
        </p:nvSpPr>
        <p:spPr bwMode="auto">
          <a:xfrm>
            <a:off x="6775450" y="2349500"/>
            <a:ext cx="512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Cache</a:t>
            </a:r>
            <a:endParaRPr lang="en-US" altLang="zh-TW" sz="1400"/>
          </a:p>
        </p:txBody>
      </p:sp>
      <p:sp>
        <p:nvSpPr>
          <p:cNvPr id="92179" name="Rectangle 20"/>
          <p:cNvSpPr>
            <a:spLocks noChangeArrowheads="1"/>
          </p:cNvSpPr>
          <p:nvPr/>
        </p:nvSpPr>
        <p:spPr bwMode="auto">
          <a:xfrm>
            <a:off x="6503988" y="2665413"/>
            <a:ext cx="984250"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0" name="Rectangle 21"/>
          <p:cNvSpPr>
            <a:spLocks noChangeArrowheads="1"/>
          </p:cNvSpPr>
          <p:nvPr/>
        </p:nvSpPr>
        <p:spPr bwMode="auto">
          <a:xfrm>
            <a:off x="6503988" y="2665413"/>
            <a:ext cx="984250" cy="303212"/>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1" name="Rectangle 22"/>
          <p:cNvSpPr>
            <a:spLocks noChangeArrowheads="1"/>
          </p:cNvSpPr>
          <p:nvPr/>
        </p:nvSpPr>
        <p:spPr bwMode="auto">
          <a:xfrm>
            <a:off x="6721475" y="2724150"/>
            <a:ext cx="639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Memory</a:t>
            </a:r>
            <a:endParaRPr lang="en-US" altLang="zh-TW" sz="1400"/>
          </a:p>
        </p:txBody>
      </p:sp>
      <p:sp>
        <p:nvSpPr>
          <p:cNvPr id="92182" name="Rectangle 23"/>
          <p:cNvSpPr>
            <a:spLocks noChangeArrowheads="1"/>
          </p:cNvSpPr>
          <p:nvPr/>
        </p:nvSpPr>
        <p:spPr bwMode="auto">
          <a:xfrm>
            <a:off x="5243513" y="5143500"/>
            <a:ext cx="604837"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3" name="Rectangle 24"/>
          <p:cNvSpPr>
            <a:spLocks noChangeArrowheads="1"/>
          </p:cNvSpPr>
          <p:nvPr/>
        </p:nvSpPr>
        <p:spPr bwMode="auto">
          <a:xfrm>
            <a:off x="5243513" y="5143500"/>
            <a:ext cx="604837"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4" name="Rectangle 25"/>
          <p:cNvSpPr>
            <a:spLocks noChangeArrowheads="1"/>
          </p:cNvSpPr>
          <p:nvPr/>
        </p:nvSpPr>
        <p:spPr bwMode="auto">
          <a:xfrm>
            <a:off x="5375275" y="5205413"/>
            <a:ext cx="338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a:solidFill>
                  <a:srgbClr val="000000"/>
                </a:solidFill>
                <a:latin typeface="Arial" panose="020B0604020202020204" pitchFamily="34" charset="0"/>
              </a:rPr>
              <a:t>MAC</a:t>
            </a:r>
            <a:endParaRPr lang="en-US" altLang="zh-TW" sz="1800"/>
          </a:p>
        </p:txBody>
      </p:sp>
      <p:sp>
        <p:nvSpPr>
          <p:cNvPr id="92185" name="Rectangle 26"/>
          <p:cNvSpPr>
            <a:spLocks noChangeArrowheads="1"/>
          </p:cNvSpPr>
          <p:nvPr/>
        </p:nvSpPr>
        <p:spPr bwMode="auto">
          <a:xfrm>
            <a:off x="6680200" y="5143500"/>
            <a:ext cx="606425"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6" name="Rectangle 27"/>
          <p:cNvSpPr>
            <a:spLocks noChangeArrowheads="1"/>
          </p:cNvSpPr>
          <p:nvPr/>
        </p:nvSpPr>
        <p:spPr bwMode="auto">
          <a:xfrm>
            <a:off x="6680200" y="5143500"/>
            <a:ext cx="606425"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7" name="Rectangle 28"/>
          <p:cNvSpPr>
            <a:spLocks noChangeArrowheads="1"/>
          </p:cNvSpPr>
          <p:nvPr/>
        </p:nvSpPr>
        <p:spPr bwMode="auto">
          <a:xfrm>
            <a:off x="6816725" y="5205413"/>
            <a:ext cx="338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a:solidFill>
                  <a:srgbClr val="000000"/>
                </a:solidFill>
                <a:latin typeface="Arial" panose="020B0604020202020204" pitchFamily="34" charset="0"/>
              </a:rPr>
              <a:t>MAC</a:t>
            </a:r>
            <a:endParaRPr lang="en-US" altLang="zh-TW" sz="1800"/>
          </a:p>
        </p:txBody>
      </p:sp>
      <p:sp>
        <p:nvSpPr>
          <p:cNvPr id="92188" name="Rectangle 29"/>
          <p:cNvSpPr>
            <a:spLocks noChangeArrowheads="1"/>
          </p:cNvSpPr>
          <p:nvPr/>
        </p:nvSpPr>
        <p:spPr bwMode="auto">
          <a:xfrm>
            <a:off x="6491288" y="4486275"/>
            <a:ext cx="984250" cy="506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89" name="Rectangle 30"/>
          <p:cNvSpPr>
            <a:spLocks noChangeArrowheads="1"/>
          </p:cNvSpPr>
          <p:nvPr/>
        </p:nvSpPr>
        <p:spPr bwMode="auto">
          <a:xfrm>
            <a:off x="6491288" y="4486275"/>
            <a:ext cx="984250" cy="5064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190" name="Rectangle 31"/>
          <p:cNvSpPr>
            <a:spLocks noChangeArrowheads="1"/>
          </p:cNvSpPr>
          <p:nvPr/>
        </p:nvSpPr>
        <p:spPr bwMode="auto">
          <a:xfrm>
            <a:off x="6659563" y="4621213"/>
            <a:ext cx="6810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b="1">
                <a:solidFill>
                  <a:srgbClr val="000000"/>
                </a:solidFill>
                <a:latin typeface="Arial" panose="020B0604020202020204" pitchFamily="34" charset="0"/>
              </a:rPr>
              <a:t>Memory</a:t>
            </a:r>
            <a:endParaRPr lang="en-US" altLang="zh-TW" sz="1400" b="1"/>
          </a:p>
        </p:txBody>
      </p:sp>
      <p:sp>
        <p:nvSpPr>
          <p:cNvPr id="92191" name="Line 32"/>
          <p:cNvSpPr>
            <a:spLocks noChangeShapeType="1"/>
          </p:cNvSpPr>
          <p:nvPr/>
        </p:nvSpPr>
        <p:spPr bwMode="auto">
          <a:xfrm>
            <a:off x="4940300" y="3727450"/>
            <a:ext cx="4098925" cy="0"/>
          </a:xfrm>
          <a:prstGeom prst="line">
            <a:avLst/>
          </a:prstGeom>
          <a:noFill/>
          <a:ln w="34925" cap="rnd">
            <a:solidFill>
              <a:schemeClr val="bg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92" name="Rectangle 33"/>
          <p:cNvSpPr>
            <a:spLocks noChangeArrowheads="1"/>
          </p:cNvSpPr>
          <p:nvPr/>
        </p:nvSpPr>
        <p:spPr bwMode="auto">
          <a:xfrm>
            <a:off x="3976688" y="3548063"/>
            <a:ext cx="11731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latin typeface="Arial" panose="020B0604020202020204" pitchFamily="34" charset="0"/>
              </a:rPr>
              <a:t>Forwarding Bus</a:t>
            </a:r>
            <a:endParaRPr lang="en-US" altLang="zh-TW" sz="1800" b="1"/>
          </a:p>
        </p:txBody>
      </p:sp>
      <p:sp>
        <p:nvSpPr>
          <p:cNvPr id="92193" name="Rectangle 34"/>
          <p:cNvSpPr>
            <a:spLocks noChangeArrowheads="1"/>
          </p:cNvSpPr>
          <p:nvPr/>
        </p:nvSpPr>
        <p:spPr bwMode="auto">
          <a:xfrm>
            <a:off x="3881438" y="3727450"/>
            <a:ext cx="11652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a:latin typeface="Arial" panose="020B0604020202020204" pitchFamily="34" charset="0"/>
              </a:rPr>
              <a:t>(IP headers only)</a:t>
            </a:r>
            <a:endParaRPr lang="en-US" altLang="zh-TW" sz="1800"/>
          </a:p>
        </p:txBody>
      </p:sp>
      <p:sp>
        <p:nvSpPr>
          <p:cNvPr id="92194" name="Rectangle 35"/>
          <p:cNvSpPr>
            <a:spLocks noChangeArrowheads="1"/>
          </p:cNvSpPr>
          <p:nvPr/>
        </p:nvSpPr>
        <p:spPr bwMode="auto">
          <a:xfrm>
            <a:off x="4057650" y="4578350"/>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600">
                <a:latin typeface="Arial" panose="020B0604020202020204" pitchFamily="34" charset="0"/>
              </a:rPr>
              <a:t>Interface</a:t>
            </a:r>
            <a:endParaRPr lang="en-US" altLang="zh-TW" sz="1800"/>
          </a:p>
        </p:txBody>
      </p:sp>
      <p:sp>
        <p:nvSpPr>
          <p:cNvPr id="92195" name="Rectangle 36"/>
          <p:cNvSpPr>
            <a:spLocks noChangeArrowheads="1"/>
          </p:cNvSpPr>
          <p:nvPr/>
        </p:nvSpPr>
        <p:spPr bwMode="auto">
          <a:xfrm>
            <a:off x="4176713" y="4819650"/>
            <a:ext cx="546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600">
                <a:latin typeface="Arial" panose="020B0604020202020204" pitchFamily="34" charset="0"/>
              </a:rPr>
              <a:t>Cards</a:t>
            </a:r>
            <a:endParaRPr lang="en-US" altLang="zh-TW" sz="1800"/>
          </a:p>
        </p:txBody>
      </p:sp>
      <p:sp>
        <p:nvSpPr>
          <p:cNvPr id="92196" name="Line 37"/>
          <p:cNvSpPr>
            <a:spLocks noChangeShapeType="1"/>
          </p:cNvSpPr>
          <p:nvPr/>
        </p:nvSpPr>
        <p:spPr bwMode="auto">
          <a:xfrm>
            <a:off x="5091113" y="3470275"/>
            <a:ext cx="0" cy="73660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197" name="Freeform 38"/>
          <p:cNvSpPr>
            <a:spLocks/>
          </p:cNvSpPr>
          <p:nvPr/>
        </p:nvSpPr>
        <p:spPr bwMode="auto">
          <a:xfrm>
            <a:off x="5060950" y="3424238"/>
            <a:ext cx="61913" cy="61912"/>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3"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198" name="Freeform 39"/>
          <p:cNvSpPr>
            <a:spLocks/>
          </p:cNvSpPr>
          <p:nvPr/>
        </p:nvSpPr>
        <p:spPr bwMode="auto">
          <a:xfrm>
            <a:off x="5060950" y="4191000"/>
            <a:ext cx="61913" cy="61913"/>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3"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199" name="Line 40"/>
          <p:cNvSpPr>
            <a:spLocks noChangeShapeType="1"/>
          </p:cNvSpPr>
          <p:nvPr/>
        </p:nvSpPr>
        <p:spPr bwMode="auto">
          <a:xfrm>
            <a:off x="4940300" y="4030663"/>
            <a:ext cx="4098925" cy="0"/>
          </a:xfrm>
          <a:prstGeom prst="line">
            <a:avLst/>
          </a:prstGeom>
          <a:noFill/>
          <a:ln w="34925" cap="rnd">
            <a:solidFill>
              <a:srgbClr val="3333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00" name="Rectangle 41"/>
          <p:cNvSpPr>
            <a:spLocks noChangeArrowheads="1"/>
          </p:cNvSpPr>
          <p:nvPr/>
        </p:nvSpPr>
        <p:spPr bwMode="auto">
          <a:xfrm>
            <a:off x="4411663" y="4005263"/>
            <a:ext cx="6651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latin typeface="Arial" panose="020B0604020202020204" pitchFamily="34" charset="0"/>
              </a:rPr>
              <a:t>Data Bus</a:t>
            </a:r>
            <a:endParaRPr lang="en-US" altLang="zh-TW" sz="1800" b="1"/>
          </a:p>
        </p:txBody>
      </p:sp>
      <p:sp>
        <p:nvSpPr>
          <p:cNvPr id="92201" name="Line 42"/>
          <p:cNvSpPr>
            <a:spLocks noChangeShapeType="1"/>
          </p:cNvSpPr>
          <p:nvPr/>
        </p:nvSpPr>
        <p:spPr bwMode="auto">
          <a:xfrm>
            <a:off x="4940300" y="3424238"/>
            <a:ext cx="4092575" cy="0"/>
          </a:xfrm>
          <a:prstGeom prst="line">
            <a:avLst/>
          </a:prstGeom>
          <a:noFill/>
          <a:ln w="349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02" name="Rectangle 43"/>
          <p:cNvSpPr>
            <a:spLocks noChangeArrowheads="1"/>
          </p:cNvSpPr>
          <p:nvPr/>
        </p:nvSpPr>
        <p:spPr bwMode="auto">
          <a:xfrm>
            <a:off x="4244975" y="3249613"/>
            <a:ext cx="8810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latin typeface="Arial" panose="020B0604020202020204" pitchFamily="34" charset="0"/>
              </a:rPr>
              <a:t>Control Bus</a:t>
            </a:r>
            <a:endParaRPr lang="en-US" altLang="zh-TW" sz="1800" b="1"/>
          </a:p>
        </p:txBody>
      </p:sp>
      <p:sp>
        <p:nvSpPr>
          <p:cNvPr id="92203" name="Line 44"/>
          <p:cNvSpPr>
            <a:spLocks noChangeShapeType="1"/>
          </p:cNvSpPr>
          <p:nvPr/>
        </p:nvSpPr>
        <p:spPr bwMode="auto">
          <a:xfrm>
            <a:off x="7096125" y="3476625"/>
            <a:ext cx="0" cy="733425"/>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04" name="Freeform 45"/>
          <p:cNvSpPr>
            <a:spLocks/>
          </p:cNvSpPr>
          <p:nvPr/>
        </p:nvSpPr>
        <p:spPr bwMode="auto">
          <a:xfrm>
            <a:off x="7064375" y="3429000"/>
            <a:ext cx="61913" cy="61913"/>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2"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05" name="Freeform 46"/>
          <p:cNvSpPr>
            <a:spLocks/>
          </p:cNvSpPr>
          <p:nvPr/>
        </p:nvSpPr>
        <p:spPr bwMode="auto">
          <a:xfrm>
            <a:off x="7064375" y="4195763"/>
            <a:ext cx="61913" cy="61912"/>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2"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06" name="Line 47"/>
          <p:cNvSpPr>
            <a:spLocks noChangeShapeType="1"/>
          </p:cNvSpPr>
          <p:nvPr/>
        </p:nvSpPr>
        <p:spPr bwMode="auto">
          <a:xfrm>
            <a:off x="7021513" y="5507038"/>
            <a:ext cx="0" cy="12700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07" name="Freeform 48"/>
          <p:cNvSpPr>
            <a:spLocks/>
          </p:cNvSpPr>
          <p:nvPr/>
        </p:nvSpPr>
        <p:spPr bwMode="auto">
          <a:xfrm>
            <a:off x="6981825" y="5446713"/>
            <a:ext cx="77788" cy="79375"/>
          </a:xfrm>
          <a:custGeom>
            <a:avLst/>
            <a:gdLst>
              <a:gd name="T0" fmla="*/ 2147483646 w 211"/>
              <a:gd name="T1" fmla="*/ 0 h 225"/>
              <a:gd name="T2" fmla="*/ 2147483646 w 211"/>
              <a:gd name="T3" fmla="*/ 2147483646 h 225"/>
              <a:gd name="T4" fmla="*/ 0 w 211"/>
              <a:gd name="T5" fmla="*/ 2147483646 h 225"/>
              <a:gd name="T6" fmla="*/ 0 w 211"/>
              <a:gd name="T7" fmla="*/ 2147483646 h 225"/>
              <a:gd name="T8" fmla="*/ 2147483646 w 211"/>
              <a:gd name="T9" fmla="*/ 0 h 225"/>
              <a:gd name="T10" fmla="*/ 0 60000 65536"/>
              <a:gd name="T11" fmla="*/ 0 60000 65536"/>
              <a:gd name="T12" fmla="*/ 0 60000 65536"/>
              <a:gd name="T13" fmla="*/ 0 60000 65536"/>
              <a:gd name="T14" fmla="*/ 0 60000 65536"/>
              <a:gd name="T15" fmla="*/ 0 w 211"/>
              <a:gd name="T16" fmla="*/ 0 h 225"/>
              <a:gd name="T17" fmla="*/ 211 w 211"/>
              <a:gd name="T18" fmla="*/ 225 h 225"/>
            </a:gdLst>
            <a:ahLst/>
            <a:cxnLst>
              <a:cxn ang="T10">
                <a:pos x="T0" y="T1"/>
              </a:cxn>
              <a:cxn ang="T11">
                <a:pos x="T2" y="T3"/>
              </a:cxn>
              <a:cxn ang="T12">
                <a:pos x="T4" y="T5"/>
              </a:cxn>
              <a:cxn ang="T13">
                <a:pos x="T6" y="T7"/>
              </a:cxn>
              <a:cxn ang="T14">
                <a:pos x="T8" y="T9"/>
              </a:cxn>
            </a:cxnLst>
            <a:rect l="T15" t="T16" r="T17" b="T18"/>
            <a:pathLst>
              <a:path w="211" h="225">
                <a:moveTo>
                  <a:pt x="106" y="0"/>
                </a:moveTo>
                <a:lnTo>
                  <a:pt x="211" y="225"/>
                </a:lnTo>
                <a:cubicBezTo>
                  <a:pt x="145" y="190"/>
                  <a:pt x="66" y="190"/>
                  <a:pt x="0" y="225"/>
                </a:cubicBezTo>
                <a:lnTo>
                  <a:pt x="106" y="0"/>
                </a:lnTo>
                <a:close/>
              </a:path>
            </a:pathLst>
          </a:custGeom>
          <a:solidFill>
            <a:srgbClr val="000000"/>
          </a:solidFill>
          <a:ln w="0">
            <a:solidFill>
              <a:srgbClr val="000000"/>
            </a:solidFill>
            <a:round/>
            <a:headEnd/>
            <a:tailEnd/>
          </a:ln>
        </p:spPr>
        <p:txBody>
          <a:bodyPr/>
          <a:lstStyle/>
          <a:p>
            <a:endParaRPr lang="zh-TW" altLang="en-US"/>
          </a:p>
        </p:txBody>
      </p:sp>
      <p:sp>
        <p:nvSpPr>
          <p:cNvPr id="92208" name="Freeform 49"/>
          <p:cNvSpPr>
            <a:spLocks/>
          </p:cNvSpPr>
          <p:nvPr/>
        </p:nvSpPr>
        <p:spPr bwMode="auto">
          <a:xfrm>
            <a:off x="6981825" y="5614988"/>
            <a:ext cx="77788" cy="79375"/>
          </a:xfrm>
          <a:custGeom>
            <a:avLst/>
            <a:gdLst>
              <a:gd name="T0" fmla="*/ 2147483646 w 211"/>
              <a:gd name="T1" fmla="*/ 2147483646 h 225"/>
              <a:gd name="T2" fmla="*/ 0 w 211"/>
              <a:gd name="T3" fmla="*/ 0 h 225"/>
              <a:gd name="T4" fmla="*/ 2147483646 w 211"/>
              <a:gd name="T5" fmla="*/ 0 h 225"/>
              <a:gd name="T6" fmla="*/ 2147483646 w 211"/>
              <a:gd name="T7" fmla="*/ 0 h 225"/>
              <a:gd name="T8" fmla="*/ 2147483646 w 211"/>
              <a:gd name="T9" fmla="*/ 2147483646 h 225"/>
              <a:gd name="T10" fmla="*/ 0 60000 65536"/>
              <a:gd name="T11" fmla="*/ 0 60000 65536"/>
              <a:gd name="T12" fmla="*/ 0 60000 65536"/>
              <a:gd name="T13" fmla="*/ 0 60000 65536"/>
              <a:gd name="T14" fmla="*/ 0 60000 65536"/>
              <a:gd name="T15" fmla="*/ 0 w 211"/>
              <a:gd name="T16" fmla="*/ 0 h 225"/>
              <a:gd name="T17" fmla="*/ 211 w 211"/>
              <a:gd name="T18" fmla="*/ 225 h 225"/>
            </a:gdLst>
            <a:ahLst/>
            <a:cxnLst>
              <a:cxn ang="T10">
                <a:pos x="T0" y="T1"/>
              </a:cxn>
              <a:cxn ang="T11">
                <a:pos x="T2" y="T3"/>
              </a:cxn>
              <a:cxn ang="T12">
                <a:pos x="T4" y="T5"/>
              </a:cxn>
              <a:cxn ang="T13">
                <a:pos x="T6" y="T7"/>
              </a:cxn>
              <a:cxn ang="T14">
                <a:pos x="T8" y="T9"/>
              </a:cxn>
            </a:cxnLst>
            <a:rect l="T15" t="T16" r="T17" b="T18"/>
            <a:pathLst>
              <a:path w="211" h="225">
                <a:moveTo>
                  <a:pt x="106" y="225"/>
                </a:moveTo>
                <a:lnTo>
                  <a:pt x="0" y="0"/>
                </a:lnTo>
                <a:cubicBezTo>
                  <a:pt x="66" y="35"/>
                  <a:pt x="145" y="35"/>
                  <a:pt x="211" y="0"/>
                </a:cubicBezTo>
                <a:lnTo>
                  <a:pt x="106" y="225"/>
                </a:lnTo>
                <a:close/>
              </a:path>
            </a:pathLst>
          </a:custGeom>
          <a:solidFill>
            <a:srgbClr val="000000"/>
          </a:solidFill>
          <a:ln w="0">
            <a:solidFill>
              <a:srgbClr val="000000"/>
            </a:solidFill>
            <a:round/>
            <a:headEnd/>
            <a:tailEnd/>
          </a:ln>
        </p:spPr>
        <p:txBody>
          <a:bodyPr/>
          <a:lstStyle/>
          <a:p>
            <a:endParaRPr lang="zh-TW" altLang="en-US"/>
          </a:p>
        </p:txBody>
      </p:sp>
      <p:sp>
        <p:nvSpPr>
          <p:cNvPr id="92209" name="Line 50"/>
          <p:cNvSpPr>
            <a:spLocks noChangeShapeType="1"/>
          </p:cNvSpPr>
          <p:nvPr/>
        </p:nvSpPr>
        <p:spPr bwMode="auto">
          <a:xfrm>
            <a:off x="8458200" y="5507038"/>
            <a:ext cx="0" cy="12700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10" name="Freeform 51"/>
          <p:cNvSpPr>
            <a:spLocks/>
          </p:cNvSpPr>
          <p:nvPr/>
        </p:nvSpPr>
        <p:spPr bwMode="auto">
          <a:xfrm>
            <a:off x="8420100" y="5446713"/>
            <a:ext cx="77788" cy="79375"/>
          </a:xfrm>
          <a:custGeom>
            <a:avLst/>
            <a:gdLst>
              <a:gd name="T0" fmla="*/ 2147483646 w 211"/>
              <a:gd name="T1" fmla="*/ 0 h 225"/>
              <a:gd name="T2" fmla="*/ 2147483646 w 211"/>
              <a:gd name="T3" fmla="*/ 2147483646 h 225"/>
              <a:gd name="T4" fmla="*/ 0 w 211"/>
              <a:gd name="T5" fmla="*/ 2147483646 h 225"/>
              <a:gd name="T6" fmla="*/ 0 w 211"/>
              <a:gd name="T7" fmla="*/ 2147483646 h 225"/>
              <a:gd name="T8" fmla="*/ 2147483646 w 211"/>
              <a:gd name="T9" fmla="*/ 0 h 225"/>
              <a:gd name="T10" fmla="*/ 0 60000 65536"/>
              <a:gd name="T11" fmla="*/ 0 60000 65536"/>
              <a:gd name="T12" fmla="*/ 0 60000 65536"/>
              <a:gd name="T13" fmla="*/ 0 60000 65536"/>
              <a:gd name="T14" fmla="*/ 0 60000 65536"/>
              <a:gd name="T15" fmla="*/ 0 w 211"/>
              <a:gd name="T16" fmla="*/ 0 h 225"/>
              <a:gd name="T17" fmla="*/ 211 w 211"/>
              <a:gd name="T18" fmla="*/ 225 h 225"/>
            </a:gdLst>
            <a:ahLst/>
            <a:cxnLst>
              <a:cxn ang="T10">
                <a:pos x="T0" y="T1"/>
              </a:cxn>
              <a:cxn ang="T11">
                <a:pos x="T2" y="T3"/>
              </a:cxn>
              <a:cxn ang="T12">
                <a:pos x="T4" y="T5"/>
              </a:cxn>
              <a:cxn ang="T13">
                <a:pos x="T6" y="T7"/>
              </a:cxn>
              <a:cxn ang="T14">
                <a:pos x="T8" y="T9"/>
              </a:cxn>
            </a:cxnLst>
            <a:rect l="T15" t="T16" r="T17" b="T18"/>
            <a:pathLst>
              <a:path w="211" h="225">
                <a:moveTo>
                  <a:pt x="105" y="0"/>
                </a:moveTo>
                <a:lnTo>
                  <a:pt x="211" y="225"/>
                </a:lnTo>
                <a:cubicBezTo>
                  <a:pt x="145" y="190"/>
                  <a:pt x="66" y="190"/>
                  <a:pt x="0" y="225"/>
                </a:cubicBezTo>
                <a:lnTo>
                  <a:pt x="105" y="0"/>
                </a:lnTo>
                <a:close/>
              </a:path>
            </a:pathLst>
          </a:custGeom>
          <a:solidFill>
            <a:srgbClr val="000000"/>
          </a:solidFill>
          <a:ln w="0">
            <a:solidFill>
              <a:srgbClr val="000000"/>
            </a:solidFill>
            <a:round/>
            <a:headEnd/>
            <a:tailEnd/>
          </a:ln>
        </p:spPr>
        <p:txBody>
          <a:bodyPr/>
          <a:lstStyle/>
          <a:p>
            <a:endParaRPr lang="zh-TW" altLang="en-US"/>
          </a:p>
        </p:txBody>
      </p:sp>
      <p:sp>
        <p:nvSpPr>
          <p:cNvPr id="92211" name="Freeform 52"/>
          <p:cNvSpPr>
            <a:spLocks/>
          </p:cNvSpPr>
          <p:nvPr/>
        </p:nvSpPr>
        <p:spPr bwMode="auto">
          <a:xfrm>
            <a:off x="8420100" y="5614988"/>
            <a:ext cx="77788" cy="79375"/>
          </a:xfrm>
          <a:custGeom>
            <a:avLst/>
            <a:gdLst>
              <a:gd name="T0" fmla="*/ 2147483646 w 211"/>
              <a:gd name="T1" fmla="*/ 2147483646 h 225"/>
              <a:gd name="T2" fmla="*/ 0 w 211"/>
              <a:gd name="T3" fmla="*/ 0 h 225"/>
              <a:gd name="T4" fmla="*/ 2147483646 w 211"/>
              <a:gd name="T5" fmla="*/ 0 h 225"/>
              <a:gd name="T6" fmla="*/ 2147483646 w 211"/>
              <a:gd name="T7" fmla="*/ 2147483646 h 225"/>
              <a:gd name="T8" fmla="*/ 0 60000 65536"/>
              <a:gd name="T9" fmla="*/ 0 60000 65536"/>
              <a:gd name="T10" fmla="*/ 0 60000 65536"/>
              <a:gd name="T11" fmla="*/ 0 60000 65536"/>
              <a:gd name="T12" fmla="*/ 0 w 211"/>
              <a:gd name="T13" fmla="*/ 0 h 225"/>
              <a:gd name="T14" fmla="*/ 211 w 211"/>
              <a:gd name="T15" fmla="*/ 225 h 225"/>
            </a:gdLst>
            <a:ahLst/>
            <a:cxnLst>
              <a:cxn ang="T8">
                <a:pos x="T0" y="T1"/>
              </a:cxn>
              <a:cxn ang="T9">
                <a:pos x="T2" y="T3"/>
              </a:cxn>
              <a:cxn ang="T10">
                <a:pos x="T4" y="T5"/>
              </a:cxn>
              <a:cxn ang="T11">
                <a:pos x="T6" y="T7"/>
              </a:cxn>
            </a:cxnLst>
            <a:rect l="T12" t="T13" r="T14" b="T15"/>
            <a:pathLst>
              <a:path w="211" h="225">
                <a:moveTo>
                  <a:pt x="105" y="225"/>
                </a:moveTo>
                <a:lnTo>
                  <a:pt x="0" y="0"/>
                </a:lnTo>
                <a:cubicBezTo>
                  <a:pt x="66" y="35"/>
                  <a:pt x="145" y="35"/>
                  <a:pt x="211" y="0"/>
                </a:cubicBezTo>
                <a:lnTo>
                  <a:pt x="105" y="225"/>
                </a:lnTo>
                <a:close/>
              </a:path>
            </a:pathLst>
          </a:custGeom>
          <a:solidFill>
            <a:srgbClr val="000000"/>
          </a:solidFill>
          <a:ln w="0">
            <a:solidFill>
              <a:srgbClr val="000000"/>
            </a:solidFill>
            <a:round/>
            <a:headEnd/>
            <a:tailEnd/>
          </a:ln>
        </p:spPr>
        <p:txBody>
          <a:bodyPr/>
          <a:lstStyle/>
          <a:p>
            <a:endParaRPr lang="zh-TW" altLang="en-US"/>
          </a:p>
        </p:txBody>
      </p:sp>
      <p:sp>
        <p:nvSpPr>
          <p:cNvPr id="92212" name="Rectangle 53"/>
          <p:cNvSpPr>
            <a:spLocks noChangeArrowheads="1"/>
          </p:cNvSpPr>
          <p:nvPr/>
        </p:nvSpPr>
        <p:spPr bwMode="auto">
          <a:xfrm>
            <a:off x="7929563" y="4486275"/>
            <a:ext cx="982662" cy="506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13" name="Rectangle 54"/>
          <p:cNvSpPr>
            <a:spLocks noChangeArrowheads="1"/>
          </p:cNvSpPr>
          <p:nvPr/>
        </p:nvSpPr>
        <p:spPr bwMode="auto">
          <a:xfrm>
            <a:off x="7929563" y="4486275"/>
            <a:ext cx="982662" cy="5064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14" name="Rectangle 55"/>
          <p:cNvSpPr>
            <a:spLocks noChangeArrowheads="1"/>
          </p:cNvSpPr>
          <p:nvPr/>
        </p:nvSpPr>
        <p:spPr bwMode="auto">
          <a:xfrm>
            <a:off x="8101013" y="4616450"/>
            <a:ext cx="6810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b="1">
                <a:solidFill>
                  <a:srgbClr val="000000"/>
                </a:solidFill>
                <a:latin typeface="Arial" panose="020B0604020202020204" pitchFamily="34" charset="0"/>
              </a:rPr>
              <a:t>Memory</a:t>
            </a:r>
            <a:endParaRPr lang="en-US" altLang="zh-TW" sz="1400" b="1"/>
          </a:p>
        </p:txBody>
      </p:sp>
      <p:sp>
        <p:nvSpPr>
          <p:cNvPr id="92215" name="Rectangle 56"/>
          <p:cNvSpPr>
            <a:spLocks noChangeArrowheads="1"/>
          </p:cNvSpPr>
          <p:nvPr/>
        </p:nvSpPr>
        <p:spPr bwMode="auto">
          <a:xfrm>
            <a:off x="8118475" y="5143500"/>
            <a:ext cx="604838"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16" name="Rectangle 57"/>
          <p:cNvSpPr>
            <a:spLocks noChangeArrowheads="1"/>
          </p:cNvSpPr>
          <p:nvPr/>
        </p:nvSpPr>
        <p:spPr bwMode="auto">
          <a:xfrm>
            <a:off x="8118475" y="5143500"/>
            <a:ext cx="604838"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17" name="Rectangle 58"/>
          <p:cNvSpPr>
            <a:spLocks noChangeArrowheads="1"/>
          </p:cNvSpPr>
          <p:nvPr/>
        </p:nvSpPr>
        <p:spPr bwMode="auto">
          <a:xfrm>
            <a:off x="8251825" y="5205413"/>
            <a:ext cx="338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a:solidFill>
                  <a:srgbClr val="000000"/>
                </a:solidFill>
                <a:latin typeface="Arial" panose="020B0604020202020204" pitchFamily="34" charset="0"/>
              </a:rPr>
              <a:t>MAC</a:t>
            </a:r>
            <a:endParaRPr lang="en-US" altLang="zh-TW" sz="1800"/>
          </a:p>
        </p:txBody>
      </p:sp>
      <p:sp>
        <p:nvSpPr>
          <p:cNvPr id="92218" name="Line 59"/>
          <p:cNvSpPr>
            <a:spLocks noChangeShapeType="1"/>
          </p:cNvSpPr>
          <p:nvPr/>
        </p:nvSpPr>
        <p:spPr bwMode="auto">
          <a:xfrm>
            <a:off x="8421688" y="3486150"/>
            <a:ext cx="0" cy="72390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19" name="Freeform 60"/>
          <p:cNvSpPr>
            <a:spLocks/>
          </p:cNvSpPr>
          <p:nvPr/>
        </p:nvSpPr>
        <p:spPr bwMode="auto">
          <a:xfrm>
            <a:off x="8389938" y="3438525"/>
            <a:ext cx="61912" cy="63500"/>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3"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20" name="Freeform 61"/>
          <p:cNvSpPr>
            <a:spLocks/>
          </p:cNvSpPr>
          <p:nvPr/>
        </p:nvSpPr>
        <p:spPr bwMode="auto">
          <a:xfrm>
            <a:off x="8389938" y="4195763"/>
            <a:ext cx="61912" cy="61912"/>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3"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21" name="Line 62"/>
          <p:cNvSpPr>
            <a:spLocks noChangeShapeType="1"/>
          </p:cNvSpPr>
          <p:nvPr/>
        </p:nvSpPr>
        <p:spPr bwMode="auto">
          <a:xfrm>
            <a:off x="5545138" y="3243263"/>
            <a:ext cx="0" cy="1333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22" name="Freeform 63"/>
          <p:cNvSpPr>
            <a:spLocks/>
          </p:cNvSpPr>
          <p:nvPr/>
        </p:nvSpPr>
        <p:spPr bwMode="auto">
          <a:xfrm>
            <a:off x="5514975" y="3195638"/>
            <a:ext cx="61913" cy="63500"/>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3"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23" name="Freeform 64"/>
          <p:cNvSpPr>
            <a:spLocks/>
          </p:cNvSpPr>
          <p:nvPr/>
        </p:nvSpPr>
        <p:spPr bwMode="auto">
          <a:xfrm>
            <a:off x="5514975" y="3360738"/>
            <a:ext cx="61913" cy="63500"/>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3"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24" name="Line 65"/>
          <p:cNvSpPr>
            <a:spLocks noChangeShapeType="1"/>
          </p:cNvSpPr>
          <p:nvPr/>
        </p:nvSpPr>
        <p:spPr bwMode="auto">
          <a:xfrm>
            <a:off x="7185025" y="3243263"/>
            <a:ext cx="0" cy="1333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25" name="Freeform 66"/>
          <p:cNvSpPr>
            <a:spLocks/>
          </p:cNvSpPr>
          <p:nvPr/>
        </p:nvSpPr>
        <p:spPr bwMode="auto">
          <a:xfrm>
            <a:off x="7153275" y="3195638"/>
            <a:ext cx="63500" cy="63500"/>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3"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26" name="Freeform 67"/>
          <p:cNvSpPr>
            <a:spLocks/>
          </p:cNvSpPr>
          <p:nvPr/>
        </p:nvSpPr>
        <p:spPr bwMode="auto">
          <a:xfrm>
            <a:off x="7153275" y="3360738"/>
            <a:ext cx="63500" cy="63500"/>
          </a:xfrm>
          <a:custGeom>
            <a:avLst/>
            <a:gdLst>
              <a:gd name="T0" fmla="*/ 2147483646 w 168"/>
              <a:gd name="T1" fmla="*/ 2147483646 h 179"/>
              <a:gd name="T2" fmla="*/ 0 w 168"/>
              <a:gd name="T3" fmla="*/ 0 h 179"/>
              <a:gd name="T4" fmla="*/ 2147483646 w 168"/>
              <a:gd name="T5" fmla="*/ 0 h 179"/>
              <a:gd name="T6" fmla="*/ 2147483646 w 168"/>
              <a:gd name="T7" fmla="*/ 0 h 179"/>
              <a:gd name="T8" fmla="*/ 2147483646 w 168"/>
              <a:gd name="T9" fmla="*/ 2147483646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179"/>
                </a:moveTo>
                <a:lnTo>
                  <a:pt x="0" y="0"/>
                </a:lnTo>
                <a:cubicBezTo>
                  <a:pt x="53"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27" name="Line 68"/>
          <p:cNvSpPr>
            <a:spLocks noChangeShapeType="1"/>
          </p:cNvSpPr>
          <p:nvPr/>
        </p:nvSpPr>
        <p:spPr bwMode="auto">
          <a:xfrm>
            <a:off x="8534400" y="3243263"/>
            <a:ext cx="0" cy="13335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28" name="Freeform 69"/>
          <p:cNvSpPr>
            <a:spLocks/>
          </p:cNvSpPr>
          <p:nvPr/>
        </p:nvSpPr>
        <p:spPr bwMode="auto">
          <a:xfrm>
            <a:off x="8502650" y="3195638"/>
            <a:ext cx="63500" cy="63500"/>
          </a:xfrm>
          <a:custGeom>
            <a:avLst/>
            <a:gdLst>
              <a:gd name="T0" fmla="*/ 2147483646 w 168"/>
              <a:gd name="T1" fmla="*/ 0 h 179"/>
              <a:gd name="T2" fmla="*/ 2147483646 w 168"/>
              <a:gd name="T3" fmla="*/ 2147483646 h 179"/>
              <a:gd name="T4" fmla="*/ 0 w 168"/>
              <a:gd name="T5" fmla="*/ 2147483646 h 179"/>
              <a:gd name="T6" fmla="*/ 0 w 168"/>
              <a:gd name="T7" fmla="*/ 2147483646 h 179"/>
              <a:gd name="T8" fmla="*/ 2147483646 w 168"/>
              <a:gd name="T9" fmla="*/ 0 h 179"/>
              <a:gd name="T10" fmla="*/ 0 60000 65536"/>
              <a:gd name="T11" fmla="*/ 0 60000 65536"/>
              <a:gd name="T12" fmla="*/ 0 60000 65536"/>
              <a:gd name="T13" fmla="*/ 0 60000 65536"/>
              <a:gd name="T14" fmla="*/ 0 60000 65536"/>
              <a:gd name="T15" fmla="*/ 0 w 168"/>
              <a:gd name="T16" fmla="*/ 0 h 179"/>
              <a:gd name="T17" fmla="*/ 168 w 168"/>
              <a:gd name="T18" fmla="*/ 179 h 179"/>
            </a:gdLst>
            <a:ahLst/>
            <a:cxnLst>
              <a:cxn ang="T10">
                <a:pos x="T0" y="T1"/>
              </a:cxn>
              <a:cxn ang="T11">
                <a:pos x="T2" y="T3"/>
              </a:cxn>
              <a:cxn ang="T12">
                <a:pos x="T4" y="T5"/>
              </a:cxn>
              <a:cxn ang="T13">
                <a:pos x="T6" y="T7"/>
              </a:cxn>
              <a:cxn ang="T14">
                <a:pos x="T8" y="T9"/>
              </a:cxn>
            </a:cxnLst>
            <a:rect l="T15" t="T16" r="T17" b="T18"/>
            <a:pathLst>
              <a:path w="168" h="179">
                <a:moveTo>
                  <a:pt x="84" y="0"/>
                </a:moveTo>
                <a:lnTo>
                  <a:pt x="168" y="179"/>
                </a:lnTo>
                <a:cubicBezTo>
                  <a:pt x="115" y="151"/>
                  <a:pt x="52" y="151"/>
                  <a:pt x="0" y="179"/>
                </a:cubicBezTo>
                <a:lnTo>
                  <a:pt x="84" y="0"/>
                </a:lnTo>
                <a:close/>
              </a:path>
            </a:pathLst>
          </a:custGeom>
          <a:solidFill>
            <a:srgbClr val="000000"/>
          </a:solidFill>
          <a:ln w="0">
            <a:solidFill>
              <a:srgbClr val="000000"/>
            </a:solidFill>
            <a:round/>
            <a:headEnd/>
            <a:tailEnd/>
          </a:ln>
        </p:spPr>
        <p:txBody>
          <a:bodyPr/>
          <a:lstStyle/>
          <a:p>
            <a:endParaRPr lang="zh-TW" altLang="en-US"/>
          </a:p>
        </p:txBody>
      </p:sp>
      <p:sp>
        <p:nvSpPr>
          <p:cNvPr id="92229" name="Rectangle 72"/>
          <p:cNvSpPr>
            <a:spLocks noChangeArrowheads="1"/>
          </p:cNvSpPr>
          <p:nvPr/>
        </p:nvSpPr>
        <p:spPr bwMode="auto">
          <a:xfrm>
            <a:off x="5040313" y="4508500"/>
            <a:ext cx="984250" cy="506413"/>
          </a:xfrm>
          <a:prstGeom prst="rect">
            <a:avLst/>
          </a:prstGeom>
          <a:solidFill>
            <a:schemeClr val="tx1"/>
          </a:solidFill>
          <a:ln w="9525" cap="rnd">
            <a:solidFill>
              <a:srgbClr val="000000"/>
            </a:solidFill>
            <a:round/>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30" name="Freeform 70"/>
          <p:cNvSpPr>
            <a:spLocks/>
          </p:cNvSpPr>
          <p:nvPr/>
        </p:nvSpPr>
        <p:spPr bwMode="auto">
          <a:xfrm>
            <a:off x="8502650" y="3360738"/>
            <a:ext cx="63500" cy="63500"/>
          </a:xfrm>
          <a:custGeom>
            <a:avLst/>
            <a:gdLst>
              <a:gd name="T0" fmla="*/ 2147483646 w 168"/>
              <a:gd name="T1" fmla="*/ 2147483646 h 179"/>
              <a:gd name="T2" fmla="*/ 0 w 168"/>
              <a:gd name="T3" fmla="*/ 0 h 179"/>
              <a:gd name="T4" fmla="*/ 2147483646 w 168"/>
              <a:gd name="T5" fmla="*/ 0 h 179"/>
              <a:gd name="T6" fmla="*/ 2147483646 w 168"/>
              <a:gd name="T7" fmla="*/ 2147483646 h 179"/>
              <a:gd name="T8" fmla="*/ 0 60000 65536"/>
              <a:gd name="T9" fmla="*/ 0 60000 65536"/>
              <a:gd name="T10" fmla="*/ 0 60000 65536"/>
              <a:gd name="T11" fmla="*/ 0 60000 65536"/>
              <a:gd name="T12" fmla="*/ 0 w 168"/>
              <a:gd name="T13" fmla="*/ 0 h 179"/>
              <a:gd name="T14" fmla="*/ 168 w 168"/>
              <a:gd name="T15" fmla="*/ 179 h 179"/>
            </a:gdLst>
            <a:ahLst/>
            <a:cxnLst>
              <a:cxn ang="T8">
                <a:pos x="T0" y="T1"/>
              </a:cxn>
              <a:cxn ang="T9">
                <a:pos x="T2" y="T3"/>
              </a:cxn>
              <a:cxn ang="T10">
                <a:pos x="T4" y="T5"/>
              </a:cxn>
              <a:cxn ang="T11">
                <a:pos x="T6" y="T7"/>
              </a:cxn>
            </a:cxnLst>
            <a:rect l="T12" t="T13" r="T14" b="T15"/>
            <a:pathLst>
              <a:path w="168" h="179">
                <a:moveTo>
                  <a:pt x="84" y="179"/>
                </a:moveTo>
                <a:lnTo>
                  <a:pt x="0" y="0"/>
                </a:lnTo>
                <a:cubicBezTo>
                  <a:pt x="52" y="28"/>
                  <a:pt x="115" y="28"/>
                  <a:pt x="168" y="0"/>
                </a:cubicBezTo>
                <a:lnTo>
                  <a:pt x="84" y="179"/>
                </a:lnTo>
                <a:close/>
              </a:path>
            </a:pathLst>
          </a:custGeom>
          <a:solidFill>
            <a:srgbClr val="000000"/>
          </a:solidFill>
          <a:ln w="0">
            <a:solidFill>
              <a:srgbClr val="000000"/>
            </a:solidFill>
            <a:round/>
            <a:headEnd/>
            <a:tailEnd/>
          </a:ln>
        </p:spPr>
        <p:txBody>
          <a:bodyPr/>
          <a:lstStyle/>
          <a:p>
            <a:endParaRPr lang="zh-TW" altLang="en-US"/>
          </a:p>
        </p:txBody>
      </p:sp>
      <p:sp>
        <p:nvSpPr>
          <p:cNvPr id="92231" name="Rectangle 73"/>
          <p:cNvSpPr>
            <a:spLocks noChangeArrowheads="1"/>
          </p:cNvSpPr>
          <p:nvPr/>
        </p:nvSpPr>
        <p:spPr bwMode="auto">
          <a:xfrm>
            <a:off x="5184775" y="4652963"/>
            <a:ext cx="681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b="1">
                <a:solidFill>
                  <a:srgbClr val="000000"/>
                </a:solidFill>
                <a:latin typeface="Arial" panose="020B0604020202020204" pitchFamily="34" charset="0"/>
              </a:rPr>
              <a:t>Memory</a:t>
            </a:r>
            <a:endParaRPr lang="en-US" altLang="zh-TW" sz="1400" b="1"/>
          </a:p>
        </p:txBody>
      </p:sp>
      <p:sp>
        <p:nvSpPr>
          <p:cNvPr id="92232" name="Line 74"/>
          <p:cNvSpPr>
            <a:spLocks noChangeShapeType="1"/>
          </p:cNvSpPr>
          <p:nvPr/>
        </p:nvSpPr>
        <p:spPr bwMode="auto">
          <a:xfrm>
            <a:off x="5583238" y="5507038"/>
            <a:ext cx="0" cy="12700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92233" name="Freeform 75"/>
          <p:cNvSpPr>
            <a:spLocks/>
          </p:cNvSpPr>
          <p:nvPr/>
        </p:nvSpPr>
        <p:spPr bwMode="auto">
          <a:xfrm>
            <a:off x="5543550" y="5446713"/>
            <a:ext cx="79375" cy="79375"/>
          </a:xfrm>
          <a:custGeom>
            <a:avLst/>
            <a:gdLst>
              <a:gd name="T0" fmla="*/ 2147483646 w 211"/>
              <a:gd name="T1" fmla="*/ 0 h 225"/>
              <a:gd name="T2" fmla="*/ 2147483646 w 211"/>
              <a:gd name="T3" fmla="*/ 2147483646 h 225"/>
              <a:gd name="T4" fmla="*/ 0 w 211"/>
              <a:gd name="T5" fmla="*/ 2147483646 h 225"/>
              <a:gd name="T6" fmla="*/ 0 w 211"/>
              <a:gd name="T7" fmla="*/ 2147483646 h 225"/>
              <a:gd name="T8" fmla="*/ 2147483646 w 211"/>
              <a:gd name="T9" fmla="*/ 0 h 225"/>
              <a:gd name="T10" fmla="*/ 0 60000 65536"/>
              <a:gd name="T11" fmla="*/ 0 60000 65536"/>
              <a:gd name="T12" fmla="*/ 0 60000 65536"/>
              <a:gd name="T13" fmla="*/ 0 60000 65536"/>
              <a:gd name="T14" fmla="*/ 0 60000 65536"/>
              <a:gd name="T15" fmla="*/ 0 w 211"/>
              <a:gd name="T16" fmla="*/ 0 h 225"/>
              <a:gd name="T17" fmla="*/ 211 w 211"/>
              <a:gd name="T18" fmla="*/ 225 h 225"/>
            </a:gdLst>
            <a:ahLst/>
            <a:cxnLst>
              <a:cxn ang="T10">
                <a:pos x="T0" y="T1"/>
              </a:cxn>
              <a:cxn ang="T11">
                <a:pos x="T2" y="T3"/>
              </a:cxn>
              <a:cxn ang="T12">
                <a:pos x="T4" y="T5"/>
              </a:cxn>
              <a:cxn ang="T13">
                <a:pos x="T6" y="T7"/>
              </a:cxn>
              <a:cxn ang="T14">
                <a:pos x="T8" y="T9"/>
              </a:cxn>
            </a:cxnLst>
            <a:rect l="T15" t="T16" r="T17" b="T18"/>
            <a:pathLst>
              <a:path w="211" h="225">
                <a:moveTo>
                  <a:pt x="106" y="0"/>
                </a:moveTo>
                <a:lnTo>
                  <a:pt x="211" y="225"/>
                </a:lnTo>
                <a:cubicBezTo>
                  <a:pt x="145" y="190"/>
                  <a:pt x="67" y="190"/>
                  <a:pt x="0" y="225"/>
                </a:cubicBezTo>
                <a:lnTo>
                  <a:pt x="106" y="0"/>
                </a:lnTo>
                <a:close/>
              </a:path>
            </a:pathLst>
          </a:custGeom>
          <a:solidFill>
            <a:srgbClr val="000000"/>
          </a:solidFill>
          <a:ln w="0">
            <a:solidFill>
              <a:srgbClr val="000000"/>
            </a:solidFill>
            <a:round/>
            <a:headEnd/>
            <a:tailEnd/>
          </a:ln>
        </p:spPr>
        <p:txBody>
          <a:bodyPr/>
          <a:lstStyle/>
          <a:p>
            <a:endParaRPr lang="zh-TW" altLang="en-US"/>
          </a:p>
        </p:txBody>
      </p:sp>
      <p:sp>
        <p:nvSpPr>
          <p:cNvPr id="92234" name="Freeform 76"/>
          <p:cNvSpPr>
            <a:spLocks/>
          </p:cNvSpPr>
          <p:nvPr/>
        </p:nvSpPr>
        <p:spPr bwMode="auto">
          <a:xfrm>
            <a:off x="5543550" y="5614988"/>
            <a:ext cx="79375" cy="79375"/>
          </a:xfrm>
          <a:custGeom>
            <a:avLst/>
            <a:gdLst>
              <a:gd name="T0" fmla="*/ 2147483646 w 211"/>
              <a:gd name="T1" fmla="*/ 2147483646 h 225"/>
              <a:gd name="T2" fmla="*/ 0 w 211"/>
              <a:gd name="T3" fmla="*/ 0 h 225"/>
              <a:gd name="T4" fmla="*/ 2147483646 w 211"/>
              <a:gd name="T5" fmla="*/ 0 h 225"/>
              <a:gd name="T6" fmla="*/ 2147483646 w 211"/>
              <a:gd name="T7" fmla="*/ 2147483646 h 225"/>
              <a:gd name="T8" fmla="*/ 0 60000 65536"/>
              <a:gd name="T9" fmla="*/ 0 60000 65536"/>
              <a:gd name="T10" fmla="*/ 0 60000 65536"/>
              <a:gd name="T11" fmla="*/ 0 60000 65536"/>
              <a:gd name="T12" fmla="*/ 0 w 211"/>
              <a:gd name="T13" fmla="*/ 0 h 225"/>
              <a:gd name="T14" fmla="*/ 211 w 211"/>
              <a:gd name="T15" fmla="*/ 225 h 225"/>
            </a:gdLst>
            <a:ahLst/>
            <a:cxnLst>
              <a:cxn ang="T8">
                <a:pos x="T0" y="T1"/>
              </a:cxn>
              <a:cxn ang="T9">
                <a:pos x="T2" y="T3"/>
              </a:cxn>
              <a:cxn ang="T10">
                <a:pos x="T4" y="T5"/>
              </a:cxn>
              <a:cxn ang="T11">
                <a:pos x="T6" y="T7"/>
              </a:cxn>
            </a:cxnLst>
            <a:rect l="T12" t="T13" r="T14" b="T15"/>
            <a:pathLst>
              <a:path w="211" h="225">
                <a:moveTo>
                  <a:pt x="106" y="225"/>
                </a:moveTo>
                <a:lnTo>
                  <a:pt x="0" y="0"/>
                </a:lnTo>
                <a:cubicBezTo>
                  <a:pt x="67" y="35"/>
                  <a:pt x="145" y="35"/>
                  <a:pt x="211" y="0"/>
                </a:cubicBezTo>
                <a:lnTo>
                  <a:pt x="106" y="225"/>
                </a:lnTo>
                <a:close/>
              </a:path>
            </a:pathLst>
          </a:custGeom>
          <a:solidFill>
            <a:srgbClr val="000000"/>
          </a:solidFill>
          <a:ln w="0">
            <a:solidFill>
              <a:srgbClr val="000000"/>
            </a:solidFill>
            <a:round/>
            <a:headEnd/>
            <a:tailEnd/>
          </a:ln>
        </p:spPr>
        <p:txBody>
          <a:bodyPr/>
          <a:lstStyle/>
          <a:p>
            <a:endParaRPr lang="zh-TW" altLang="en-US"/>
          </a:p>
        </p:txBody>
      </p:sp>
      <p:sp>
        <p:nvSpPr>
          <p:cNvPr id="92235" name="Rectangle 80"/>
          <p:cNvSpPr>
            <a:spLocks noChangeArrowheads="1"/>
          </p:cNvSpPr>
          <p:nvPr/>
        </p:nvSpPr>
        <p:spPr bwMode="auto">
          <a:xfrm>
            <a:off x="5178425" y="1497013"/>
            <a:ext cx="8318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solidFill>
                  <a:srgbClr val="000000"/>
                </a:solidFill>
                <a:latin typeface="Arial" panose="020B0604020202020204" pitchFamily="34" charset="0"/>
              </a:rPr>
              <a:t>Forwarding</a:t>
            </a:r>
            <a:endParaRPr lang="en-US" altLang="zh-TW" sz="1800" b="1"/>
          </a:p>
        </p:txBody>
      </p:sp>
      <p:sp>
        <p:nvSpPr>
          <p:cNvPr id="92236" name="Rectangle 81"/>
          <p:cNvSpPr>
            <a:spLocks noChangeArrowheads="1"/>
          </p:cNvSpPr>
          <p:nvPr/>
        </p:nvSpPr>
        <p:spPr bwMode="auto">
          <a:xfrm>
            <a:off x="5321300" y="1682750"/>
            <a:ext cx="5095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dirty="0">
                <a:solidFill>
                  <a:srgbClr val="000000"/>
                </a:solidFill>
                <a:latin typeface="Arial" panose="020B0604020202020204" pitchFamily="34" charset="0"/>
              </a:rPr>
              <a:t>Engine</a:t>
            </a:r>
            <a:endParaRPr lang="en-US" altLang="zh-TW" sz="1800" b="1" dirty="0"/>
          </a:p>
        </p:txBody>
      </p:sp>
      <p:sp>
        <p:nvSpPr>
          <p:cNvPr id="92237" name="Rectangle 82"/>
          <p:cNvSpPr>
            <a:spLocks noChangeArrowheads="1"/>
          </p:cNvSpPr>
          <p:nvPr/>
        </p:nvSpPr>
        <p:spPr bwMode="auto">
          <a:xfrm>
            <a:off x="5065713" y="1906588"/>
            <a:ext cx="984250"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38" name="Rectangle 83"/>
          <p:cNvSpPr>
            <a:spLocks noChangeArrowheads="1"/>
          </p:cNvSpPr>
          <p:nvPr/>
        </p:nvSpPr>
        <p:spPr bwMode="auto">
          <a:xfrm>
            <a:off x="5065713" y="1906588"/>
            <a:ext cx="984250" cy="303212"/>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39" name="Rectangle 84"/>
          <p:cNvSpPr>
            <a:spLocks noChangeArrowheads="1"/>
          </p:cNvSpPr>
          <p:nvPr/>
        </p:nvSpPr>
        <p:spPr bwMode="auto">
          <a:xfrm>
            <a:off x="5399088" y="1968500"/>
            <a:ext cx="376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CPU</a:t>
            </a:r>
            <a:endParaRPr lang="en-US" altLang="zh-TW" sz="1400"/>
          </a:p>
        </p:txBody>
      </p:sp>
      <p:sp>
        <p:nvSpPr>
          <p:cNvPr id="92240" name="Rectangle 86"/>
          <p:cNvSpPr>
            <a:spLocks noChangeArrowheads="1"/>
          </p:cNvSpPr>
          <p:nvPr/>
        </p:nvSpPr>
        <p:spPr bwMode="auto">
          <a:xfrm>
            <a:off x="5065713" y="2286000"/>
            <a:ext cx="984250"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41" name="Rectangle 87"/>
          <p:cNvSpPr>
            <a:spLocks noChangeArrowheads="1"/>
          </p:cNvSpPr>
          <p:nvPr/>
        </p:nvSpPr>
        <p:spPr bwMode="auto">
          <a:xfrm>
            <a:off x="5065713" y="2286000"/>
            <a:ext cx="984250"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42" name="Rectangle 88"/>
          <p:cNvSpPr>
            <a:spLocks noChangeArrowheads="1"/>
          </p:cNvSpPr>
          <p:nvPr/>
        </p:nvSpPr>
        <p:spPr bwMode="auto">
          <a:xfrm>
            <a:off x="5338763" y="2349500"/>
            <a:ext cx="512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Cache</a:t>
            </a:r>
            <a:endParaRPr lang="en-US" altLang="zh-TW" sz="1400"/>
          </a:p>
        </p:txBody>
      </p:sp>
      <p:sp>
        <p:nvSpPr>
          <p:cNvPr id="92243" name="Rectangle 89"/>
          <p:cNvSpPr>
            <a:spLocks noChangeArrowheads="1"/>
          </p:cNvSpPr>
          <p:nvPr/>
        </p:nvSpPr>
        <p:spPr bwMode="auto">
          <a:xfrm>
            <a:off x="5065713" y="2665413"/>
            <a:ext cx="984250" cy="303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44" name="Rectangle 90"/>
          <p:cNvSpPr>
            <a:spLocks noChangeArrowheads="1"/>
          </p:cNvSpPr>
          <p:nvPr/>
        </p:nvSpPr>
        <p:spPr bwMode="auto">
          <a:xfrm>
            <a:off x="5065713" y="2665413"/>
            <a:ext cx="984250" cy="303212"/>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45" name="Rectangle 91"/>
          <p:cNvSpPr>
            <a:spLocks noChangeArrowheads="1"/>
          </p:cNvSpPr>
          <p:nvPr/>
        </p:nvSpPr>
        <p:spPr bwMode="auto">
          <a:xfrm>
            <a:off x="5284788" y="2724150"/>
            <a:ext cx="639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Memory</a:t>
            </a:r>
            <a:endParaRPr lang="en-US" altLang="zh-TW" sz="1400"/>
          </a:p>
        </p:txBody>
      </p:sp>
      <p:sp>
        <p:nvSpPr>
          <p:cNvPr id="92246" name="Rectangle 92"/>
          <p:cNvSpPr>
            <a:spLocks noChangeArrowheads="1"/>
          </p:cNvSpPr>
          <p:nvPr/>
        </p:nvSpPr>
        <p:spPr bwMode="auto">
          <a:xfrm>
            <a:off x="6619875" y="1497013"/>
            <a:ext cx="8318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solidFill>
                  <a:srgbClr val="000000"/>
                </a:solidFill>
                <a:latin typeface="Arial" panose="020B0604020202020204" pitchFamily="34" charset="0"/>
              </a:rPr>
              <a:t>Forwarding</a:t>
            </a:r>
            <a:endParaRPr lang="en-US" altLang="zh-TW" sz="1800" b="1"/>
          </a:p>
        </p:txBody>
      </p:sp>
      <p:sp>
        <p:nvSpPr>
          <p:cNvPr id="92247" name="Rectangle 93"/>
          <p:cNvSpPr>
            <a:spLocks noChangeArrowheads="1"/>
          </p:cNvSpPr>
          <p:nvPr/>
        </p:nvSpPr>
        <p:spPr bwMode="auto">
          <a:xfrm>
            <a:off x="6762750" y="1682750"/>
            <a:ext cx="5095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solidFill>
                  <a:srgbClr val="000000"/>
                </a:solidFill>
                <a:latin typeface="Arial" panose="020B0604020202020204" pitchFamily="34" charset="0"/>
              </a:rPr>
              <a:t>Engine</a:t>
            </a:r>
            <a:endParaRPr lang="en-US" altLang="zh-TW" sz="1800" b="1"/>
          </a:p>
        </p:txBody>
      </p:sp>
      <p:sp>
        <p:nvSpPr>
          <p:cNvPr id="92248" name="Rectangle 94"/>
          <p:cNvSpPr>
            <a:spLocks noChangeArrowheads="1"/>
          </p:cNvSpPr>
          <p:nvPr/>
        </p:nvSpPr>
        <p:spPr bwMode="auto">
          <a:xfrm>
            <a:off x="7818438" y="2093913"/>
            <a:ext cx="12176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200" b="1">
                <a:solidFill>
                  <a:srgbClr val="000000"/>
                </a:solidFill>
                <a:latin typeface="Arial" panose="020B0604020202020204" pitchFamily="34" charset="0"/>
              </a:rPr>
              <a:t>Route Processor</a:t>
            </a:r>
            <a:endParaRPr lang="en-US" altLang="zh-TW" sz="1800" b="1"/>
          </a:p>
        </p:txBody>
      </p:sp>
      <p:sp>
        <p:nvSpPr>
          <p:cNvPr id="92249" name="Rectangle 95"/>
          <p:cNvSpPr>
            <a:spLocks noChangeArrowheads="1"/>
          </p:cNvSpPr>
          <p:nvPr/>
        </p:nvSpPr>
        <p:spPr bwMode="auto">
          <a:xfrm>
            <a:off x="7942263" y="2333625"/>
            <a:ext cx="982662" cy="303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50" name="Rectangle 96"/>
          <p:cNvSpPr>
            <a:spLocks noChangeArrowheads="1"/>
          </p:cNvSpPr>
          <p:nvPr/>
        </p:nvSpPr>
        <p:spPr bwMode="auto">
          <a:xfrm>
            <a:off x="7942263" y="2333625"/>
            <a:ext cx="982662" cy="303213"/>
          </a:xfrm>
          <a:prstGeom prst="rect">
            <a:avLst/>
          </a:prstGeom>
          <a:noFill/>
          <a:ln w="952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51" name="Rectangle 97"/>
          <p:cNvSpPr>
            <a:spLocks noChangeArrowheads="1"/>
          </p:cNvSpPr>
          <p:nvPr/>
        </p:nvSpPr>
        <p:spPr bwMode="auto">
          <a:xfrm>
            <a:off x="8275638" y="2395538"/>
            <a:ext cx="376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CPU</a:t>
            </a:r>
            <a:endParaRPr lang="en-US" altLang="zh-TW" sz="1400"/>
          </a:p>
        </p:txBody>
      </p:sp>
      <p:sp>
        <p:nvSpPr>
          <p:cNvPr id="92252" name="Rectangle 99"/>
          <p:cNvSpPr>
            <a:spLocks noChangeArrowheads="1"/>
          </p:cNvSpPr>
          <p:nvPr/>
        </p:nvSpPr>
        <p:spPr bwMode="auto">
          <a:xfrm>
            <a:off x="7942263" y="2708275"/>
            <a:ext cx="982662" cy="396875"/>
          </a:xfrm>
          <a:prstGeom prst="rect">
            <a:avLst/>
          </a:prstGeom>
          <a:solidFill>
            <a:srgbClr val="FFFFFF"/>
          </a:solidFill>
          <a:ln w="9525">
            <a:solidFill>
              <a:srgbClr val="000000"/>
            </a:solidFill>
            <a:miter lim="800000"/>
            <a:headEnd/>
            <a:tailEnd/>
          </a:ln>
        </p:spPr>
        <p:txBody>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2253" name="Rectangle 101"/>
          <p:cNvSpPr>
            <a:spLocks noChangeArrowheads="1"/>
          </p:cNvSpPr>
          <p:nvPr/>
        </p:nvSpPr>
        <p:spPr bwMode="auto">
          <a:xfrm>
            <a:off x="8162925" y="2760663"/>
            <a:ext cx="639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en-US" altLang="zh-TW" sz="1400">
                <a:solidFill>
                  <a:srgbClr val="000000"/>
                </a:solidFill>
                <a:latin typeface="Arial" panose="020B0604020202020204" pitchFamily="34" charset="0"/>
              </a:rPr>
              <a:t>Memory</a:t>
            </a:r>
            <a:endParaRPr lang="en-US" altLang="zh-TW" sz="1400"/>
          </a:p>
        </p:txBody>
      </p:sp>
      <p:graphicFrame>
        <p:nvGraphicFramePr>
          <p:cNvPr id="133130" name="Object 10"/>
          <p:cNvGraphicFramePr>
            <a:graphicFrameLocks noChangeAspect="1"/>
          </p:cNvGraphicFramePr>
          <p:nvPr/>
        </p:nvGraphicFramePr>
        <p:xfrm>
          <a:off x="5219700" y="3716338"/>
          <a:ext cx="1590675" cy="2057400"/>
        </p:xfrm>
        <a:graphic>
          <a:graphicData uri="http://schemas.openxmlformats.org/presentationml/2006/ole">
            <mc:AlternateContent xmlns:mc="http://schemas.openxmlformats.org/markup-compatibility/2006">
              <mc:Choice xmlns:v="urn:schemas-microsoft-com:vml" Requires="v">
                <p:oleObj spid="_x0000_s92363" name="Visio" r:id="rId6" imgW="2949321" imgH="3640531" progId="Visio.Drawing.6">
                  <p:embed/>
                </p:oleObj>
              </mc:Choice>
              <mc:Fallback>
                <p:oleObj name="Visio" r:id="rId6" imgW="2949321" imgH="3640531" progId="Visio.Drawing.6">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3716338"/>
                        <a:ext cx="15906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6" name="Freeform 106"/>
          <p:cNvSpPr>
            <a:spLocks noEditPoints="1"/>
          </p:cNvSpPr>
          <p:nvPr/>
        </p:nvSpPr>
        <p:spPr bwMode="auto">
          <a:xfrm>
            <a:off x="5291138" y="5121275"/>
            <a:ext cx="20637" cy="395288"/>
          </a:xfrm>
          <a:custGeom>
            <a:avLst/>
            <a:gdLst>
              <a:gd name="T0" fmla="*/ 0 w 71"/>
              <a:gd name="T1" fmla="*/ 2147483646 h 1620"/>
              <a:gd name="T2" fmla="*/ 0 w 71"/>
              <a:gd name="T3" fmla="*/ 2147483646 h 1620"/>
              <a:gd name="T4" fmla="*/ 2147483646 w 71"/>
              <a:gd name="T5" fmla="*/ 2147483646 h 1620"/>
              <a:gd name="T6" fmla="*/ 2147483646 w 71"/>
              <a:gd name="T7" fmla="*/ 2147483646 h 1620"/>
              <a:gd name="T8" fmla="*/ 2147483646 w 71"/>
              <a:gd name="T9" fmla="*/ 2147483646 h 1620"/>
              <a:gd name="T10" fmla="*/ 2147483646 w 71"/>
              <a:gd name="T11" fmla="*/ 2147483646 h 1620"/>
              <a:gd name="T12" fmla="*/ 0 w 71"/>
              <a:gd name="T13" fmla="*/ 2147483646 h 1620"/>
              <a:gd name="T14" fmla="*/ 0 w 71"/>
              <a:gd name="T15" fmla="*/ 2147483646 h 1620"/>
              <a:gd name="T16" fmla="*/ 0 w 71"/>
              <a:gd name="T17" fmla="*/ 2147483646 h 1620"/>
              <a:gd name="T18" fmla="*/ 2147483646 w 71"/>
              <a:gd name="T19" fmla="*/ 2147483646 h 1620"/>
              <a:gd name="T20" fmla="*/ 2147483646 w 71"/>
              <a:gd name="T21" fmla="*/ 2147483646 h 1620"/>
              <a:gd name="T22" fmla="*/ 2147483646 w 71"/>
              <a:gd name="T23" fmla="*/ 2147483646 h 1620"/>
              <a:gd name="T24" fmla="*/ 2147483646 w 71"/>
              <a:gd name="T25" fmla="*/ 2147483646 h 1620"/>
              <a:gd name="T26" fmla="*/ 0 w 71"/>
              <a:gd name="T27" fmla="*/ 2147483646 h 1620"/>
              <a:gd name="T28" fmla="*/ 0 w 71"/>
              <a:gd name="T29" fmla="*/ 2147483646 h 1620"/>
              <a:gd name="T30" fmla="*/ 0 w 71"/>
              <a:gd name="T31" fmla="*/ 2147483646 h 1620"/>
              <a:gd name="T32" fmla="*/ 2147483646 w 71"/>
              <a:gd name="T33" fmla="*/ 2147483646 h 1620"/>
              <a:gd name="T34" fmla="*/ 2147483646 w 71"/>
              <a:gd name="T35" fmla="*/ 2147483646 h 1620"/>
              <a:gd name="T36" fmla="*/ 2147483646 w 71"/>
              <a:gd name="T37" fmla="*/ 2147483646 h 1620"/>
              <a:gd name="T38" fmla="*/ 2147483646 w 71"/>
              <a:gd name="T39" fmla="*/ 2147483646 h 1620"/>
              <a:gd name="T40" fmla="*/ 0 w 71"/>
              <a:gd name="T41" fmla="*/ 2147483646 h 1620"/>
              <a:gd name="T42" fmla="*/ 0 w 71"/>
              <a:gd name="T43" fmla="*/ 2147483646 h 1620"/>
              <a:gd name="T44" fmla="*/ 0 w 71"/>
              <a:gd name="T45" fmla="*/ 2147483646 h 1620"/>
              <a:gd name="T46" fmla="*/ 2147483646 w 71"/>
              <a:gd name="T47" fmla="*/ 2147483646 h 1620"/>
              <a:gd name="T48" fmla="*/ 2147483646 w 71"/>
              <a:gd name="T49" fmla="*/ 2147483646 h 1620"/>
              <a:gd name="T50" fmla="*/ 2147483646 w 71"/>
              <a:gd name="T51" fmla="*/ 2147483646 h 1620"/>
              <a:gd name="T52" fmla="*/ 2147483646 w 71"/>
              <a:gd name="T53" fmla="*/ 2147483646 h 1620"/>
              <a:gd name="T54" fmla="*/ 0 w 71"/>
              <a:gd name="T55" fmla="*/ 2147483646 h 1620"/>
              <a:gd name="T56" fmla="*/ 0 w 71"/>
              <a:gd name="T57" fmla="*/ 2147483646 h 1620"/>
              <a:gd name="T58" fmla="*/ 0 w 71"/>
              <a:gd name="T59" fmla="*/ 2147483646 h 1620"/>
              <a:gd name="T60" fmla="*/ 2147483646 w 71"/>
              <a:gd name="T61" fmla="*/ 2147483646 h 1620"/>
              <a:gd name="T62" fmla="*/ 2147483646 w 71"/>
              <a:gd name="T63" fmla="*/ 2147483646 h 1620"/>
              <a:gd name="T64" fmla="*/ 2147483646 w 71"/>
              <a:gd name="T65" fmla="*/ 2147483646 h 1620"/>
              <a:gd name="T66" fmla="*/ 2147483646 w 71"/>
              <a:gd name="T67" fmla="*/ 2147483646 h 1620"/>
              <a:gd name="T68" fmla="*/ 0 w 71"/>
              <a:gd name="T69" fmla="*/ 2147483646 h 1620"/>
              <a:gd name="T70" fmla="*/ 0 w 71"/>
              <a:gd name="T71" fmla="*/ 2147483646 h 1620"/>
              <a:gd name="T72" fmla="*/ 0 w 71"/>
              <a:gd name="T73" fmla="*/ 2147483646 h 1620"/>
              <a:gd name="T74" fmla="*/ 2147483646 w 71"/>
              <a:gd name="T75" fmla="*/ 2147483646 h 1620"/>
              <a:gd name="T76" fmla="*/ 2147483646 w 71"/>
              <a:gd name="T77" fmla="*/ 2147483646 h 1620"/>
              <a:gd name="T78" fmla="*/ 2147483646 w 71"/>
              <a:gd name="T79" fmla="*/ 2147483646 h 1620"/>
              <a:gd name="T80" fmla="*/ 2147483646 w 71"/>
              <a:gd name="T81" fmla="*/ 2147483646 h 1620"/>
              <a:gd name="T82" fmla="*/ 0 w 71"/>
              <a:gd name="T83" fmla="*/ 2147483646 h 1620"/>
              <a:gd name="T84" fmla="*/ 0 w 71"/>
              <a:gd name="T85" fmla="*/ 2147483646 h 1620"/>
              <a:gd name="T86" fmla="*/ 0 w 71"/>
              <a:gd name="T87" fmla="*/ 2147483646 h 1620"/>
              <a:gd name="T88" fmla="*/ 2147483646 w 71"/>
              <a:gd name="T89" fmla="*/ 2147483646 h 1620"/>
              <a:gd name="T90" fmla="*/ 2147483646 w 71"/>
              <a:gd name="T91" fmla="*/ 2147483646 h 1620"/>
              <a:gd name="T92" fmla="*/ 2147483646 w 71"/>
              <a:gd name="T93" fmla="*/ 2147483646 h 1620"/>
              <a:gd name="T94" fmla="*/ 2147483646 w 71"/>
              <a:gd name="T95" fmla="*/ 2147483646 h 1620"/>
              <a:gd name="T96" fmla="*/ 0 w 71"/>
              <a:gd name="T97" fmla="*/ 2147483646 h 1620"/>
              <a:gd name="T98" fmla="*/ 0 w 71"/>
              <a:gd name="T99" fmla="*/ 2147483646 h 1620"/>
              <a:gd name="T100" fmla="*/ 0 w 71"/>
              <a:gd name="T101" fmla="*/ 2147483646 h 1620"/>
              <a:gd name="T102" fmla="*/ 2147483646 w 71"/>
              <a:gd name="T103" fmla="*/ 0 h 1620"/>
              <a:gd name="T104" fmla="*/ 2147483646 w 71"/>
              <a:gd name="T105" fmla="*/ 2147483646 h 1620"/>
              <a:gd name="T106" fmla="*/ 2147483646 w 71"/>
              <a:gd name="T107" fmla="*/ 2147483646 h 1620"/>
              <a:gd name="T108" fmla="*/ 2147483646 w 71"/>
              <a:gd name="T109" fmla="*/ 2147483646 h 1620"/>
              <a:gd name="T110" fmla="*/ 0 w 71"/>
              <a:gd name="T111" fmla="*/ 2147483646 h 16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1620"/>
              <a:gd name="T170" fmla="*/ 71 w 71"/>
              <a:gd name="T171" fmla="*/ 1620 h 16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1620">
                <a:moveTo>
                  <a:pt x="0" y="1585"/>
                </a:moveTo>
                <a:lnTo>
                  <a:pt x="0" y="1515"/>
                </a:lnTo>
                <a:cubicBezTo>
                  <a:pt x="0" y="1495"/>
                  <a:pt x="16" y="1479"/>
                  <a:pt x="36" y="1479"/>
                </a:cubicBezTo>
                <a:cubicBezTo>
                  <a:pt x="55" y="1479"/>
                  <a:pt x="71" y="1495"/>
                  <a:pt x="71" y="1515"/>
                </a:cubicBezTo>
                <a:lnTo>
                  <a:pt x="71" y="1585"/>
                </a:lnTo>
                <a:cubicBezTo>
                  <a:pt x="71" y="1604"/>
                  <a:pt x="55" y="1620"/>
                  <a:pt x="36" y="1620"/>
                </a:cubicBezTo>
                <a:cubicBezTo>
                  <a:pt x="16" y="1620"/>
                  <a:pt x="0" y="1604"/>
                  <a:pt x="0" y="1585"/>
                </a:cubicBezTo>
                <a:close/>
                <a:moveTo>
                  <a:pt x="0" y="1374"/>
                </a:moveTo>
                <a:lnTo>
                  <a:pt x="0" y="1303"/>
                </a:lnTo>
                <a:cubicBezTo>
                  <a:pt x="0" y="1284"/>
                  <a:pt x="16" y="1268"/>
                  <a:pt x="36" y="1268"/>
                </a:cubicBezTo>
                <a:cubicBezTo>
                  <a:pt x="55" y="1268"/>
                  <a:pt x="71" y="1284"/>
                  <a:pt x="71" y="1303"/>
                </a:cubicBezTo>
                <a:lnTo>
                  <a:pt x="71" y="1374"/>
                </a:lnTo>
                <a:cubicBezTo>
                  <a:pt x="71" y="1393"/>
                  <a:pt x="55" y="1409"/>
                  <a:pt x="36" y="1409"/>
                </a:cubicBezTo>
                <a:cubicBezTo>
                  <a:pt x="16" y="1409"/>
                  <a:pt x="0" y="1393"/>
                  <a:pt x="0" y="1374"/>
                </a:cubicBezTo>
                <a:close/>
                <a:moveTo>
                  <a:pt x="0" y="1162"/>
                </a:moveTo>
                <a:lnTo>
                  <a:pt x="0" y="1092"/>
                </a:lnTo>
                <a:cubicBezTo>
                  <a:pt x="0" y="1072"/>
                  <a:pt x="16" y="1057"/>
                  <a:pt x="36" y="1057"/>
                </a:cubicBezTo>
                <a:cubicBezTo>
                  <a:pt x="55" y="1057"/>
                  <a:pt x="71" y="1072"/>
                  <a:pt x="71" y="1092"/>
                </a:cubicBezTo>
                <a:lnTo>
                  <a:pt x="71" y="1162"/>
                </a:lnTo>
                <a:cubicBezTo>
                  <a:pt x="71" y="1182"/>
                  <a:pt x="55" y="1198"/>
                  <a:pt x="36" y="1198"/>
                </a:cubicBezTo>
                <a:cubicBezTo>
                  <a:pt x="16" y="1198"/>
                  <a:pt x="0" y="1182"/>
                  <a:pt x="0" y="1162"/>
                </a:cubicBezTo>
                <a:close/>
                <a:moveTo>
                  <a:pt x="0" y="951"/>
                </a:moveTo>
                <a:lnTo>
                  <a:pt x="0" y="881"/>
                </a:lnTo>
                <a:cubicBezTo>
                  <a:pt x="0" y="861"/>
                  <a:pt x="16" y="845"/>
                  <a:pt x="36" y="845"/>
                </a:cubicBezTo>
                <a:cubicBezTo>
                  <a:pt x="55" y="845"/>
                  <a:pt x="71" y="861"/>
                  <a:pt x="71" y="881"/>
                </a:cubicBezTo>
                <a:lnTo>
                  <a:pt x="71" y="951"/>
                </a:lnTo>
                <a:cubicBezTo>
                  <a:pt x="71" y="970"/>
                  <a:pt x="55" y="986"/>
                  <a:pt x="36" y="986"/>
                </a:cubicBezTo>
                <a:cubicBezTo>
                  <a:pt x="16" y="986"/>
                  <a:pt x="0" y="970"/>
                  <a:pt x="0" y="951"/>
                </a:cubicBezTo>
                <a:close/>
                <a:moveTo>
                  <a:pt x="0" y="740"/>
                </a:moveTo>
                <a:lnTo>
                  <a:pt x="0" y="669"/>
                </a:lnTo>
                <a:cubicBezTo>
                  <a:pt x="0" y="650"/>
                  <a:pt x="16" y="634"/>
                  <a:pt x="36" y="634"/>
                </a:cubicBezTo>
                <a:cubicBezTo>
                  <a:pt x="55" y="634"/>
                  <a:pt x="71" y="650"/>
                  <a:pt x="71" y="669"/>
                </a:cubicBezTo>
                <a:lnTo>
                  <a:pt x="71" y="740"/>
                </a:lnTo>
                <a:cubicBezTo>
                  <a:pt x="71" y="759"/>
                  <a:pt x="55" y="775"/>
                  <a:pt x="36" y="775"/>
                </a:cubicBezTo>
                <a:cubicBezTo>
                  <a:pt x="16" y="775"/>
                  <a:pt x="0" y="759"/>
                  <a:pt x="0" y="740"/>
                </a:cubicBezTo>
                <a:close/>
                <a:moveTo>
                  <a:pt x="0" y="528"/>
                </a:moveTo>
                <a:lnTo>
                  <a:pt x="0" y="458"/>
                </a:lnTo>
                <a:cubicBezTo>
                  <a:pt x="0" y="438"/>
                  <a:pt x="16" y="423"/>
                  <a:pt x="36" y="423"/>
                </a:cubicBezTo>
                <a:cubicBezTo>
                  <a:pt x="55" y="423"/>
                  <a:pt x="71" y="438"/>
                  <a:pt x="71" y="458"/>
                </a:cubicBezTo>
                <a:lnTo>
                  <a:pt x="71" y="528"/>
                </a:lnTo>
                <a:cubicBezTo>
                  <a:pt x="71" y="548"/>
                  <a:pt x="55" y="564"/>
                  <a:pt x="36" y="564"/>
                </a:cubicBezTo>
                <a:cubicBezTo>
                  <a:pt x="16" y="564"/>
                  <a:pt x="0" y="548"/>
                  <a:pt x="0" y="528"/>
                </a:cubicBezTo>
                <a:close/>
                <a:moveTo>
                  <a:pt x="0" y="317"/>
                </a:moveTo>
                <a:lnTo>
                  <a:pt x="0" y="247"/>
                </a:lnTo>
                <a:cubicBezTo>
                  <a:pt x="0" y="227"/>
                  <a:pt x="16" y="211"/>
                  <a:pt x="36" y="211"/>
                </a:cubicBezTo>
                <a:cubicBezTo>
                  <a:pt x="55" y="211"/>
                  <a:pt x="71" y="227"/>
                  <a:pt x="71" y="247"/>
                </a:cubicBezTo>
                <a:lnTo>
                  <a:pt x="71" y="317"/>
                </a:lnTo>
                <a:cubicBezTo>
                  <a:pt x="71" y="336"/>
                  <a:pt x="55" y="352"/>
                  <a:pt x="36" y="352"/>
                </a:cubicBezTo>
                <a:cubicBezTo>
                  <a:pt x="16" y="352"/>
                  <a:pt x="0" y="336"/>
                  <a:pt x="0" y="317"/>
                </a:cubicBezTo>
                <a:close/>
                <a:moveTo>
                  <a:pt x="0" y="106"/>
                </a:moveTo>
                <a:lnTo>
                  <a:pt x="0" y="35"/>
                </a:lnTo>
                <a:cubicBezTo>
                  <a:pt x="0" y="16"/>
                  <a:pt x="16" y="0"/>
                  <a:pt x="36" y="0"/>
                </a:cubicBezTo>
                <a:cubicBezTo>
                  <a:pt x="55" y="0"/>
                  <a:pt x="71" y="16"/>
                  <a:pt x="71" y="35"/>
                </a:cubicBezTo>
                <a:lnTo>
                  <a:pt x="71" y="106"/>
                </a:lnTo>
                <a:cubicBezTo>
                  <a:pt x="71" y="125"/>
                  <a:pt x="55" y="141"/>
                  <a:pt x="36" y="141"/>
                </a:cubicBezTo>
                <a:cubicBezTo>
                  <a:pt x="16" y="141"/>
                  <a:pt x="0" y="125"/>
                  <a:pt x="0" y="106"/>
                </a:cubicBezTo>
                <a:close/>
              </a:path>
            </a:pathLst>
          </a:custGeom>
          <a:solidFill>
            <a:srgbClr val="0000FF"/>
          </a:solidFill>
          <a:ln w="4826">
            <a:solidFill>
              <a:srgbClr val="0000FF"/>
            </a:solidFill>
            <a:bevel/>
            <a:headEnd/>
            <a:tailEnd/>
          </a:ln>
        </p:spPr>
        <p:txBody>
          <a:bodyPr/>
          <a:lstStyle/>
          <a:p>
            <a:endParaRPr lang="zh-TW" altLang="en-US"/>
          </a:p>
        </p:txBody>
      </p:sp>
      <p:sp>
        <p:nvSpPr>
          <p:cNvPr id="92257" name="Freeform 107"/>
          <p:cNvSpPr>
            <a:spLocks/>
          </p:cNvSpPr>
          <p:nvPr/>
        </p:nvSpPr>
        <p:spPr bwMode="auto">
          <a:xfrm>
            <a:off x="5267325" y="4994275"/>
            <a:ext cx="68263" cy="117475"/>
          </a:xfrm>
          <a:custGeom>
            <a:avLst/>
            <a:gdLst>
              <a:gd name="T0" fmla="*/ 0 w 43"/>
              <a:gd name="T1" fmla="*/ 2147483646 h 74"/>
              <a:gd name="T2" fmla="*/ 2147483646 w 43"/>
              <a:gd name="T3" fmla="*/ 0 h 74"/>
              <a:gd name="T4" fmla="*/ 2147483646 w 43"/>
              <a:gd name="T5" fmla="*/ 2147483646 h 74"/>
              <a:gd name="T6" fmla="*/ 0 w 43"/>
              <a:gd name="T7" fmla="*/ 2147483646 h 74"/>
              <a:gd name="T8" fmla="*/ 0 60000 65536"/>
              <a:gd name="T9" fmla="*/ 0 60000 65536"/>
              <a:gd name="T10" fmla="*/ 0 60000 65536"/>
              <a:gd name="T11" fmla="*/ 0 60000 65536"/>
              <a:gd name="T12" fmla="*/ 0 w 43"/>
              <a:gd name="T13" fmla="*/ 0 h 74"/>
              <a:gd name="T14" fmla="*/ 43 w 43"/>
              <a:gd name="T15" fmla="*/ 74 h 74"/>
            </a:gdLst>
            <a:ahLst/>
            <a:cxnLst>
              <a:cxn ang="T8">
                <a:pos x="T0" y="T1"/>
              </a:cxn>
              <a:cxn ang="T9">
                <a:pos x="T2" y="T3"/>
              </a:cxn>
              <a:cxn ang="T10">
                <a:pos x="T4" y="T5"/>
              </a:cxn>
              <a:cxn ang="T11">
                <a:pos x="T6" y="T7"/>
              </a:cxn>
            </a:cxnLst>
            <a:rect l="T12" t="T13" r="T14" b="T15"/>
            <a:pathLst>
              <a:path w="43" h="74">
                <a:moveTo>
                  <a:pt x="0" y="74"/>
                </a:moveTo>
                <a:lnTo>
                  <a:pt x="22" y="0"/>
                </a:lnTo>
                <a:lnTo>
                  <a:pt x="43" y="74"/>
                </a:lnTo>
                <a:lnTo>
                  <a:pt x="0" y="7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58" name="Freeform 108"/>
          <p:cNvSpPr>
            <a:spLocks noEditPoints="1"/>
          </p:cNvSpPr>
          <p:nvPr/>
        </p:nvSpPr>
        <p:spPr bwMode="auto">
          <a:xfrm>
            <a:off x="5292725" y="4737100"/>
            <a:ext cx="357188" cy="266700"/>
          </a:xfrm>
          <a:custGeom>
            <a:avLst/>
            <a:gdLst>
              <a:gd name="T0" fmla="*/ 2147483646 w 1316"/>
              <a:gd name="T1" fmla="*/ 2147483646 h 1221"/>
              <a:gd name="T2" fmla="*/ 2147483646 w 1316"/>
              <a:gd name="T3" fmla="*/ 2147483646 h 1221"/>
              <a:gd name="T4" fmla="*/ 2147483646 w 1316"/>
              <a:gd name="T5" fmla="*/ 2147483646 h 1221"/>
              <a:gd name="T6" fmla="*/ 2147483646 w 1316"/>
              <a:gd name="T7" fmla="*/ 2147483646 h 1221"/>
              <a:gd name="T8" fmla="*/ 2147483646 w 1316"/>
              <a:gd name="T9" fmla="*/ 2147483646 h 1221"/>
              <a:gd name="T10" fmla="*/ 2147483646 w 1316"/>
              <a:gd name="T11" fmla="*/ 2147483646 h 1221"/>
              <a:gd name="T12" fmla="*/ 2147483646 w 1316"/>
              <a:gd name="T13" fmla="*/ 2147483646 h 1221"/>
              <a:gd name="T14" fmla="*/ 2147483646 w 1316"/>
              <a:gd name="T15" fmla="*/ 2147483646 h 1221"/>
              <a:gd name="T16" fmla="*/ 2147483646 w 1316"/>
              <a:gd name="T17" fmla="*/ 2147483646 h 1221"/>
              <a:gd name="T18" fmla="*/ 2147483646 w 1316"/>
              <a:gd name="T19" fmla="*/ 2147483646 h 1221"/>
              <a:gd name="T20" fmla="*/ 2147483646 w 1316"/>
              <a:gd name="T21" fmla="*/ 2147483646 h 1221"/>
              <a:gd name="T22" fmla="*/ 2147483646 w 1316"/>
              <a:gd name="T23" fmla="*/ 2147483646 h 1221"/>
              <a:gd name="T24" fmla="*/ 2147483646 w 1316"/>
              <a:gd name="T25" fmla="*/ 2147483646 h 1221"/>
              <a:gd name="T26" fmla="*/ 2147483646 w 1316"/>
              <a:gd name="T27" fmla="*/ 2147483646 h 1221"/>
              <a:gd name="T28" fmla="*/ 2147483646 w 1316"/>
              <a:gd name="T29" fmla="*/ 2147483646 h 1221"/>
              <a:gd name="T30" fmla="*/ 2147483646 w 1316"/>
              <a:gd name="T31" fmla="*/ 2147483646 h 1221"/>
              <a:gd name="T32" fmla="*/ 2147483646 w 1316"/>
              <a:gd name="T33" fmla="*/ 2147483646 h 1221"/>
              <a:gd name="T34" fmla="*/ 2147483646 w 1316"/>
              <a:gd name="T35" fmla="*/ 2147483646 h 1221"/>
              <a:gd name="T36" fmla="*/ 2147483646 w 1316"/>
              <a:gd name="T37" fmla="*/ 2147483646 h 1221"/>
              <a:gd name="T38" fmla="*/ 2147483646 w 1316"/>
              <a:gd name="T39" fmla="*/ 2147483646 h 1221"/>
              <a:gd name="T40" fmla="*/ 2147483646 w 1316"/>
              <a:gd name="T41" fmla="*/ 2147483646 h 1221"/>
              <a:gd name="T42" fmla="*/ 2147483646 w 1316"/>
              <a:gd name="T43" fmla="*/ 2147483646 h 1221"/>
              <a:gd name="T44" fmla="*/ 2147483646 w 1316"/>
              <a:gd name="T45" fmla="*/ 2147483646 h 1221"/>
              <a:gd name="T46" fmla="*/ 2147483646 w 1316"/>
              <a:gd name="T47" fmla="*/ 2147483646 h 1221"/>
              <a:gd name="T48" fmla="*/ 2147483646 w 1316"/>
              <a:gd name="T49" fmla="*/ 2147483646 h 1221"/>
              <a:gd name="T50" fmla="*/ 2147483646 w 1316"/>
              <a:gd name="T51" fmla="*/ 2147483646 h 1221"/>
              <a:gd name="T52" fmla="*/ 2147483646 w 1316"/>
              <a:gd name="T53" fmla="*/ 2147483646 h 1221"/>
              <a:gd name="T54" fmla="*/ 2147483646 w 1316"/>
              <a:gd name="T55" fmla="*/ 2147483646 h 1221"/>
              <a:gd name="T56" fmla="*/ 2147483646 w 1316"/>
              <a:gd name="T57" fmla="*/ 2147483646 h 1221"/>
              <a:gd name="T58" fmla="*/ 2147483646 w 1316"/>
              <a:gd name="T59" fmla="*/ 2147483646 h 1221"/>
              <a:gd name="T60" fmla="*/ 2147483646 w 1316"/>
              <a:gd name="T61" fmla="*/ 2147483646 h 1221"/>
              <a:gd name="T62" fmla="*/ 2147483646 w 1316"/>
              <a:gd name="T63" fmla="*/ 2147483646 h 1221"/>
              <a:gd name="T64" fmla="*/ 2147483646 w 1316"/>
              <a:gd name="T65" fmla="*/ 0 h 1221"/>
              <a:gd name="T66" fmla="*/ 2147483646 w 1316"/>
              <a:gd name="T67" fmla="*/ 2147483646 h 1221"/>
              <a:gd name="T68" fmla="*/ 2147483646 w 1316"/>
              <a:gd name="T69" fmla="*/ 2147483646 h 1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6"/>
              <a:gd name="T106" fmla="*/ 0 h 1221"/>
              <a:gd name="T107" fmla="*/ 1316 w 1316"/>
              <a:gd name="T108" fmla="*/ 1221 h 1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6" h="1221">
                <a:moveTo>
                  <a:pt x="27" y="1149"/>
                </a:moveTo>
                <a:lnTo>
                  <a:pt x="92" y="1121"/>
                </a:lnTo>
                <a:cubicBezTo>
                  <a:pt x="110" y="1114"/>
                  <a:pt x="130" y="1122"/>
                  <a:pt x="138" y="1140"/>
                </a:cubicBezTo>
                <a:cubicBezTo>
                  <a:pt x="145" y="1158"/>
                  <a:pt x="137" y="1179"/>
                  <a:pt x="119" y="1186"/>
                </a:cubicBezTo>
                <a:lnTo>
                  <a:pt x="54" y="1214"/>
                </a:lnTo>
                <a:cubicBezTo>
                  <a:pt x="36" y="1221"/>
                  <a:pt x="15" y="1213"/>
                  <a:pt x="8" y="1195"/>
                </a:cubicBezTo>
                <a:cubicBezTo>
                  <a:pt x="0" y="1177"/>
                  <a:pt x="9" y="1156"/>
                  <a:pt x="27" y="1149"/>
                </a:cubicBezTo>
                <a:close/>
                <a:moveTo>
                  <a:pt x="222" y="1067"/>
                </a:moveTo>
                <a:lnTo>
                  <a:pt x="287" y="1040"/>
                </a:lnTo>
                <a:cubicBezTo>
                  <a:pt x="305" y="1032"/>
                  <a:pt x="325" y="1041"/>
                  <a:pt x="333" y="1059"/>
                </a:cubicBezTo>
                <a:cubicBezTo>
                  <a:pt x="340" y="1077"/>
                  <a:pt x="332" y="1097"/>
                  <a:pt x="314" y="1105"/>
                </a:cubicBezTo>
                <a:lnTo>
                  <a:pt x="249" y="1132"/>
                </a:lnTo>
                <a:cubicBezTo>
                  <a:pt x="231" y="1140"/>
                  <a:pt x="210" y="1131"/>
                  <a:pt x="203" y="1113"/>
                </a:cubicBezTo>
                <a:cubicBezTo>
                  <a:pt x="195" y="1095"/>
                  <a:pt x="204" y="1075"/>
                  <a:pt x="222" y="1067"/>
                </a:cubicBezTo>
                <a:close/>
                <a:moveTo>
                  <a:pt x="417" y="986"/>
                </a:moveTo>
                <a:lnTo>
                  <a:pt x="482" y="958"/>
                </a:lnTo>
                <a:cubicBezTo>
                  <a:pt x="500" y="951"/>
                  <a:pt x="520" y="959"/>
                  <a:pt x="528" y="977"/>
                </a:cubicBezTo>
                <a:cubicBezTo>
                  <a:pt x="535" y="995"/>
                  <a:pt x="527" y="1016"/>
                  <a:pt x="509" y="1023"/>
                </a:cubicBezTo>
                <a:lnTo>
                  <a:pt x="444" y="1051"/>
                </a:lnTo>
                <a:cubicBezTo>
                  <a:pt x="426" y="1058"/>
                  <a:pt x="405" y="1050"/>
                  <a:pt x="398" y="1032"/>
                </a:cubicBezTo>
                <a:cubicBezTo>
                  <a:pt x="390" y="1014"/>
                  <a:pt x="399" y="993"/>
                  <a:pt x="417" y="986"/>
                </a:cubicBezTo>
                <a:close/>
                <a:moveTo>
                  <a:pt x="612" y="904"/>
                </a:moveTo>
                <a:lnTo>
                  <a:pt x="677" y="877"/>
                </a:lnTo>
                <a:cubicBezTo>
                  <a:pt x="695" y="870"/>
                  <a:pt x="715" y="878"/>
                  <a:pt x="723" y="896"/>
                </a:cubicBezTo>
                <a:cubicBezTo>
                  <a:pt x="730" y="914"/>
                  <a:pt x="722" y="935"/>
                  <a:pt x="704" y="942"/>
                </a:cubicBezTo>
                <a:lnTo>
                  <a:pt x="639" y="969"/>
                </a:lnTo>
                <a:cubicBezTo>
                  <a:pt x="621" y="977"/>
                  <a:pt x="600" y="968"/>
                  <a:pt x="593" y="950"/>
                </a:cubicBezTo>
                <a:cubicBezTo>
                  <a:pt x="585" y="932"/>
                  <a:pt x="594" y="912"/>
                  <a:pt x="612" y="904"/>
                </a:cubicBezTo>
                <a:close/>
                <a:moveTo>
                  <a:pt x="807" y="823"/>
                </a:moveTo>
                <a:lnTo>
                  <a:pt x="872" y="796"/>
                </a:lnTo>
                <a:cubicBezTo>
                  <a:pt x="890" y="788"/>
                  <a:pt x="910" y="797"/>
                  <a:pt x="918" y="814"/>
                </a:cubicBezTo>
                <a:cubicBezTo>
                  <a:pt x="925" y="832"/>
                  <a:pt x="917" y="853"/>
                  <a:pt x="899" y="861"/>
                </a:cubicBezTo>
                <a:lnTo>
                  <a:pt x="834" y="888"/>
                </a:lnTo>
                <a:cubicBezTo>
                  <a:pt x="816" y="895"/>
                  <a:pt x="795" y="887"/>
                  <a:pt x="788" y="869"/>
                </a:cubicBezTo>
                <a:cubicBezTo>
                  <a:pt x="780" y="851"/>
                  <a:pt x="789" y="830"/>
                  <a:pt x="807" y="823"/>
                </a:cubicBezTo>
                <a:close/>
                <a:moveTo>
                  <a:pt x="1002" y="741"/>
                </a:moveTo>
                <a:lnTo>
                  <a:pt x="1067" y="714"/>
                </a:lnTo>
                <a:cubicBezTo>
                  <a:pt x="1085" y="707"/>
                  <a:pt x="1105" y="715"/>
                  <a:pt x="1113" y="733"/>
                </a:cubicBezTo>
                <a:cubicBezTo>
                  <a:pt x="1120" y="751"/>
                  <a:pt x="1112" y="772"/>
                  <a:pt x="1094" y="779"/>
                </a:cubicBezTo>
                <a:lnTo>
                  <a:pt x="1029" y="806"/>
                </a:lnTo>
                <a:cubicBezTo>
                  <a:pt x="1011" y="814"/>
                  <a:pt x="990" y="805"/>
                  <a:pt x="983" y="787"/>
                </a:cubicBezTo>
                <a:cubicBezTo>
                  <a:pt x="975" y="769"/>
                  <a:pt x="984" y="749"/>
                  <a:pt x="1002" y="741"/>
                </a:cubicBezTo>
                <a:close/>
                <a:moveTo>
                  <a:pt x="1197" y="660"/>
                </a:moveTo>
                <a:lnTo>
                  <a:pt x="1262" y="633"/>
                </a:lnTo>
                <a:cubicBezTo>
                  <a:pt x="1280" y="625"/>
                  <a:pt x="1300" y="634"/>
                  <a:pt x="1308" y="652"/>
                </a:cubicBezTo>
                <a:cubicBezTo>
                  <a:pt x="1315" y="670"/>
                  <a:pt x="1307" y="690"/>
                  <a:pt x="1289" y="698"/>
                </a:cubicBezTo>
                <a:lnTo>
                  <a:pt x="1224" y="725"/>
                </a:lnTo>
                <a:cubicBezTo>
                  <a:pt x="1206" y="732"/>
                  <a:pt x="1185" y="724"/>
                  <a:pt x="1178" y="706"/>
                </a:cubicBezTo>
                <a:cubicBezTo>
                  <a:pt x="1170" y="688"/>
                  <a:pt x="1179" y="667"/>
                  <a:pt x="1197" y="660"/>
                </a:cubicBezTo>
                <a:close/>
                <a:moveTo>
                  <a:pt x="1245" y="528"/>
                </a:moveTo>
                <a:lnTo>
                  <a:pt x="1245" y="457"/>
                </a:lnTo>
                <a:cubicBezTo>
                  <a:pt x="1245" y="438"/>
                  <a:pt x="1261" y="422"/>
                  <a:pt x="1281" y="422"/>
                </a:cubicBezTo>
                <a:cubicBezTo>
                  <a:pt x="1300" y="422"/>
                  <a:pt x="1316" y="438"/>
                  <a:pt x="1316" y="457"/>
                </a:cubicBezTo>
                <a:lnTo>
                  <a:pt x="1316" y="528"/>
                </a:lnTo>
                <a:cubicBezTo>
                  <a:pt x="1316" y="547"/>
                  <a:pt x="1300" y="563"/>
                  <a:pt x="1281" y="563"/>
                </a:cubicBezTo>
                <a:cubicBezTo>
                  <a:pt x="1261" y="563"/>
                  <a:pt x="1245" y="547"/>
                  <a:pt x="1245" y="528"/>
                </a:cubicBezTo>
                <a:close/>
                <a:moveTo>
                  <a:pt x="1245" y="317"/>
                </a:moveTo>
                <a:lnTo>
                  <a:pt x="1245" y="246"/>
                </a:lnTo>
                <a:cubicBezTo>
                  <a:pt x="1245" y="227"/>
                  <a:pt x="1261" y="211"/>
                  <a:pt x="1281" y="211"/>
                </a:cubicBezTo>
                <a:cubicBezTo>
                  <a:pt x="1300" y="211"/>
                  <a:pt x="1316" y="227"/>
                  <a:pt x="1316" y="246"/>
                </a:cubicBezTo>
                <a:lnTo>
                  <a:pt x="1316" y="317"/>
                </a:lnTo>
                <a:cubicBezTo>
                  <a:pt x="1316" y="336"/>
                  <a:pt x="1300" y="352"/>
                  <a:pt x="1281" y="352"/>
                </a:cubicBezTo>
                <a:cubicBezTo>
                  <a:pt x="1261" y="352"/>
                  <a:pt x="1245" y="336"/>
                  <a:pt x="1245" y="317"/>
                </a:cubicBezTo>
                <a:close/>
                <a:moveTo>
                  <a:pt x="1245" y="105"/>
                </a:moveTo>
                <a:lnTo>
                  <a:pt x="1245" y="35"/>
                </a:lnTo>
                <a:cubicBezTo>
                  <a:pt x="1245" y="15"/>
                  <a:pt x="1261" y="0"/>
                  <a:pt x="1281" y="0"/>
                </a:cubicBezTo>
                <a:cubicBezTo>
                  <a:pt x="1300" y="0"/>
                  <a:pt x="1316" y="15"/>
                  <a:pt x="1316" y="35"/>
                </a:cubicBezTo>
                <a:lnTo>
                  <a:pt x="1316" y="105"/>
                </a:lnTo>
                <a:cubicBezTo>
                  <a:pt x="1316" y="125"/>
                  <a:pt x="1300" y="140"/>
                  <a:pt x="1281" y="140"/>
                </a:cubicBezTo>
                <a:cubicBezTo>
                  <a:pt x="1261" y="140"/>
                  <a:pt x="1245" y="125"/>
                  <a:pt x="1245" y="105"/>
                </a:cubicBezTo>
                <a:close/>
              </a:path>
            </a:pathLst>
          </a:custGeom>
          <a:solidFill>
            <a:srgbClr val="0000FF"/>
          </a:solidFill>
          <a:ln w="4763">
            <a:solidFill>
              <a:srgbClr val="0000FF"/>
            </a:solidFill>
            <a:bevel/>
            <a:headEnd/>
            <a:tailEnd/>
          </a:ln>
        </p:spPr>
        <p:txBody>
          <a:bodyPr/>
          <a:lstStyle/>
          <a:p>
            <a:endParaRPr lang="zh-TW" altLang="en-US"/>
          </a:p>
        </p:txBody>
      </p:sp>
      <p:sp>
        <p:nvSpPr>
          <p:cNvPr id="92259" name="Freeform 109"/>
          <p:cNvSpPr>
            <a:spLocks/>
          </p:cNvSpPr>
          <p:nvPr/>
        </p:nvSpPr>
        <p:spPr bwMode="auto">
          <a:xfrm>
            <a:off x="5607050" y="4645025"/>
            <a:ext cx="69850" cy="79375"/>
          </a:xfrm>
          <a:custGeom>
            <a:avLst/>
            <a:gdLst>
              <a:gd name="T0" fmla="*/ 2147483646 w 255"/>
              <a:gd name="T1" fmla="*/ 0 h 272"/>
              <a:gd name="T2" fmla="*/ 2147483646 w 255"/>
              <a:gd name="T3" fmla="*/ 2147483646 h 272"/>
              <a:gd name="T4" fmla="*/ 0 w 255"/>
              <a:gd name="T5" fmla="*/ 2147483646 h 272"/>
              <a:gd name="T6" fmla="*/ 0 w 255"/>
              <a:gd name="T7" fmla="*/ 2147483646 h 272"/>
              <a:gd name="T8" fmla="*/ 2147483646 w 255"/>
              <a:gd name="T9" fmla="*/ 0 h 272"/>
              <a:gd name="T10" fmla="*/ 0 60000 65536"/>
              <a:gd name="T11" fmla="*/ 0 60000 65536"/>
              <a:gd name="T12" fmla="*/ 0 60000 65536"/>
              <a:gd name="T13" fmla="*/ 0 60000 65536"/>
              <a:gd name="T14" fmla="*/ 0 60000 65536"/>
              <a:gd name="T15" fmla="*/ 0 w 255"/>
              <a:gd name="T16" fmla="*/ 0 h 272"/>
              <a:gd name="T17" fmla="*/ 255 w 255"/>
              <a:gd name="T18" fmla="*/ 272 h 272"/>
            </a:gdLst>
            <a:ahLst/>
            <a:cxnLst>
              <a:cxn ang="T10">
                <a:pos x="T0" y="T1"/>
              </a:cxn>
              <a:cxn ang="T11">
                <a:pos x="T2" y="T3"/>
              </a:cxn>
              <a:cxn ang="T12">
                <a:pos x="T4" y="T5"/>
              </a:cxn>
              <a:cxn ang="T13">
                <a:pos x="T6" y="T7"/>
              </a:cxn>
              <a:cxn ang="T14">
                <a:pos x="T8" y="T9"/>
              </a:cxn>
            </a:cxnLst>
            <a:rect l="T15" t="T16" r="T17" b="T18"/>
            <a:pathLst>
              <a:path w="255" h="272">
                <a:moveTo>
                  <a:pt x="128" y="0"/>
                </a:moveTo>
                <a:lnTo>
                  <a:pt x="255" y="272"/>
                </a:lnTo>
                <a:cubicBezTo>
                  <a:pt x="175" y="229"/>
                  <a:pt x="80" y="229"/>
                  <a:pt x="0" y="272"/>
                </a:cubicBezTo>
                <a:lnTo>
                  <a:pt x="128" y="0"/>
                </a:lnTo>
                <a:close/>
              </a:path>
            </a:pathLst>
          </a:custGeom>
          <a:solidFill>
            <a:srgbClr val="0000FF"/>
          </a:solidFill>
          <a:ln w="0">
            <a:solidFill>
              <a:srgbClr val="000000"/>
            </a:solidFill>
            <a:round/>
            <a:headEnd/>
            <a:tailEnd/>
          </a:ln>
        </p:spPr>
        <p:txBody>
          <a:bodyPr/>
          <a:lstStyle/>
          <a:p>
            <a:endParaRPr lang="zh-TW" altLang="en-US"/>
          </a:p>
        </p:txBody>
      </p:sp>
      <p:sp>
        <p:nvSpPr>
          <p:cNvPr id="92260" name="Line 111"/>
          <p:cNvSpPr>
            <a:spLocks noChangeShapeType="1"/>
          </p:cNvSpPr>
          <p:nvPr/>
        </p:nvSpPr>
        <p:spPr bwMode="auto">
          <a:xfrm>
            <a:off x="5976938" y="4041775"/>
            <a:ext cx="0" cy="252413"/>
          </a:xfrm>
          <a:prstGeom prst="line">
            <a:avLst/>
          </a:prstGeom>
          <a:noFill/>
          <a:ln w="9525" cap="rnd">
            <a:solidFill>
              <a:srgbClr val="3333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1" name="Line 112"/>
          <p:cNvSpPr>
            <a:spLocks noChangeShapeType="1"/>
          </p:cNvSpPr>
          <p:nvPr/>
        </p:nvSpPr>
        <p:spPr bwMode="auto">
          <a:xfrm>
            <a:off x="7451725" y="4041775"/>
            <a:ext cx="0" cy="252413"/>
          </a:xfrm>
          <a:prstGeom prst="line">
            <a:avLst/>
          </a:prstGeom>
          <a:noFill/>
          <a:ln w="9525" cap="rnd">
            <a:solidFill>
              <a:srgbClr val="3333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2" name="Line 113"/>
          <p:cNvSpPr>
            <a:spLocks noChangeShapeType="1"/>
          </p:cNvSpPr>
          <p:nvPr/>
        </p:nvSpPr>
        <p:spPr bwMode="auto">
          <a:xfrm>
            <a:off x="8785225" y="4041775"/>
            <a:ext cx="0" cy="252413"/>
          </a:xfrm>
          <a:prstGeom prst="line">
            <a:avLst/>
          </a:prstGeom>
          <a:noFill/>
          <a:ln w="9525" cap="rnd">
            <a:solidFill>
              <a:srgbClr val="3333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3" name="Line 114"/>
          <p:cNvSpPr>
            <a:spLocks noChangeShapeType="1"/>
          </p:cNvSpPr>
          <p:nvPr/>
        </p:nvSpPr>
        <p:spPr bwMode="auto">
          <a:xfrm>
            <a:off x="5435600" y="3752850"/>
            <a:ext cx="0" cy="504825"/>
          </a:xfrm>
          <a:prstGeom prst="line">
            <a:avLst/>
          </a:prstGeom>
          <a:noFill/>
          <a:ln w="9525" cap="rnd">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4" name="Line 115"/>
          <p:cNvSpPr>
            <a:spLocks noChangeShapeType="1"/>
          </p:cNvSpPr>
          <p:nvPr/>
        </p:nvSpPr>
        <p:spPr bwMode="auto">
          <a:xfrm>
            <a:off x="6877050" y="3752850"/>
            <a:ext cx="0" cy="504825"/>
          </a:xfrm>
          <a:prstGeom prst="line">
            <a:avLst/>
          </a:prstGeom>
          <a:noFill/>
          <a:ln w="9525" cap="rnd">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92265" name="Line 116"/>
          <p:cNvSpPr>
            <a:spLocks noChangeShapeType="1"/>
          </p:cNvSpPr>
          <p:nvPr/>
        </p:nvSpPr>
        <p:spPr bwMode="auto">
          <a:xfrm>
            <a:off x="7993063" y="3752850"/>
            <a:ext cx="0" cy="504825"/>
          </a:xfrm>
          <a:prstGeom prst="line">
            <a:avLst/>
          </a:prstGeom>
          <a:noFill/>
          <a:ln w="9525" cap="rnd">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TW" altLang="en-US"/>
          </a:p>
        </p:txBody>
      </p:sp>
      <p:sp>
        <p:nvSpPr>
          <p:cNvPr id="106" name="Rectangle 4"/>
          <p:cNvSpPr txBox="1">
            <a:spLocks noChangeArrowheads="1"/>
          </p:cNvSpPr>
          <p:nvPr/>
        </p:nvSpPr>
        <p:spPr bwMode="auto">
          <a:xfrm>
            <a:off x="274638" y="1126332"/>
            <a:ext cx="4570412" cy="821531"/>
          </a:xfrm>
          <a:prstGeom prst="rect">
            <a:avLst/>
          </a:prstGeom>
          <a:noFill/>
          <a:ln>
            <a:noFill/>
          </a:ln>
          <a:effectLst/>
          <a:extLst/>
        </p:spPr>
        <p:txBody>
          <a:bodyPr vert="horz" wrap="square" lIns="0" tIns="45720" rIns="3600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kumimoji="1" sz="36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8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eaLnBrk="1" hangingPunct="1">
              <a:defRPr/>
            </a:pPr>
            <a:r>
              <a:rPr lang="en-US" altLang="zh-TW" sz="2200" kern="0" dirty="0" smtClean="0"/>
              <a:t>IP forwarding is done by separate components (</a:t>
            </a:r>
            <a:r>
              <a:rPr lang="en-US" altLang="zh-TW" sz="2200" kern="0" dirty="0" smtClean="0">
                <a:solidFill>
                  <a:srgbClr val="FFC000"/>
                </a:solidFill>
              </a:rPr>
              <a:t>Forwarding Engines</a:t>
            </a:r>
            <a:r>
              <a:rPr lang="en-US" altLang="zh-TW" sz="2200" kern="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D1EFD07-280D-4C21-B295-78867BEEEA94}" type="slidenum">
              <a:rPr kumimoji="0" lang="zh-TW" altLang="en-US" smtClean="0">
                <a:solidFill>
                  <a:schemeClr val="folHlink"/>
                </a:solidFill>
                <a:latin typeface="Arial" panose="020B0604020202020204" pitchFamily="34" charset="0"/>
              </a:rPr>
              <a:pPr>
                <a:defRPr/>
              </a:pPr>
              <a:t>81</a:t>
            </a:fld>
            <a:endParaRPr kumimoji="0" lang="en-US" altLang="zh-TW" smtClean="0">
              <a:solidFill>
                <a:schemeClr val="folHlink"/>
              </a:solidFill>
              <a:latin typeface="Arial" panose="020B0604020202020204" pitchFamily="34" charset="0"/>
            </a:endParaRPr>
          </a:p>
        </p:txBody>
      </p:sp>
      <p:sp>
        <p:nvSpPr>
          <p:cNvPr id="94211" name="Freeform 2"/>
          <p:cNvSpPr>
            <a:spLocks/>
          </p:cNvSpPr>
          <p:nvPr/>
        </p:nvSpPr>
        <p:spPr bwMode="auto">
          <a:xfrm>
            <a:off x="942975" y="2457450"/>
            <a:ext cx="2105025" cy="1371600"/>
          </a:xfrm>
          <a:custGeom>
            <a:avLst/>
            <a:gdLst>
              <a:gd name="T0" fmla="*/ 2147483646 w 1326"/>
              <a:gd name="T1" fmla="*/ 2147483646 h 864"/>
              <a:gd name="T2" fmla="*/ 0 w 1326"/>
              <a:gd name="T3" fmla="*/ 2147483646 h 864"/>
              <a:gd name="T4" fmla="*/ 2147483646 w 1326"/>
              <a:gd name="T5" fmla="*/ 0 h 864"/>
              <a:gd name="T6" fmla="*/ 2147483646 w 1326"/>
              <a:gd name="T7" fmla="*/ 2147483646 h 864"/>
              <a:gd name="T8" fmla="*/ 2147483646 w 1326"/>
              <a:gd name="T9" fmla="*/ 2147483646 h 864"/>
              <a:gd name="T10" fmla="*/ 0 60000 65536"/>
              <a:gd name="T11" fmla="*/ 0 60000 65536"/>
              <a:gd name="T12" fmla="*/ 0 60000 65536"/>
              <a:gd name="T13" fmla="*/ 0 60000 65536"/>
              <a:gd name="T14" fmla="*/ 0 60000 65536"/>
              <a:gd name="T15" fmla="*/ 0 w 1326"/>
              <a:gd name="T16" fmla="*/ 0 h 864"/>
              <a:gd name="T17" fmla="*/ 1326 w 1326"/>
              <a:gd name="T18" fmla="*/ 864 h 864"/>
            </a:gdLst>
            <a:ahLst/>
            <a:cxnLst>
              <a:cxn ang="T10">
                <a:pos x="T0" y="T1"/>
              </a:cxn>
              <a:cxn ang="T11">
                <a:pos x="T2" y="T3"/>
              </a:cxn>
              <a:cxn ang="T12">
                <a:pos x="T4" y="T5"/>
              </a:cxn>
              <a:cxn ang="T13">
                <a:pos x="T6" y="T7"/>
              </a:cxn>
              <a:cxn ang="T14">
                <a:pos x="T8" y="T9"/>
              </a:cxn>
            </a:cxnLst>
            <a:rect l="T15" t="T16" r="T17" b="T18"/>
            <a:pathLst>
              <a:path w="1326" h="864">
                <a:moveTo>
                  <a:pt x="270" y="864"/>
                </a:moveTo>
                <a:lnTo>
                  <a:pt x="0" y="612"/>
                </a:lnTo>
                <a:lnTo>
                  <a:pt x="1038" y="0"/>
                </a:lnTo>
                <a:lnTo>
                  <a:pt x="1326" y="144"/>
                </a:lnTo>
                <a:lnTo>
                  <a:pt x="270" y="864"/>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134147" name="Rectangle 3"/>
          <p:cNvSpPr>
            <a:spLocks noChangeArrowheads="1"/>
          </p:cNvSpPr>
          <p:nvPr/>
        </p:nvSpPr>
        <p:spPr bwMode="auto">
          <a:xfrm>
            <a:off x="238125" y="152400"/>
            <a:ext cx="8296275" cy="1143000"/>
          </a:xfrm>
          <a:prstGeom prst="rect">
            <a:avLst/>
          </a:prstGeom>
          <a:noFill/>
          <a:ln>
            <a:noFill/>
          </a:ln>
          <a:effectLst/>
          <a:extLst/>
        </p:spPr>
        <p:txBody>
          <a:bodyPr lIns="90488" tIns="44450" rIns="90488" bIns="44450" anchor="ctr"/>
          <a:lstStyle/>
          <a:p>
            <a:pPr algn="ctr" eaLnBrk="1" hangingPunct="1">
              <a:defRPr/>
            </a:pPr>
            <a:r>
              <a:rPr lang="en-US" altLang="en-US" sz="4400">
                <a:solidFill>
                  <a:schemeClr val="tx2"/>
                </a:solidFill>
                <a:effectLst>
                  <a:outerShdw blurRad="38100" dist="38100" dir="2700000" algn="tl">
                    <a:srgbClr val="000000"/>
                  </a:outerShdw>
                </a:effectLst>
              </a:rPr>
              <a:t>Third Generation Routers</a:t>
            </a:r>
          </a:p>
        </p:txBody>
      </p:sp>
      <p:sp>
        <p:nvSpPr>
          <p:cNvPr id="94213" name="Rectangle 4"/>
          <p:cNvSpPr>
            <a:spLocks noChangeArrowheads="1"/>
          </p:cNvSpPr>
          <p:nvPr/>
        </p:nvSpPr>
        <p:spPr bwMode="auto">
          <a:xfrm>
            <a:off x="4400550" y="2609850"/>
            <a:ext cx="1133475" cy="2667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22" name="Rectangle 5"/>
          <p:cNvSpPr>
            <a:spLocks noChangeAspect="1" noChangeArrowheads="1"/>
          </p:cNvSpPr>
          <p:nvPr/>
        </p:nvSpPr>
        <p:spPr bwMode="auto">
          <a:xfrm>
            <a:off x="4491038" y="2706688"/>
            <a:ext cx="966787" cy="2493962"/>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4215" name="Rectangle 6"/>
          <p:cNvSpPr>
            <a:spLocks noChangeAspect="1" noChangeArrowheads="1"/>
          </p:cNvSpPr>
          <p:nvPr/>
        </p:nvSpPr>
        <p:spPr bwMode="auto">
          <a:xfrm>
            <a:off x="4705350" y="4911725"/>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16" name="Rectangle 7"/>
          <p:cNvSpPr>
            <a:spLocks noChangeAspect="1" noChangeArrowheads="1"/>
          </p:cNvSpPr>
          <p:nvPr/>
        </p:nvSpPr>
        <p:spPr bwMode="auto">
          <a:xfrm>
            <a:off x="4637088" y="2798763"/>
            <a:ext cx="6461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Line</a:t>
            </a:r>
          </a:p>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Card</a:t>
            </a:r>
            <a:endParaRPr kumimoji="0" lang="en-US" altLang="en-US" sz="2000" b="1" i="1">
              <a:solidFill>
                <a:srgbClr val="000000"/>
              </a:solidFill>
              <a:latin typeface="Arial" panose="020B0604020202020204" pitchFamily="34" charset="0"/>
            </a:endParaRPr>
          </a:p>
        </p:txBody>
      </p:sp>
      <p:sp>
        <p:nvSpPr>
          <p:cNvPr id="94217" name="Rectangle 8"/>
          <p:cNvSpPr>
            <a:spLocks noChangeAspect="1" noChangeArrowheads="1"/>
          </p:cNvSpPr>
          <p:nvPr/>
        </p:nvSpPr>
        <p:spPr bwMode="auto">
          <a:xfrm>
            <a:off x="4673600" y="4895850"/>
            <a:ext cx="530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94218" name="Line 9"/>
          <p:cNvSpPr>
            <a:spLocks noChangeAspect="1" noChangeShapeType="1"/>
          </p:cNvSpPr>
          <p:nvPr/>
        </p:nvSpPr>
        <p:spPr bwMode="auto">
          <a:xfrm>
            <a:off x="4964113" y="5235575"/>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19" name="Rectangle 10"/>
          <p:cNvSpPr>
            <a:spLocks noChangeArrowheads="1"/>
          </p:cNvSpPr>
          <p:nvPr/>
        </p:nvSpPr>
        <p:spPr bwMode="auto">
          <a:xfrm>
            <a:off x="4543425" y="3478213"/>
            <a:ext cx="876300" cy="6858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28" name="Text Box 11"/>
          <p:cNvSpPr txBox="1">
            <a:spLocks noChangeArrowheads="1"/>
          </p:cNvSpPr>
          <p:nvPr/>
        </p:nvSpPr>
        <p:spPr bwMode="auto">
          <a:xfrm>
            <a:off x="4522788" y="3463925"/>
            <a:ext cx="919162" cy="677863"/>
          </a:xfrm>
          <a:prstGeom prst="rect">
            <a:avLst/>
          </a:prstGeom>
          <a:solidFill>
            <a:schemeClr val="accent6">
              <a:lumMod val="60000"/>
              <a:lumOff val="40000"/>
            </a:schemeClr>
          </a:solidFill>
          <a:ln>
            <a:solidFill>
              <a:schemeClr val="tx1"/>
            </a:solidFill>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Local</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sp>
        <p:nvSpPr>
          <p:cNvPr id="94221" name="Rectangle 12"/>
          <p:cNvSpPr>
            <a:spLocks noChangeArrowheads="1"/>
          </p:cNvSpPr>
          <p:nvPr/>
        </p:nvSpPr>
        <p:spPr bwMode="auto">
          <a:xfrm>
            <a:off x="5772150" y="2609850"/>
            <a:ext cx="1133475" cy="1524000"/>
          </a:xfrm>
          <a:prstGeom prst="rect">
            <a:avLst/>
          </a:prstGeom>
          <a:solidFill>
            <a:srgbClr val="00279F"/>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30" name="Rectangle 13"/>
          <p:cNvSpPr>
            <a:spLocks noChangeAspect="1" noChangeArrowheads="1"/>
          </p:cNvSpPr>
          <p:nvPr/>
        </p:nvSpPr>
        <p:spPr bwMode="auto">
          <a:xfrm>
            <a:off x="5862638" y="2706688"/>
            <a:ext cx="966787" cy="835025"/>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4223" name="Rectangle 14"/>
          <p:cNvSpPr>
            <a:spLocks noChangeAspect="1" noChangeArrowheads="1"/>
          </p:cNvSpPr>
          <p:nvPr/>
        </p:nvSpPr>
        <p:spPr bwMode="auto">
          <a:xfrm>
            <a:off x="6008688" y="2798763"/>
            <a:ext cx="6461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CPU</a:t>
            </a:r>
          </a:p>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Card</a:t>
            </a:r>
            <a:endParaRPr kumimoji="0" lang="en-US" altLang="en-US" sz="2000" b="1" i="1">
              <a:solidFill>
                <a:srgbClr val="000000"/>
              </a:solidFill>
              <a:latin typeface="Arial" panose="020B0604020202020204" pitchFamily="34" charset="0"/>
            </a:endParaRPr>
          </a:p>
        </p:txBody>
      </p:sp>
      <p:sp>
        <p:nvSpPr>
          <p:cNvPr id="94224" name="Rectangle 15"/>
          <p:cNvSpPr>
            <a:spLocks noChangeArrowheads="1"/>
          </p:cNvSpPr>
          <p:nvPr/>
        </p:nvSpPr>
        <p:spPr bwMode="auto">
          <a:xfrm>
            <a:off x="7143750" y="2609850"/>
            <a:ext cx="1133475" cy="26670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33" name="Rectangle 16"/>
          <p:cNvSpPr>
            <a:spLocks noChangeAspect="1" noChangeArrowheads="1"/>
          </p:cNvSpPr>
          <p:nvPr/>
        </p:nvSpPr>
        <p:spPr bwMode="auto">
          <a:xfrm>
            <a:off x="7234238" y="2706688"/>
            <a:ext cx="966787" cy="2493962"/>
          </a:xfrm>
          <a:prstGeom prst="rect">
            <a:avLst/>
          </a:prstGeom>
          <a:solidFill>
            <a:schemeClr val="accent6">
              <a:lumMod val="60000"/>
              <a:lumOff val="40000"/>
            </a:schemeClr>
          </a:solidFill>
          <a:ln w="12700">
            <a:solidFill>
              <a:srgbClr val="000000"/>
            </a:solidFill>
            <a:miter lim="800000"/>
            <a:headEnd/>
            <a:tailEnd/>
          </a:ln>
        </p:spPr>
        <p:txBody>
          <a:bodyPr wrap="none" anchor="ctr"/>
          <a:lstStyle/>
          <a:p>
            <a:pPr eaLnBrk="1" hangingPunct="1">
              <a:defRPr/>
            </a:pPr>
            <a:endParaRPr lang="zh-TW" altLang="en-US"/>
          </a:p>
        </p:txBody>
      </p:sp>
      <p:sp>
        <p:nvSpPr>
          <p:cNvPr id="94226" name="Rectangle 17"/>
          <p:cNvSpPr>
            <a:spLocks noChangeAspect="1" noChangeArrowheads="1"/>
          </p:cNvSpPr>
          <p:nvPr/>
        </p:nvSpPr>
        <p:spPr bwMode="auto">
          <a:xfrm>
            <a:off x="7448550" y="4911725"/>
            <a:ext cx="495300" cy="266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27" name="Rectangle 18"/>
          <p:cNvSpPr>
            <a:spLocks noChangeAspect="1" noChangeArrowheads="1"/>
          </p:cNvSpPr>
          <p:nvPr/>
        </p:nvSpPr>
        <p:spPr bwMode="auto">
          <a:xfrm>
            <a:off x="7380288" y="2798763"/>
            <a:ext cx="6461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Line</a:t>
            </a:r>
          </a:p>
          <a:p>
            <a:pPr algn="ctr">
              <a:lnSpc>
                <a:spcPct val="80000"/>
              </a:lnSpc>
              <a:spcBef>
                <a:spcPct val="0"/>
              </a:spcBef>
              <a:buClrTx/>
              <a:buSzTx/>
              <a:buFontTx/>
              <a:buNone/>
            </a:pPr>
            <a:r>
              <a:rPr kumimoji="0" lang="en-US" altLang="en-US" sz="1600" b="1">
                <a:solidFill>
                  <a:srgbClr val="000000"/>
                </a:solidFill>
                <a:latin typeface="Arial" panose="020B0604020202020204" pitchFamily="34" charset="0"/>
              </a:rPr>
              <a:t>Card</a:t>
            </a:r>
            <a:endParaRPr kumimoji="0" lang="en-US" altLang="en-US" sz="2000" b="1" i="1">
              <a:solidFill>
                <a:srgbClr val="000000"/>
              </a:solidFill>
              <a:latin typeface="Arial" panose="020B0604020202020204" pitchFamily="34" charset="0"/>
            </a:endParaRPr>
          </a:p>
        </p:txBody>
      </p:sp>
      <p:sp>
        <p:nvSpPr>
          <p:cNvPr id="94228" name="Rectangle 19"/>
          <p:cNvSpPr>
            <a:spLocks noChangeAspect="1" noChangeArrowheads="1"/>
          </p:cNvSpPr>
          <p:nvPr/>
        </p:nvSpPr>
        <p:spPr bwMode="auto">
          <a:xfrm>
            <a:off x="7416800" y="4895850"/>
            <a:ext cx="530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200" b="1" i="1">
                <a:solidFill>
                  <a:srgbClr val="000000"/>
                </a:solidFill>
                <a:latin typeface="Arial" panose="020B0604020202020204" pitchFamily="34" charset="0"/>
              </a:rPr>
              <a:t>MAC</a:t>
            </a:r>
            <a:endParaRPr kumimoji="0" lang="en-US" altLang="en-US" sz="1600" b="1" i="1">
              <a:solidFill>
                <a:srgbClr val="000000"/>
              </a:solidFill>
              <a:latin typeface="Arial" panose="020B0604020202020204" pitchFamily="34" charset="0"/>
            </a:endParaRPr>
          </a:p>
        </p:txBody>
      </p:sp>
      <p:sp>
        <p:nvSpPr>
          <p:cNvPr id="94229" name="Line 20"/>
          <p:cNvSpPr>
            <a:spLocks noChangeAspect="1" noChangeShapeType="1"/>
          </p:cNvSpPr>
          <p:nvPr/>
        </p:nvSpPr>
        <p:spPr bwMode="auto">
          <a:xfrm>
            <a:off x="7696200" y="5276850"/>
            <a:ext cx="0" cy="422275"/>
          </a:xfrm>
          <a:prstGeom prst="line">
            <a:avLst/>
          </a:prstGeom>
          <a:noFill/>
          <a:ln w="50800">
            <a:solidFill>
              <a:schemeClr val="bg2"/>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30" name="Rectangle 21"/>
          <p:cNvSpPr>
            <a:spLocks noChangeArrowheads="1"/>
          </p:cNvSpPr>
          <p:nvPr/>
        </p:nvSpPr>
        <p:spPr bwMode="auto">
          <a:xfrm>
            <a:off x="7286625" y="3478213"/>
            <a:ext cx="876300" cy="6858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39" name="Text Box 22"/>
          <p:cNvSpPr txBox="1">
            <a:spLocks noChangeArrowheads="1"/>
          </p:cNvSpPr>
          <p:nvPr/>
        </p:nvSpPr>
        <p:spPr bwMode="auto">
          <a:xfrm>
            <a:off x="7265988" y="3463925"/>
            <a:ext cx="919162" cy="677863"/>
          </a:xfrm>
          <a:prstGeom prst="rect">
            <a:avLst/>
          </a:prstGeom>
          <a:solidFill>
            <a:schemeClr val="accent6">
              <a:lumMod val="60000"/>
              <a:lumOff val="40000"/>
            </a:schemeClr>
          </a:solidFill>
          <a:ln>
            <a:solidFill>
              <a:schemeClr val="tx1"/>
            </a:solidFill>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Local</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Buffer</a:t>
            </a:r>
          </a:p>
          <a:p>
            <a:pPr algn="ctr">
              <a:lnSpc>
                <a:spcPct val="80000"/>
              </a:lnSpc>
              <a:defRPr/>
            </a:pPr>
            <a:r>
              <a:rPr kumimoji="0" lang="en-US" altLang="en-US" sz="1600" dirty="0" smtClean="0">
                <a:effectLst>
                  <a:outerShdw blurRad="38100" dist="38100" dir="2700000" algn="tl">
                    <a:srgbClr val="000000">
                      <a:alpha val="43137"/>
                    </a:srgbClr>
                  </a:outerShdw>
                </a:effectLst>
                <a:latin typeface="Arial" charset="0"/>
              </a:rPr>
              <a:t>Memory</a:t>
            </a:r>
          </a:p>
        </p:txBody>
      </p:sp>
      <p:sp>
        <p:nvSpPr>
          <p:cNvPr id="94232" name="Rectangle 23"/>
          <p:cNvSpPr>
            <a:spLocks noChangeArrowheads="1"/>
          </p:cNvSpPr>
          <p:nvPr/>
        </p:nvSpPr>
        <p:spPr bwMode="auto">
          <a:xfrm>
            <a:off x="4486275" y="1219200"/>
            <a:ext cx="3886200" cy="97155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33" name="Rectangle 24"/>
          <p:cNvSpPr>
            <a:spLocks noChangeArrowheads="1"/>
          </p:cNvSpPr>
          <p:nvPr/>
        </p:nvSpPr>
        <p:spPr bwMode="auto">
          <a:xfrm>
            <a:off x="4438650" y="1247775"/>
            <a:ext cx="3886200" cy="97155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34" name="Rectangle 25"/>
          <p:cNvSpPr>
            <a:spLocks noChangeArrowheads="1"/>
          </p:cNvSpPr>
          <p:nvPr/>
        </p:nvSpPr>
        <p:spPr bwMode="auto">
          <a:xfrm>
            <a:off x="4391025" y="1285875"/>
            <a:ext cx="3886200" cy="971550"/>
          </a:xfrm>
          <a:prstGeom prst="rect">
            <a:avLst/>
          </a:prstGeom>
          <a:solidFill>
            <a:schemeClr val="bg2"/>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94235" name="Rectangle 26"/>
          <p:cNvSpPr>
            <a:spLocks noChangeArrowheads="1"/>
          </p:cNvSpPr>
          <p:nvPr/>
        </p:nvSpPr>
        <p:spPr bwMode="auto">
          <a:xfrm>
            <a:off x="5857875" y="1400175"/>
            <a:ext cx="904875" cy="733425"/>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grpSp>
        <p:nvGrpSpPr>
          <p:cNvPr id="94236" name="Group 27"/>
          <p:cNvGrpSpPr>
            <a:grpSpLocks/>
          </p:cNvGrpSpPr>
          <p:nvPr/>
        </p:nvGrpSpPr>
        <p:grpSpPr bwMode="auto">
          <a:xfrm>
            <a:off x="6138863" y="1600200"/>
            <a:ext cx="361950" cy="361950"/>
            <a:chOff x="453" y="3240"/>
            <a:chExt cx="228" cy="228"/>
          </a:xfrm>
        </p:grpSpPr>
        <p:grpSp>
          <p:nvGrpSpPr>
            <p:cNvPr id="94292" name="Group 28"/>
            <p:cNvGrpSpPr>
              <a:grpSpLocks/>
            </p:cNvGrpSpPr>
            <p:nvPr/>
          </p:nvGrpSpPr>
          <p:grpSpPr bwMode="auto">
            <a:xfrm>
              <a:off x="534" y="3240"/>
              <a:ext cx="66" cy="228"/>
              <a:chOff x="540" y="3240"/>
              <a:chExt cx="66" cy="228"/>
            </a:xfrm>
          </p:grpSpPr>
          <p:sp>
            <p:nvSpPr>
              <p:cNvPr id="94296" name="Line 29"/>
              <p:cNvSpPr>
                <a:spLocks noChangeShapeType="1"/>
              </p:cNvSpPr>
              <p:nvPr/>
            </p:nvSpPr>
            <p:spPr bwMode="auto">
              <a:xfrm>
                <a:off x="540" y="3240"/>
                <a:ext cx="0" cy="2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97" name="Line 30"/>
              <p:cNvSpPr>
                <a:spLocks noChangeShapeType="1"/>
              </p:cNvSpPr>
              <p:nvPr/>
            </p:nvSpPr>
            <p:spPr bwMode="auto">
              <a:xfrm>
                <a:off x="606" y="3240"/>
                <a:ext cx="0" cy="2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94293" name="Group 31"/>
            <p:cNvGrpSpPr>
              <a:grpSpLocks/>
            </p:cNvGrpSpPr>
            <p:nvPr/>
          </p:nvGrpSpPr>
          <p:grpSpPr bwMode="auto">
            <a:xfrm rot="-5400000">
              <a:off x="534" y="3240"/>
              <a:ext cx="66" cy="228"/>
              <a:chOff x="540" y="3240"/>
              <a:chExt cx="66" cy="228"/>
            </a:xfrm>
          </p:grpSpPr>
          <p:sp>
            <p:nvSpPr>
              <p:cNvPr id="94294" name="Line 32"/>
              <p:cNvSpPr>
                <a:spLocks noChangeShapeType="1"/>
              </p:cNvSpPr>
              <p:nvPr/>
            </p:nvSpPr>
            <p:spPr bwMode="auto">
              <a:xfrm>
                <a:off x="540" y="3240"/>
                <a:ext cx="0" cy="2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95" name="Line 33"/>
              <p:cNvSpPr>
                <a:spLocks noChangeShapeType="1"/>
              </p:cNvSpPr>
              <p:nvPr/>
            </p:nvSpPr>
            <p:spPr bwMode="auto">
              <a:xfrm>
                <a:off x="606" y="3240"/>
                <a:ext cx="0" cy="2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grpSp>
      <p:grpSp>
        <p:nvGrpSpPr>
          <p:cNvPr id="94237" name="Group 34"/>
          <p:cNvGrpSpPr>
            <a:grpSpLocks/>
          </p:cNvGrpSpPr>
          <p:nvPr/>
        </p:nvGrpSpPr>
        <p:grpSpPr bwMode="auto">
          <a:xfrm>
            <a:off x="4943475" y="1800225"/>
            <a:ext cx="914400" cy="809625"/>
            <a:chOff x="1602" y="1722"/>
            <a:chExt cx="576" cy="510"/>
          </a:xfrm>
        </p:grpSpPr>
        <p:sp>
          <p:nvSpPr>
            <p:cNvPr id="94290" name="Freeform 35"/>
            <p:cNvSpPr>
              <a:spLocks/>
            </p:cNvSpPr>
            <p:nvPr/>
          </p:nvSpPr>
          <p:spPr bwMode="auto">
            <a:xfrm>
              <a:off x="1602" y="1722"/>
              <a:ext cx="576" cy="288"/>
            </a:xfrm>
            <a:custGeom>
              <a:avLst/>
              <a:gdLst>
                <a:gd name="T0" fmla="*/ 0 w 576"/>
                <a:gd name="T1" fmla="*/ 6 h 360"/>
                <a:gd name="T2" fmla="*/ 0 w 576"/>
                <a:gd name="T3" fmla="*/ 4 h 360"/>
                <a:gd name="T4" fmla="*/ 576 w 576"/>
                <a:gd name="T5" fmla="*/ 0 h 360"/>
                <a:gd name="T6" fmla="*/ 0 60000 65536"/>
                <a:gd name="T7" fmla="*/ 0 60000 65536"/>
                <a:gd name="T8" fmla="*/ 0 60000 65536"/>
                <a:gd name="T9" fmla="*/ 0 w 576"/>
                <a:gd name="T10" fmla="*/ 0 h 360"/>
                <a:gd name="T11" fmla="*/ 576 w 576"/>
                <a:gd name="T12" fmla="*/ 360 h 360"/>
              </a:gdLst>
              <a:ahLst/>
              <a:cxnLst>
                <a:cxn ang="T6">
                  <a:pos x="T0" y="T1"/>
                </a:cxn>
                <a:cxn ang="T7">
                  <a:pos x="T2" y="T3"/>
                </a:cxn>
                <a:cxn ang="T8">
                  <a:pos x="T4" y="T5"/>
                </a:cxn>
              </a:cxnLst>
              <a:rect l="T9" t="T10" r="T11" b="T12"/>
              <a:pathLst>
                <a:path w="576" h="360">
                  <a:moveTo>
                    <a:pt x="0" y="360"/>
                  </a:moveTo>
                  <a:lnTo>
                    <a:pt x="0" y="198"/>
                  </a:lnTo>
                  <a:lnTo>
                    <a:pt x="576" y="0"/>
                  </a:lnTo>
                </a:path>
              </a:pathLst>
            </a:custGeom>
            <a:noFill/>
            <a:ln w="127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4291" name="Line 36"/>
            <p:cNvSpPr>
              <a:spLocks noChangeShapeType="1"/>
            </p:cNvSpPr>
            <p:nvPr/>
          </p:nvSpPr>
          <p:spPr bwMode="auto">
            <a:xfrm>
              <a:off x="1602" y="2010"/>
              <a:ext cx="0" cy="2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94238" name="Group 37"/>
          <p:cNvGrpSpPr>
            <a:grpSpLocks/>
          </p:cNvGrpSpPr>
          <p:nvPr/>
        </p:nvGrpSpPr>
        <p:grpSpPr bwMode="auto">
          <a:xfrm flipH="1">
            <a:off x="6762750" y="1800225"/>
            <a:ext cx="914400" cy="809625"/>
            <a:chOff x="1602" y="1722"/>
            <a:chExt cx="576" cy="510"/>
          </a:xfrm>
        </p:grpSpPr>
        <p:sp>
          <p:nvSpPr>
            <p:cNvPr id="94288" name="Freeform 38"/>
            <p:cNvSpPr>
              <a:spLocks/>
            </p:cNvSpPr>
            <p:nvPr/>
          </p:nvSpPr>
          <p:spPr bwMode="auto">
            <a:xfrm>
              <a:off x="1602" y="1722"/>
              <a:ext cx="576" cy="288"/>
            </a:xfrm>
            <a:custGeom>
              <a:avLst/>
              <a:gdLst>
                <a:gd name="T0" fmla="*/ 0 w 576"/>
                <a:gd name="T1" fmla="*/ 6 h 360"/>
                <a:gd name="T2" fmla="*/ 0 w 576"/>
                <a:gd name="T3" fmla="*/ 4 h 360"/>
                <a:gd name="T4" fmla="*/ 576 w 576"/>
                <a:gd name="T5" fmla="*/ 0 h 360"/>
                <a:gd name="T6" fmla="*/ 0 60000 65536"/>
                <a:gd name="T7" fmla="*/ 0 60000 65536"/>
                <a:gd name="T8" fmla="*/ 0 60000 65536"/>
                <a:gd name="T9" fmla="*/ 0 w 576"/>
                <a:gd name="T10" fmla="*/ 0 h 360"/>
                <a:gd name="T11" fmla="*/ 576 w 576"/>
                <a:gd name="T12" fmla="*/ 360 h 360"/>
              </a:gdLst>
              <a:ahLst/>
              <a:cxnLst>
                <a:cxn ang="T6">
                  <a:pos x="T0" y="T1"/>
                </a:cxn>
                <a:cxn ang="T7">
                  <a:pos x="T2" y="T3"/>
                </a:cxn>
                <a:cxn ang="T8">
                  <a:pos x="T4" y="T5"/>
                </a:cxn>
              </a:cxnLst>
              <a:rect l="T9" t="T10" r="T11" b="T12"/>
              <a:pathLst>
                <a:path w="576" h="360">
                  <a:moveTo>
                    <a:pt x="0" y="360"/>
                  </a:moveTo>
                  <a:lnTo>
                    <a:pt x="0" y="198"/>
                  </a:lnTo>
                  <a:lnTo>
                    <a:pt x="576" y="0"/>
                  </a:lnTo>
                </a:path>
              </a:pathLst>
            </a:custGeom>
            <a:noFill/>
            <a:ln w="127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4289" name="Line 39"/>
            <p:cNvSpPr>
              <a:spLocks noChangeShapeType="1"/>
            </p:cNvSpPr>
            <p:nvPr/>
          </p:nvSpPr>
          <p:spPr bwMode="auto">
            <a:xfrm>
              <a:off x="1602" y="2010"/>
              <a:ext cx="0" cy="22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94239" name="Line 40"/>
          <p:cNvSpPr>
            <a:spLocks noChangeShapeType="1"/>
          </p:cNvSpPr>
          <p:nvPr/>
        </p:nvSpPr>
        <p:spPr bwMode="auto">
          <a:xfrm>
            <a:off x="6315075" y="2133600"/>
            <a:ext cx="0" cy="123825"/>
          </a:xfrm>
          <a:prstGeom prst="line">
            <a:avLst/>
          </a:prstGeom>
          <a:noFill/>
          <a:ln w="1270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40" name="Line 41"/>
          <p:cNvSpPr>
            <a:spLocks noChangeShapeType="1"/>
          </p:cNvSpPr>
          <p:nvPr/>
        </p:nvSpPr>
        <p:spPr bwMode="auto">
          <a:xfrm>
            <a:off x="6315075" y="2257425"/>
            <a:ext cx="0" cy="3524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41" name="Text Box 42"/>
          <p:cNvSpPr txBox="1">
            <a:spLocks noChangeArrowheads="1"/>
          </p:cNvSpPr>
          <p:nvPr/>
        </p:nvSpPr>
        <p:spPr bwMode="auto">
          <a:xfrm>
            <a:off x="76200" y="1584325"/>
            <a:ext cx="416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000" b="1">
                <a:solidFill>
                  <a:srgbClr val="FF0000"/>
                </a:solidFill>
                <a:latin typeface="Arial" panose="020B0604020202020204" pitchFamily="34" charset="0"/>
              </a:rPr>
              <a:t>“Crossbar”: Switched Backplane</a:t>
            </a:r>
          </a:p>
        </p:txBody>
      </p:sp>
      <p:sp>
        <p:nvSpPr>
          <p:cNvPr id="94242" name="Freeform 43"/>
          <p:cNvSpPr>
            <a:spLocks/>
          </p:cNvSpPr>
          <p:nvPr/>
        </p:nvSpPr>
        <p:spPr bwMode="auto">
          <a:xfrm>
            <a:off x="942975" y="2381250"/>
            <a:ext cx="2105025" cy="1371600"/>
          </a:xfrm>
          <a:custGeom>
            <a:avLst/>
            <a:gdLst>
              <a:gd name="T0" fmla="*/ 2147483646 w 1326"/>
              <a:gd name="T1" fmla="*/ 2147483646 h 864"/>
              <a:gd name="T2" fmla="*/ 0 w 1326"/>
              <a:gd name="T3" fmla="*/ 2147483646 h 864"/>
              <a:gd name="T4" fmla="*/ 2147483646 w 1326"/>
              <a:gd name="T5" fmla="*/ 0 h 864"/>
              <a:gd name="T6" fmla="*/ 2147483646 w 1326"/>
              <a:gd name="T7" fmla="*/ 2147483646 h 864"/>
              <a:gd name="T8" fmla="*/ 2147483646 w 1326"/>
              <a:gd name="T9" fmla="*/ 2147483646 h 864"/>
              <a:gd name="T10" fmla="*/ 0 60000 65536"/>
              <a:gd name="T11" fmla="*/ 0 60000 65536"/>
              <a:gd name="T12" fmla="*/ 0 60000 65536"/>
              <a:gd name="T13" fmla="*/ 0 60000 65536"/>
              <a:gd name="T14" fmla="*/ 0 60000 65536"/>
              <a:gd name="T15" fmla="*/ 0 w 1326"/>
              <a:gd name="T16" fmla="*/ 0 h 864"/>
              <a:gd name="T17" fmla="*/ 1326 w 1326"/>
              <a:gd name="T18" fmla="*/ 864 h 864"/>
            </a:gdLst>
            <a:ahLst/>
            <a:cxnLst>
              <a:cxn ang="T10">
                <a:pos x="T0" y="T1"/>
              </a:cxn>
              <a:cxn ang="T11">
                <a:pos x="T2" y="T3"/>
              </a:cxn>
              <a:cxn ang="T12">
                <a:pos x="T4" y="T5"/>
              </a:cxn>
              <a:cxn ang="T13">
                <a:pos x="T6" y="T7"/>
              </a:cxn>
              <a:cxn ang="T14">
                <a:pos x="T8" y="T9"/>
              </a:cxn>
            </a:cxnLst>
            <a:rect l="T15" t="T16" r="T17" b="T18"/>
            <a:pathLst>
              <a:path w="1326" h="864">
                <a:moveTo>
                  <a:pt x="270" y="864"/>
                </a:moveTo>
                <a:lnTo>
                  <a:pt x="0" y="612"/>
                </a:lnTo>
                <a:lnTo>
                  <a:pt x="1038" y="0"/>
                </a:lnTo>
                <a:lnTo>
                  <a:pt x="1326" y="144"/>
                </a:lnTo>
                <a:lnTo>
                  <a:pt x="270" y="864"/>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3" name="Freeform 44"/>
          <p:cNvSpPr>
            <a:spLocks/>
          </p:cNvSpPr>
          <p:nvPr/>
        </p:nvSpPr>
        <p:spPr bwMode="auto">
          <a:xfrm>
            <a:off x="942975" y="2305050"/>
            <a:ext cx="2105025" cy="1371600"/>
          </a:xfrm>
          <a:custGeom>
            <a:avLst/>
            <a:gdLst>
              <a:gd name="T0" fmla="*/ 2147483646 w 1326"/>
              <a:gd name="T1" fmla="*/ 2147483646 h 864"/>
              <a:gd name="T2" fmla="*/ 0 w 1326"/>
              <a:gd name="T3" fmla="*/ 2147483646 h 864"/>
              <a:gd name="T4" fmla="*/ 2147483646 w 1326"/>
              <a:gd name="T5" fmla="*/ 0 h 864"/>
              <a:gd name="T6" fmla="*/ 2147483646 w 1326"/>
              <a:gd name="T7" fmla="*/ 2147483646 h 864"/>
              <a:gd name="T8" fmla="*/ 2147483646 w 1326"/>
              <a:gd name="T9" fmla="*/ 2147483646 h 864"/>
              <a:gd name="T10" fmla="*/ 0 60000 65536"/>
              <a:gd name="T11" fmla="*/ 0 60000 65536"/>
              <a:gd name="T12" fmla="*/ 0 60000 65536"/>
              <a:gd name="T13" fmla="*/ 0 60000 65536"/>
              <a:gd name="T14" fmla="*/ 0 60000 65536"/>
              <a:gd name="T15" fmla="*/ 0 w 1326"/>
              <a:gd name="T16" fmla="*/ 0 h 864"/>
              <a:gd name="T17" fmla="*/ 1326 w 1326"/>
              <a:gd name="T18" fmla="*/ 864 h 864"/>
            </a:gdLst>
            <a:ahLst/>
            <a:cxnLst>
              <a:cxn ang="T10">
                <a:pos x="T0" y="T1"/>
              </a:cxn>
              <a:cxn ang="T11">
                <a:pos x="T2" y="T3"/>
              </a:cxn>
              <a:cxn ang="T12">
                <a:pos x="T4" y="T5"/>
              </a:cxn>
              <a:cxn ang="T13">
                <a:pos x="T6" y="T7"/>
              </a:cxn>
              <a:cxn ang="T14">
                <a:pos x="T8" y="T9"/>
              </a:cxn>
            </a:cxnLst>
            <a:rect l="T15" t="T16" r="T17" b="T18"/>
            <a:pathLst>
              <a:path w="1326" h="864">
                <a:moveTo>
                  <a:pt x="270" y="864"/>
                </a:moveTo>
                <a:lnTo>
                  <a:pt x="0" y="612"/>
                </a:lnTo>
                <a:lnTo>
                  <a:pt x="1038" y="0"/>
                </a:lnTo>
                <a:lnTo>
                  <a:pt x="1326" y="144"/>
                </a:lnTo>
                <a:lnTo>
                  <a:pt x="270" y="864"/>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4" name="Freeform 45"/>
          <p:cNvSpPr>
            <a:spLocks/>
          </p:cNvSpPr>
          <p:nvPr/>
        </p:nvSpPr>
        <p:spPr bwMode="auto">
          <a:xfrm>
            <a:off x="942975" y="2228850"/>
            <a:ext cx="2105025" cy="1371600"/>
          </a:xfrm>
          <a:custGeom>
            <a:avLst/>
            <a:gdLst>
              <a:gd name="T0" fmla="*/ 2147483646 w 1326"/>
              <a:gd name="T1" fmla="*/ 2147483646 h 864"/>
              <a:gd name="T2" fmla="*/ 0 w 1326"/>
              <a:gd name="T3" fmla="*/ 2147483646 h 864"/>
              <a:gd name="T4" fmla="*/ 2147483646 w 1326"/>
              <a:gd name="T5" fmla="*/ 0 h 864"/>
              <a:gd name="T6" fmla="*/ 2147483646 w 1326"/>
              <a:gd name="T7" fmla="*/ 2147483646 h 864"/>
              <a:gd name="T8" fmla="*/ 2147483646 w 1326"/>
              <a:gd name="T9" fmla="*/ 2147483646 h 864"/>
              <a:gd name="T10" fmla="*/ 0 60000 65536"/>
              <a:gd name="T11" fmla="*/ 0 60000 65536"/>
              <a:gd name="T12" fmla="*/ 0 60000 65536"/>
              <a:gd name="T13" fmla="*/ 0 60000 65536"/>
              <a:gd name="T14" fmla="*/ 0 60000 65536"/>
              <a:gd name="T15" fmla="*/ 0 w 1326"/>
              <a:gd name="T16" fmla="*/ 0 h 864"/>
              <a:gd name="T17" fmla="*/ 1326 w 1326"/>
              <a:gd name="T18" fmla="*/ 864 h 864"/>
            </a:gdLst>
            <a:ahLst/>
            <a:cxnLst>
              <a:cxn ang="T10">
                <a:pos x="T0" y="T1"/>
              </a:cxn>
              <a:cxn ang="T11">
                <a:pos x="T2" y="T3"/>
              </a:cxn>
              <a:cxn ang="T12">
                <a:pos x="T4" y="T5"/>
              </a:cxn>
              <a:cxn ang="T13">
                <a:pos x="T6" y="T7"/>
              </a:cxn>
              <a:cxn ang="T14">
                <a:pos x="T8" y="T9"/>
              </a:cxn>
            </a:cxnLst>
            <a:rect l="T15" t="T16" r="T17" b="T18"/>
            <a:pathLst>
              <a:path w="1326" h="864">
                <a:moveTo>
                  <a:pt x="270" y="864"/>
                </a:moveTo>
                <a:lnTo>
                  <a:pt x="0" y="612"/>
                </a:lnTo>
                <a:lnTo>
                  <a:pt x="1038" y="0"/>
                </a:lnTo>
                <a:lnTo>
                  <a:pt x="1326" y="144"/>
                </a:lnTo>
                <a:lnTo>
                  <a:pt x="270" y="864"/>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5" name="Freeform 46"/>
          <p:cNvSpPr>
            <a:spLocks/>
          </p:cNvSpPr>
          <p:nvPr/>
        </p:nvSpPr>
        <p:spPr bwMode="auto">
          <a:xfrm>
            <a:off x="1371600" y="2000250"/>
            <a:ext cx="1704975" cy="2286000"/>
          </a:xfrm>
          <a:custGeom>
            <a:avLst/>
            <a:gdLst>
              <a:gd name="T0" fmla="*/ 0 w 936"/>
              <a:gd name="T1" fmla="*/ 2147483646 h 1266"/>
              <a:gd name="T2" fmla="*/ 0 w 936"/>
              <a:gd name="T3" fmla="*/ 2147483646 h 1266"/>
              <a:gd name="T4" fmla="*/ 2147483646 w 936"/>
              <a:gd name="T5" fmla="*/ 2147483646 h 1266"/>
              <a:gd name="T6" fmla="*/ 2147483646 w 936"/>
              <a:gd name="T7" fmla="*/ 0 h 1266"/>
              <a:gd name="T8" fmla="*/ 0 w 936"/>
              <a:gd name="T9" fmla="*/ 2147483646 h 1266"/>
              <a:gd name="T10" fmla="*/ 0 60000 65536"/>
              <a:gd name="T11" fmla="*/ 0 60000 65536"/>
              <a:gd name="T12" fmla="*/ 0 60000 65536"/>
              <a:gd name="T13" fmla="*/ 0 60000 65536"/>
              <a:gd name="T14" fmla="*/ 0 60000 65536"/>
              <a:gd name="T15" fmla="*/ 0 w 936"/>
              <a:gd name="T16" fmla="*/ 0 h 1266"/>
              <a:gd name="T17" fmla="*/ 936 w 936"/>
              <a:gd name="T18" fmla="*/ 1266 h 1266"/>
            </a:gdLst>
            <a:ahLst/>
            <a:cxnLst>
              <a:cxn ang="T10">
                <a:pos x="T0" y="T1"/>
              </a:cxn>
              <a:cxn ang="T11">
                <a:pos x="T2" y="T3"/>
              </a:cxn>
              <a:cxn ang="T12">
                <a:pos x="T4" y="T5"/>
              </a:cxn>
              <a:cxn ang="T13">
                <a:pos x="T6" y="T7"/>
              </a:cxn>
              <a:cxn ang="T14">
                <a:pos x="T8" y="T9"/>
              </a:cxn>
            </a:cxnLst>
            <a:rect l="T15" t="T16" r="T17" b="T18"/>
            <a:pathLst>
              <a:path w="936" h="1266">
                <a:moveTo>
                  <a:pt x="0" y="505"/>
                </a:moveTo>
                <a:cubicBezTo>
                  <a:pt x="0" y="759"/>
                  <a:pt x="0" y="1012"/>
                  <a:pt x="0" y="1266"/>
                </a:cubicBezTo>
                <a:lnTo>
                  <a:pt x="936" y="708"/>
                </a:lnTo>
                <a:lnTo>
                  <a:pt x="936" y="0"/>
                </a:lnTo>
                <a:lnTo>
                  <a:pt x="0" y="505"/>
                </a:lnTo>
                <a:close/>
              </a:path>
            </a:pathLst>
          </a:custGeom>
          <a:solidFill>
            <a:schemeClr val="bg2"/>
          </a:solidFill>
          <a:ln w="12700">
            <a:solidFill>
              <a:schemeClr val="tx1"/>
            </a:solidFill>
            <a:round/>
            <a:headEnd/>
            <a:tailEnd/>
          </a:ln>
        </p:spPr>
        <p:txBody>
          <a:bodyPr wrap="none" anchor="ctr"/>
          <a:lstStyle/>
          <a:p>
            <a:endParaRPr lang="zh-TW" altLang="en-US"/>
          </a:p>
        </p:txBody>
      </p:sp>
      <p:sp>
        <p:nvSpPr>
          <p:cNvPr id="94246" name="Freeform 47"/>
          <p:cNvSpPr>
            <a:spLocks noChangeAspect="1"/>
          </p:cNvSpPr>
          <p:nvPr/>
        </p:nvSpPr>
        <p:spPr bwMode="auto">
          <a:xfrm>
            <a:off x="2779713" y="2305050"/>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7" name="Freeform 48"/>
          <p:cNvSpPr>
            <a:spLocks noChangeAspect="1"/>
          </p:cNvSpPr>
          <p:nvPr/>
        </p:nvSpPr>
        <p:spPr bwMode="auto">
          <a:xfrm>
            <a:off x="2873375" y="2571750"/>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48" name="Freeform 49"/>
          <p:cNvSpPr>
            <a:spLocks noChangeAspect="1"/>
          </p:cNvSpPr>
          <p:nvPr/>
        </p:nvSpPr>
        <p:spPr bwMode="auto">
          <a:xfrm>
            <a:off x="2638425" y="2392363"/>
            <a:ext cx="862013"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49" name="Freeform 50"/>
          <p:cNvSpPr>
            <a:spLocks noChangeAspect="1"/>
          </p:cNvSpPr>
          <p:nvPr/>
        </p:nvSpPr>
        <p:spPr bwMode="auto">
          <a:xfrm>
            <a:off x="2732088" y="2659063"/>
            <a:ext cx="663575" cy="1246187"/>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0" name="Freeform 51"/>
          <p:cNvSpPr>
            <a:spLocks noChangeAspect="1"/>
          </p:cNvSpPr>
          <p:nvPr/>
        </p:nvSpPr>
        <p:spPr bwMode="auto">
          <a:xfrm>
            <a:off x="2497138" y="2479675"/>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1" name="Freeform 52"/>
          <p:cNvSpPr>
            <a:spLocks noChangeAspect="1"/>
          </p:cNvSpPr>
          <p:nvPr/>
        </p:nvSpPr>
        <p:spPr bwMode="auto">
          <a:xfrm>
            <a:off x="2590800" y="2746375"/>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2" name="Freeform 53"/>
          <p:cNvSpPr>
            <a:spLocks noChangeAspect="1"/>
          </p:cNvSpPr>
          <p:nvPr/>
        </p:nvSpPr>
        <p:spPr bwMode="auto">
          <a:xfrm>
            <a:off x="2355850" y="2566988"/>
            <a:ext cx="862013"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3" name="Freeform 54"/>
          <p:cNvSpPr>
            <a:spLocks noChangeAspect="1"/>
          </p:cNvSpPr>
          <p:nvPr/>
        </p:nvSpPr>
        <p:spPr bwMode="auto">
          <a:xfrm>
            <a:off x="2449513" y="2833688"/>
            <a:ext cx="663575" cy="1246187"/>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4" name="Freeform 55"/>
          <p:cNvSpPr>
            <a:spLocks noChangeAspect="1"/>
          </p:cNvSpPr>
          <p:nvPr/>
        </p:nvSpPr>
        <p:spPr bwMode="auto">
          <a:xfrm>
            <a:off x="2214563" y="2654300"/>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5" name="Freeform 56"/>
          <p:cNvSpPr>
            <a:spLocks noChangeAspect="1"/>
          </p:cNvSpPr>
          <p:nvPr/>
        </p:nvSpPr>
        <p:spPr bwMode="auto">
          <a:xfrm>
            <a:off x="2308225" y="2921000"/>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6" name="Freeform 57"/>
          <p:cNvSpPr>
            <a:spLocks noChangeAspect="1"/>
          </p:cNvSpPr>
          <p:nvPr/>
        </p:nvSpPr>
        <p:spPr bwMode="auto">
          <a:xfrm>
            <a:off x="2073275" y="2741613"/>
            <a:ext cx="862013"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7" name="Freeform 58"/>
          <p:cNvSpPr>
            <a:spLocks noChangeAspect="1"/>
          </p:cNvSpPr>
          <p:nvPr/>
        </p:nvSpPr>
        <p:spPr bwMode="auto">
          <a:xfrm>
            <a:off x="2166938" y="3008313"/>
            <a:ext cx="663575" cy="1246187"/>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58" name="Freeform 59"/>
          <p:cNvSpPr>
            <a:spLocks noChangeAspect="1"/>
          </p:cNvSpPr>
          <p:nvPr/>
        </p:nvSpPr>
        <p:spPr bwMode="auto">
          <a:xfrm>
            <a:off x="1931988" y="2828925"/>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59" name="Freeform 60"/>
          <p:cNvSpPr>
            <a:spLocks noChangeAspect="1"/>
          </p:cNvSpPr>
          <p:nvPr/>
        </p:nvSpPr>
        <p:spPr bwMode="auto">
          <a:xfrm>
            <a:off x="2025650" y="3095625"/>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60" name="Freeform 61"/>
          <p:cNvSpPr>
            <a:spLocks noChangeAspect="1"/>
          </p:cNvSpPr>
          <p:nvPr/>
        </p:nvSpPr>
        <p:spPr bwMode="auto">
          <a:xfrm>
            <a:off x="1789113" y="2914650"/>
            <a:ext cx="862012"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chemeClr val="folHlink"/>
          </a:solidFill>
          <a:ln w="12700">
            <a:solidFill>
              <a:schemeClr val="tx1"/>
            </a:solidFill>
            <a:round/>
            <a:headEnd/>
            <a:tailEnd/>
          </a:ln>
        </p:spPr>
        <p:txBody>
          <a:bodyPr wrap="none" anchor="ctr"/>
          <a:lstStyle/>
          <a:p>
            <a:endParaRPr lang="zh-TW" altLang="en-US"/>
          </a:p>
        </p:txBody>
      </p:sp>
      <p:sp>
        <p:nvSpPr>
          <p:cNvPr id="94261" name="Freeform 62"/>
          <p:cNvSpPr>
            <a:spLocks noChangeAspect="1"/>
          </p:cNvSpPr>
          <p:nvPr/>
        </p:nvSpPr>
        <p:spPr bwMode="auto">
          <a:xfrm>
            <a:off x="1882775" y="3181350"/>
            <a:ext cx="663575" cy="1246188"/>
          </a:xfrm>
          <a:custGeom>
            <a:avLst/>
            <a:gdLst>
              <a:gd name="T0" fmla="*/ 0 w 456"/>
              <a:gd name="T1" fmla="*/ 0 h 1048"/>
              <a:gd name="T2" fmla="*/ 0 w 456"/>
              <a:gd name="T3" fmla="*/ 2147483646 h 1048"/>
              <a:gd name="T4" fmla="*/ 2147483646 w 456"/>
              <a:gd name="T5" fmla="*/ 2147483646 h 1048"/>
              <a:gd name="T6" fmla="*/ 2147483646 w 456"/>
              <a:gd name="T7" fmla="*/ 2147483646 h 1048"/>
              <a:gd name="T8" fmla="*/ 0 w 456"/>
              <a:gd name="T9" fmla="*/ 0 h 1048"/>
              <a:gd name="T10" fmla="*/ 0 60000 65536"/>
              <a:gd name="T11" fmla="*/ 0 60000 65536"/>
              <a:gd name="T12" fmla="*/ 0 60000 65536"/>
              <a:gd name="T13" fmla="*/ 0 60000 65536"/>
              <a:gd name="T14" fmla="*/ 0 60000 65536"/>
              <a:gd name="T15" fmla="*/ 0 w 456"/>
              <a:gd name="T16" fmla="*/ 0 h 1048"/>
              <a:gd name="T17" fmla="*/ 456 w 456"/>
              <a:gd name="T18" fmla="*/ 1048 h 1048"/>
            </a:gdLst>
            <a:ahLst/>
            <a:cxnLst>
              <a:cxn ang="T10">
                <a:pos x="T0" y="T1"/>
              </a:cxn>
              <a:cxn ang="T11">
                <a:pos x="T2" y="T3"/>
              </a:cxn>
              <a:cxn ang="T12">
                <a:pos x="T4" y="T5"/>
              </a:cxn>
              <a:cxn ang="T13">
                <a:pos x="T6" y="T7"/>
              </a:cxn>
              <a:cxn ang="T14">
                <a:pos x="T8" y="T9"/>
              </a:cxn>
            </a:cxnLst>
            <a:rect l="T15" t="T16" r="T17" b="T18"/>
            <a:pathLst>
              <a:path w="456" h="1048">
                <a:moveTo>
                  <a:pt x="0" y="0"/>
                </a:moveTo>
                <a:lnTo>
                  <a:pt x="0" y="596"/>
                </a:lnTo>
                <a:lnTo>
                  <a:pt x="456" y="1048"/>
                </a:lnTo>
                <a:lnTo>
                  <a:pt x="447" y="397"/>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62" name="Text Box 63"/>
          <p:cNvSpPr txBox="1">
            <a:spLocks noChangeAspect="1" noChangeArrowheads="1"/>
          </p:cNvSpPr>
          <p:nvPr/>
        </p:nvSpPr>
        <p:spPr bwMode="auto">
          <a:xfrm rot="2485238">
            <a:off x="1801813" y="3597275"/>
            <a:ext cx="106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400">
                <a:latin typeface="Arial" panose="020B0604020202020204" pitchFamily="34" charset="0"/>
              </a:rPr>
              <a:t>Line Interface</a:t>
            </a:r>
          </a:p>
        </p:txBody>
      </p:sp>
      <p:sp>
        <p:nvSpPr>
          <p:cNvPr id="94263" name="Freeform 64"/>
          <p:cNvSpPr>
            <a:spLocks noChangeAspect="1"/>
          </p:cNvSpPr>
          <p:nvPr/>
        </p:nvSpPr>
        <p:spPr bwMode="auto">
          <a:xfrm>
            <a:off x="1473200" y="3032125"/>
            <a:ext cx="800100" cy="2016125"/>
          </a:xfrm>
          <a:custGeom>
            <a:avLst/>
            <a:gdLst>
              <a:gd name="T0" fmla="*/ 0 w 592"/>
              <a:gd name="T1" fmla="*/ 0 h 1696"/>
              <a:gd name="T2" fmla="*/ 0 w 592"/>
              <a:gd name="T3" fmla="*/ 2147483646 h 1696"/>
              <a:gd name="T4" fmla="*/ 2147483646 w 592"/>
              <a:gd name="T5" fmla="*/ 2147483646 h 1696"/>
              <a:gd name="T6" fmla="*/ 2147483646 w 592"/>
              <a:gd name="T7" fmla="*/ 2147483646 h 1696"/>
              <a:gd name="T8" fmla="*/ 0 w 592"/>
              <a:gd name="T9" fmla="*/ 0 h 1696"/>
              <a:gd name="T10" fmla="*/ 0 60000 65536"/>
              <a:gd name="T11" fmla="*/ 0 60000 65536"/>
              <a:gd name="T12" fmla="*/ 0 60000 65536"/>
              <a:gd name="T13" fmla="*/ 0 60000 65536"/>
              <a:gd name="T14" fmla="*/ 0 60000 65536"/>
              <a:gd name="T15" fmla="*/ 0 w 592"/>
              <a:gd name="T16" fmla="*/ 0 h 1696"/>
              <a:gd name="T17" fmla="*/ 592 w 592"/>
              <a:gd name="T18" fmla="*/ 1696 h 1696"/>
            </a:gdLst>
            <a:ahLst/>
            <a:cxnLst>
              <a:cxn ang="T10">
                <a:pos x="T0" y="T1"/>
              </a:cxn>
              <a:cxn ang="T11">
                <a:pos x="T2" y="T3"/>
              </a:cxn>
              <a:cxn ang="T12">
                <a:pos x="T4" y="T5"/>
              </a:cxn>
              <a:cxn ang="T13">
                <a:pos x="T6" y="T7"/>
              </a:cxn>
              <a:cxn ang="T14">
                <a:pos x="T8" y="T9"/>
              </a:cxn>
            </a:cxnLst>
            <a:rect l="T15" t="T16" r="T17" b="T18"/>
            <a:pathLst>
              <a:path w="592" h="1696">
                <a:moveTo>
                  <a:pt x="0" y="0"/>
                </a:moveTo>
                <a:lnTo>
                  <a:pt x="0" y="1000"/>
                </a:lnTo>
                <a:lnTo>
                  <a:pt x="592" y="1696"/>
                </a:lnTo>
                <a:lnTo>
                  <a:pt x="592" y="488"/>
                </a:lnTo>
                <a:lnTo>
                  <a:pt x="0" y="0"/>
                </a:lnTo>
                <a:close/>
              </a:path>
            </a:pathLst>
          </a:custGeom>
          <a:solidFill>
            <a:srgbClr val="00279F"/>
          </a:solidFill>
          <a:ln w="12700">
            <a:solidFill>
              <a:schemeClr val="tx1"/>
            </a:solidFill>
            <a:round/>
            <a:headEnd/>
            <a:tailEnd/>
          </a:ln>
        </p:spPr>
        <p:txBody>
          <a:bodyPr wrap="none" anchor="ctr"/>
          <a:lstStyle/>
          <a:p>
            <a:endParaRPr lang="zh-TW" altLang="en-US"/>
          </a:p>
        </p:txBody>
      </p:sp>
      <p:sp>
        <p:nvSpPr>
          <p:cNvPr id="94264" name="Freeform 65"/>
          <p:cNvSpPr>
            <a:spLocks noChangeAspect="1"/>
          </p:cNvSpPr>
          <p:nvPr/>
        </p:nvSpPr>
        <p:spPr bwMode="auto">
          <a:xfrm>
            <a:off x="1711325" y="3375025"/>
            <a:ext cx="398463" cy="703263"/>
          </a:xfrm>
          <a:custGeom>
            <a:avLst/>
            <a:gdLst>
              <a:gd name="T0" fmla="*/ 0 w 296"/>
              <a:gd name="T1" fmla="*/ 0 h 592"/>
              <a:gd name="T2" fmla="*/ 0 w 296"/>
              <a:gd name="T3" fmla="*/ 2147483646 h 592"/>
              <a:gd name="T4" fmla="*/ 2147483646 w 296"/>
              <a:gd name="T5" fmla="*/ 2147483646 h 592"/>
              <a:gd name="T6" fmla="*/ 2147483646 w 296"/>
              <a:gd name="T7" fmla="*/ 2147483646 h 592"/>
              <a:gd name="T8" fmla="*/ 0 w 296"/>
              <a:gd name="T9" fmla="*/ 0 h 592"/>
              <a:gd name="T10" fmla="*/ 0 60000 65536"/>
              <a:gd name="T11" fmla="*/ 0 60000 65536"/>
              <a:gd name="T12" fmla="*/ 0 60000 65536"/>
              <a:gd name="T13" fmla="*/ 0 60000 65536"/>
              <a:gd name="T14" fmla="*/ 0 60000 65536"/>
              <a:gd name="T15" fmla="*/ 0 w 296"/>
              <a:gd name="T16" fmla="*/ 0 h 592"/>
              <a:gd name="T17" fmla="*/ 296 w 296"/>
              <a:gd name="T18" fmla="*/ 592 h 592"/>
            </a:gdLst>
            <a:ahLst/>
            <a:cxnLst>
              <a:cxn ang="T10">
                <a:pos x="T0" y="T1"/>
              </a:cxn>
              <a:cxn ang="T11">
                <a:pos x="T2" y="T3"/>
              </a:cxn>
              <a:cxn ang="T12">
                <a:pos x="T4" y="T5"/>
              </a:cxn>
              <a:cxn ang="T13">
                <a:pos x="T6" y="T7"/>
              </a:cxn>
              <a:cxn ang="T14">
                <a:pos x="T8" y="T9"/>
              </a:cxn>
            </a:cxnLst>
            <a:rect l="T15" t="T16" r="T17" b="T18"/>
            <a:pathLst>
              <a:path w="296" h="592">
                <a:moveTo>
                  <a:pt x="0" y="0"/>
                </a:moveTo>
                <a:lnTo>
                  <a:pt x="0" y="352"/>
                </a:lnTo>
                <a:lnTo>
                  <a:pt x="280" y="592"/>
                </a:lnTo>
                <a:lnTo>
                  <a:pt x="296" y="240"/>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65" name="Freeform 66"/>
          <p:cNvSpPr>
            <a:spLocks noChangeAspect="1"/>
          </p:cNvSpPr>
          <p:nvPr/>
        </p:nvSpPr>
        <p:spPr bwMode="auto">
          <a:xfrm>
            <a:off x="1558925" y="3783013"/>
            <a:ext cx="615950" cy="1008062"/>
          </a:xfrm>
          <a:custGeom>
            <a:avLst/>
            <a:gdLst>
              <a:gd name="T0" fmla="*/ 0 w 456"/>
              <a:gd name="T1" fmla="*/ 0 h 848"/>
              <a:gd name="T2" fmla="*/ 0 w 456"/>
              <a:gd name="T3" fmla="*/ 2147483646 h 848"/>
              <a:gd name="T4" fmla="*/ 2147483646 w 456"/>
              <a:gd name="T5" fmla="*/ 2147483646 h 848"/>
              <a:gd name="T6" fmla="*/ 2147483646 w 456"/>
              <a:gd name="T7" fmla="*/ 2147483646 h 848"/>
              <a:gd name="T8" fmla="*/ 0 w 456"/>
              <a:gd name="T9" fmla="*/ 0 h 848"/>
              <a:gd name="T10" fmla="*/ 0 60000 65536"/>
              <a:gd name="T11" fmla="*/ 0 60000 65536"/>
              <a:gd name="T12" fmla="*/ 0 60000 65536"/>
              <a:gd name="T13" fmla="*/ 0 60000 65536"/>
              <a:gd name="T14" fmla="*/ 0 60000 65536"/>
              <a:gd name="T15" fmla="*/ 0 w 456"/>
              <a:gd name="T16" fmla="*/ 0 h 848"/>
              <a:gd name="T17" fmla="*/ 456 w 456"/>
              <a:gd name="T18" fmla="*/ 848 h 848"/>
            </a:gdLst>
            <a:ahLst/>
            <a:cxnLst>
              <a:cxn ang="T10">
                <a:pos x="T0" y="T1"/>
              </a:cxn>
              <a:cxn ang="T11">
                <a:pos x="T2" y="T3"/>
              </a:cxn>
              <a:cxn ang="T12">
                <a:pos x="T4" y="T5"/>
              </a:cxn>
              <a:cxn ang="T13">
                <a:pos x="T6" y="T7"/>
              </a:cxn>
              <a:cxn ang="T14">
                <a:pos x="T8" y="T9"/>
              </a:cxn>
            </a:cxnLst>
            <a:rect l="T15" t="T16" r="T17" b="T18"/>
            <a:pathLst>
              <a:path w="456" h="848">
                <a:moveTo>
                  <a:pt x="0" y="0"/>
                </a:moveTo>
                <a:lnTo>
                  <a:pt x="0" y="360"/>
                </a:lnTo>
                <a:lnTo>
                  <a:pt x="440" y="848"/>
                </a:lnTo>
                <a:lnTo>
                  <a:pt x="456" y="384"/>
                </a:lnTo>
                <a:lnTo>
                  <a:pt x="0" y="0"/>
                </a:lnTo>
                <a:close/>
              </a:path>
            </a:pathLst>
          </a:custGeom>
          <a:solidFill>
            <a:schemeClr val="bg1"/>
          </a:solidFill>
          <a:ln w="12700">
            <a:solidFill>
              <a:schemeClr val="tx1"/>
            </a:solidFill>
            <a:round/>
            <a:headEnd/>
            <a:tailEnd/>
          </a:ln>
        </p:spPr>
        <p:txBody>
          <a:bodyPr wrap="none" anchor="ctr"/>
          <a:lstStyle/>
          <a:p>
            <a:endParaRPr lang="zh-TW" altLang="en-US"/>
          </a:p>
        </p:txBody>
      </p:sp>
      <p:sp>
        <p:nvSpPr>
          <p:cNvPr id="94266" name="Text Box 67"/>
          <p:cNvSpPr txBox="1">
            <a:spLocks noChangeAspect="1" noChangeArrowheads="1"/>
          </p:cNvSpPr>
          <p:nvPr/>
        </p:nvSpPr>
        <p:spPr bwMode="auto">
          <a:xfrm rot="2158837">
            <a:off x="1673225" y="3609975"/>
            <a:ext cx="560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400">
                <a:latin typeface="Arial" panose="020B0604020202020204" pitchFamily="34" charset="0"/>
              </a:rPr>
              <a:t>CPU</a:t>
            </a:r>
            <a:endParaRPr kumimoji="0" lang="en-US" altLang="en-US" sz="1600">
              <a:latin typeface="Arial" panose="020B0604020202020204" pitchFamily="34" charset="0"/>
            </a:endParaRPr>
          </a:p>
        </p:txBody>
      </p:sp>
      <p:sp>
        <p:nvSpPr>
          <p:cNvPr id="94267" name="Text Box 68"/>
          <p:cNvSpPr txBox="1">
            <a:spLocks noChangeAspect="1" noChangeArrowheads="1"/>
          </p:cNvSpPr>
          <p:nvPr/>
        </p:nvSpPr>
        <p:spPr bwMode="auto">
          <a:xfrm rot="2485238">
            <a:off x="1447800" y="421005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1400">
                <a:latin typeface="Arial" panose="020B0604020202020204" pitchFamily="34" charset="0"/>
              </a:rPr>
              <a:t>Memory</a:t>
            </a:r>
          </a:p>
        </p:txBody>
      </p:sp>
      <p:grpSp>
        <p:nvGrpSpPr>
          <p:cNvPr id="7" name="Group 69"/>
          <p:cNvGrpSpPr>
            <a:grpSpLocks/>
          </p:cNvGrpSpPr>
          <p:nvPr/>
        </p:nvGrpSpPr>
        <p:grpSpPr bwMode="auto">
          <a:xfrm>
            <a:off x="5181600" y="4743450"/>
            <a:ext cx="2286000" cy="762000"/>
            <a:chOff x="3264" y="3120"/>
            <a:chExt cx="1489" cy="816"/>
          </a:xfrm>
        </p:grpSpPr>
        <p:sp>
          <p:nvSpPr>
            <p:cNvPr id="94286" name="Line 70"/>
            <p:cNvSpPr>
              <a:spLocks noChangeShapeType="1"/>
            </p:cNvSpPr>
            <p:nvPr/>
          </p:nvSpPr>
          <p:spPr bwMode="auto">
            <a:xfrm flipV="1">
              <a:off x="3264" y="3120"/>
              <a:ext cx="1" cy="81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87" name="Line 71"/>
            <p:cNvSpPr>
              <a:spLocks noChangeShapeType="1"/>
            </p:cNvSpPr>
            <p:nvPr/>
          </p:nvSpPr>
          <p:spPr bwMode="auto">
            <a:xfrm flipV="1">
              <a:off x="4752" y="3120"/>
              <a:ext cx="1" cy="7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8" name="Group 72"/>
          <p:cNvGrpSpPr>
            <a:grpSpLocks/>
          </p:cNvGrpSpPr>
          <p:nvPr/>
        </p:nvGrpSpPr>
        <p:grpSpPr bwMode="auto">
          <a:xfrm>
            <a:off x="5181600" y="1695450"/>
            <a:ext cx="2286000" cy="1905000"/>
            <a:chOff x="3264" y="1536"/>
            <a:chExt cx="1440" cy="1200"/>
          </a:xfrm>
        </p:grpSpPr>
        <p:sp>
          <p:nvSpPr>
            <p:cNvPr id="94284" name="Freeform 73"/>
            <p:cNvSpPr>
              <a:spLocks/>
            </p:cNvSpPr>
            <p:nvPr/>
          </p:nvSpPr>
          <p:spPr bwMode="auto">
            <a:xfrm>
              <a:off x="3264" y="1536"/>
              <a:ext cx="720" cy="1200"/>
            </a:xfrm>
            <a:custGeom>
              <a:avLst/>
              <a:gdLst>
                <a:gd name="T0" fmla="*/ 0 w 720"/>
                <a:gd name="T1" fmla="*/ 1200 h 1200"/>
                <a:gd name="T2" fmla="*/ 0 w 720"/>
                <a:gd name="T3" fmla="*/ 240 h 1200"/>
                <a:gd name="T4" fmla="*/ 720 w 720"/>
                <a:gd name="T5" fmla="*/ 0 h 1200"/>
                <a:gd name="T6" fmla="*/ 0 60000 65536"/>
                <a:gd name="T7" fmla="*/ 0 60000 65536"/>
                <a:gd name="T8" fmla="*/ 0 60000 65536"/>
                <a:gd name="T9" fmla="*/ 0 w 720"/>
                <a:gd name="T10" fmla="*/ 0 h 1200"/>
                <a:gd name="T11" fmla="*/ 720 w 720"/>
                <a:gd name="T12" fmla="*/ 1200 h 1200"/>
              </a:gdLst>
              <a:ahLst/>
              <a:cxnLst>
                <a:cxn ang="T6">
                  <a:pos x="T0" y="T1"/>
                </a:cxn>
                <a:cxn ang="T7">
                  <a:pos x="T2" y="T3"/>
                </a:cxn>
                <a:cxn ang="T8">
                  <a:pos x="T4" y="T5"/>
                </a:cxn>
              </a:cxnLst>
              <a:rect l="T9" t="T10" r="T11" b="T12"/>
              <a:pathLst>
                <a:path w="720" h="1200">
                  <a:moveTo>
                    <a:pt x="0" y="1200"/>
                  </a:moveTo>
                  <a:lnTo>
                    <a:pt x="0" y="240"/>
                  </a:lnTo>
                  <a:lnTo>
                    <a:pt x="720" y="0"/>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4285" name="Freeform 74"/>
            <p:cNvSpPr>
              <a:spLocks/>
            </p:cNvSpPr>
            <p:nvPr/>
          </p:nvSpPr>
          <p:spPr bwMode="auto">
            <a:xfrm flipH="1">
              <a:off x="3984" y="1584"/>
              <a:ext cx="720" cy="1152"/>
            </a:xfrm>
            <a:custGeom>
              <a:avLst/>
              <a:gdLst>
                <a:gd name="T0" fmla="*/ 0 w 720"/>
                <a:gd name="T1" fmla="*/ 576 h 1200"/>
                <a:gd name="T2" fmla="*/ 0 w 720"/>
                <a:gd name="T3" fmla="*/ 115 h 1200"/>
                <a:gd name="T4" fmla="*/ 720 w 720"/>
                <a:gd name="T5" fmla="*/ 0 h 1200"/>
                <a:gd name="T6" fmla="*/ 0 60000 65536"/>
                <a:gd name="T7" fmla="*/ 0 60000 65536"/>
                <a:gd name="T8" fmla="*/ 0 60000 65536"/>
                <a:gd name="T9" fmla="*/ 0 w 720"/>
                <a:gd name="T10" fmla="*/ 0 h 1200"/>
                <a:gd name="T11" fmla="*/ 720 w 720"/>
                <a:gd name="T12" fmla="*/ 1200 h 1200"/>
              </a:gdLst>
              <a:ahLst/>
              <a:cxnLst>
                <a:cxn ang="T6">
                  <a:pos x="T0" y="T1"/>
                </a:cxn>
                <a:cxn ang="T7">
                  <a:pos x="T2" y="T3"/>
                </a:cxn>
                <a:cxn ang="T8">
                  <a:pos x="T4" y="T5"/>
                </a:cxn>
              </a:cxnLst>
              <a:rect l="T9" t="T10" r="T11" b="T12"/>
              <a:pathLst>
                <a:path w="720" h="1200">
                  <a:moveTo>
                    <a:pt x="0" y="1200"/>
                  </a:moveTo>
                  <a:lnTo>
                    <a:pt x="0" y="240"/>
                  </a:lnTo>
                  <a:lnTo>
                    <a:pt x="720"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grpSp>
        <p:nvGrpSpPr>
          <p:cNvPr id="9" name="Group 75"/>
          <p:cNvGrpSpPr>
            <a:grpSpLocks/>
          </p:cNvGrpSpPr>
          <p:nvPr/>
        </p:nvGrpSpPr>
        <p:grpSpPr bwMode="auto">
          <a:xfrm>
            <a:off x="4800600" y="1695450"/>
            <a:ext cx="3048000" cy="1828800"/>
            <a:chOff x="3024" y="1536"/>
            <a:chExt cx="1920" cy="2352"/>
          </a:xfrm>
        </p:grpSpPr>
        <p:sp>
          <p:nvSpPr>
            <p:cNvPr id="94282" name="Freeform 76"/>
            <p:cNvSpPr>
              <a:spLocks/>
            </p:cNvSpPr>
            <p:nvPr/>
          </p:nvSpPr>
          <p:spPr bwMode="auto">
            <a:xfrm>
              <a:off x="3984" y="1536"/>
              <a:ext cx="960" cy="2304"/>
            </a:xfrm>
            <a:custGeom>
              <a:avLst/>
              <a:gdLst>
                <a:gd name="T0" fmla="*/ 0 w 960"/>
                <a:gd name="T1" fmla="*/ 0 h 2304"/>
                <a:gd name="T2" fmla="*/ 960 w 960"/>
                <a:gd name="T3" fmla="*/ 288 h 2304"/>
                <a:gd name="T4" fmla="*/ 960 w 960"/>
                <a:gd name="T5" fmla="*/ 2304 h 2304"/>
                <a:gd name="T6" fmla="*/ 0 60000 65536"/>
                <a:gd name="T7" fmla="*/ 0 60000 65536"/>
                <a:gd name="T8" fmla="*/ 0 60000 65536"/>
                <a:gd name="T9" fmla="*/ 0 w 960"/>
                <a:gd name="T10" fmla="*/ 0 h 2304"/>
                <a:gd name="T11" fmla="*/ 960 w 960"/>
                <a:gd name="T12" fmla="*/ 2304 h 2304"/>
              </a:gdLst>
              <a:ahLst/>
              <a:cxnLst>
                <a:cxn ang="T6">
                  <a:pos x="T0" y="T1"/>
                </a:cxn>
                <a:cxn ang="T7">
                  <a:pos x="T2" y="T3"/>
                </a:cxn>
                <a:cxn ang="T8">
                  <a:pos x="T4" y="T5"/>
                </a:cxn>
              </a:cxnLst>
              <a:rect l="T9" t="T10" r="T11" b="T12"/>
              <a:pathLst>
                <a:path w="960" h="2304">
                  <a:moveTo>
                    <a:pt x="0" y="0"/>
                  </a:moveTo>
                  <a:lnTo>
                    <a:pt x="960" y="288"/>
                  </a:lnTo>
                  <a:lnTo>
                    <a:pt x="960" y="2304"/>
                  </a:ln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4283" name="Freeform 77"/>
            <p:cNvSpPr>
              <a:spLocks/>
            </p:cNvSpPr>
            <p:nvPr/>
          </p:nvSpPr>
          <p:spPr bwMode="auto">
            <a:xfrm flipH="1">
              <a:off x="3024" y="1584"/>
              <a:ext cx="960" cy="2304"/>
            </a:xfrm>
            <a:custGeom>
              <a:avLst/>
              <a:gdLst>
                <a:gd name="T0" fmla="*/ 0 w 960"/>
                <a:gd name="T1" fmla="*/ 0 h 2304"/>
                <a:gd name="T2" fmla="*/ 960 w 960"/>
                <a:gd name="T3" fmla="*/ 288 h 2304"/>
                <a:gd name="T4" fmla="*/ 960 w 960"/>
                <a:gd name="T5" fmla="*/ 2304 h 2304"/>
                <a:gd name="T6" fmla="*/ 0 60000 65536"/>
                <a:gd name="T7" fmla="*/ 0 60000 65536"/>
                <a:gd name="T8" fmla="*/ 0 60000 65536"/>
                <a:gd name="T9" fmla="*/ 0 w 960"/>
                <a:gd name="T10" fmla="*/ 0 h 2304"/>
                <a:gd name="T11" fmla="*/ 960 w 960"/>
                <a:gd name="T12" fmla="*/ 2304 h 2304"/>
              </a:gdLst>
              <a:ahLst/>
              <a:cxnLst>
                <a:cxn ang="T6">
                  <a:pos x="T0" y="T1"/>
                </a:cxn>
                <a:cxn ang="T7">
                  <a:pos x="T2" y="T3"/>
                </a:cxn>
                <a:cxn ang="T8">
                  <a:pos x="T4" y="T5"/>
                </a:cxn>
              </a:cxnLst>
              <a:rect l="T9" t="T10" r="T11" b="T12"/>
              <a:pathLst>
                <a:path w="960" h="2304">
                  <a:moveTo>
                    <a:pt x="0" y="0"/>
                  </a:moveTo>
                  <a:lnTo>
                    <a:pt x="960" y="288"/>
                  </a:lnTo>
                  <a:lnTo>
                    <a:pt x="960" y="2304"/>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86092" name="Text Box 80"/>
          <p:cNvSpPr txBox="1">
            <a:spLocks noChangeArrowheads="1"/>
          </p:cNvSpPr>
          <p:nvPr/>
        </p:nvSpPr>
        <p:spPr bwMode="auto">
          <a:xfrm>
            <a:off x="4602163" y="4364038"/>
            <a:ext cx="760412" cy="436562"/>
          </a:xfrm>
          <a:prstGeom prst="rect">
            <a:avLst/>
          </a:prstGeom>
          <a:solidFill>
            <a:schemeClr val="accent6">
              <a:lumMod val="60000"/>
              <a:lumOff val="40000"/>
            </a:schemeClr>
          </a:solidFill>
          <a:ln w="12700">
            <a:solidFill>
              <a:schemeClr val="tx1"/>
            </a:solidFill>
            <a:miter lim="800000"/>
            <a:headEnd/>
            <a:tailEnd/>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400" dirty="0" err="1" smtClean="0">
                <a:effectLst>
                  <a:outerShdw blurRad="38100" dist="38100" dir="2700000" algn="tl">
                    <a:srgbClr val="000000">
                      <a:alpha val="43137"/>
                    </a:srgbClr>
                  </a:outerShdw>
                </a:effectLst>
                <a:latin typeface="Arial" charset="0"/>
              </a:rPr>
              <a:t>Fwding</a:t>
            </a:r>
            <a:endParaRPr kumimoji="0" lang="en-US" altLang="en-US" sz="14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400" dirty="0" smtClean="0">
                <a:effectLst>
                  <a:outerShdw blurRad="38100" dist="38100" dir="2700000" algn="tl">
                    <a:srgbClr val="000000">
                      <a:alpha val="43137"/>
                    </a:srgbClr>
                  </a:outerShdw>
                </a:effectLst>
                <a:latin typeface="Arial" charset="0"/>
              </a:rPr>
              <a:t>Table</a:t>
            </a:r>
          </a:p>
        </p:txBody>
      </p:sp>
      <p:sp>
        <p:nvSpPr>
          <p:cNvPr id="94272" name="Rectangle 81"/>
          <p:cNvSpPr>
            <a:spLocks noChangeArrowheads="1"/>
          </p:cNvSpPr>
          <p:nvPr/>
        </p:nvSpPr>
        <p:spPr bwMode="auto">
          <a:xfrm>
            <a:off x="5876925" y="3633788"/>
            <a:ext cx="876300" cy="436562"/>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86081" name="Text Box 82"/>
          <p:cNvSpPr txBox="1">
            <a:spLocks noChangeArrowheads="1"/>
          </p:cNvSpPr>
          <p:nvPr/>
        </p:nvSpPr>
        <p:spPr bwMode="auto">
          <a:xfrm>
            <a:off x="5916613" y="3641725"/>
            <a:ext cx="801687" cy="436563"/>
          </a:xfrm>
          <a:prstGeom prst="rect">
            <a:avLst/>
          </a:prstGeom>
          <a:solidFill>
            <a:schemeClr val="accent6">
              <a:lumMod val="60000"/>
              <a:lumOff val="40000"/>
            </a:schemeClr>
          </a:solidFill>
          <a:ln>
            <a:noFill/>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400" dirty="0" smtClean="0">
                <a:effectLst>
                  <a:outerShdw blurRad="38100" dist="38100" dir="2700000" algn="tl">
                    <a:srgbClr val="000000">
                      <a:alpha val="43137"/>
                    </a:srgbClr>
                  </a:outerShdw>
                </a:effectLst>
                <a:latin typeface="Arial" charset="0"/>
              </a:rPr>
              <a:t>Routing</a:t>
            </a:r>
          </a:p>
          <a:p>
            <a:pPr algn="ctr">
              <a:lnSpc>
                <a:spcPct val="80000"/>
              </a:lnSpc>
              <a:defRPr/>
            </a:pPr>
            <a:r>
              <a:rPr kumimoji="0" lang="en-US" altLang="en-US" sz="1400" dirty="0" smtClean="0">
                <a:effectLst>
                  <a:outerShdw blurRad="38100" dist="38100" dir="2700000" algn="tl">
                    <a:srgbClr val="000000">
                      <a:alpha val="43137"/>
                    </a:srgbClr>
                  </a:outerShdw>
                </a:effectLst>
                <a:latin typeface="Arial" charset="0"/>
              </a:rPr>
              <a:t>Table</a:t>
            </a:r>
          </a:p>
        </p:txBody>
      </p:sp>
      <p:sp>
        <p:nvSpPr>
          <p:cNvPr id="86083" name="Text Box 84"/>
          <p:cNvSpPr txBox="1">
            <a:spLocks noChangeArrowheads="1"/>
          </p:cNvSpPr>
          <p:nvPr/>
        </p:nvSpPr>
        <p:spPr bwMode="auto">
          <a:xfrm>
            <a:off x="7377113" y="4354513"/>
            <a:ext cx="762000" cy="438150"/>
          </a:xfrm>
          <a:prstGeom prst="rect">
            <a:avLst/>
          </a:prstGeom>
          <a:solidFill>
            <a:schemeClr val="accent6">
              <a:lumMod val="60000"/>
              <a:lumOff val="40000"/>
            </a:schemeClr>
          </a:solidFill>
          <a:ln>
            <a:solidFill>
              <a:schemeClr val="tx1"/>
            </a:solidFill>
          </a:ln>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a:lnSpc>
                <a:spcPct val="80000"/>
              </a:lnSpc>
              <a:defRPr/>
            </a:pPr>
            <a:r>
              <a:rPr kumimoji="0" lang="en-US" altLang="en-US" sz="1400" dirty="0" err="1" smtClean="0">
                <a:effectLst>
                  <a:outerShdw blurRad="38100" dist="38100" dir="2700000" algn="tl">
                    <a:srgbClr val="000000">
                      <a:alpha val="43137"/>
                    </a:srgbClr>
                  </a:outerShdw>
                </a:effectLst>
                <a:latin typeface="Arial" charset="0"/>
              </a:rPr>
              <a:t>Fwding</a:t>
            </a:r>
            <a:endParaRPr kumimoji="0" lang="en-US" altLang="en-US" sz="1400" dirty="0" smtClean="0">
              <a:effectLst>
                <a:outerShdw blurRad="38100" dist="38100" dir="2700000" algn="tl">
                  <a:srgbClr val="000000">
                    <a:alpha val="43137"/>
                  </a:srgbClr>
                </a:outerShdw>
              </a:effectLst>
              <a:latin typeface="Arial" charset="0"/>
            </a:endParaRPr>
          </a:p>
          <a:p>
            <a:pPr algn="ctr">
              <a:lnSpc>
                <a:spcPct val="80000"/>
              </a:lnSpc>
              <a:defRPr/>
            </a:pPr>
            <a:r>
              <a:rPr kumimoji="0" lang="en-US" altLang="en-US" sz="1400" dirty="0" smtClean="0">
                <a:effectLst>
                  <a:outerShdw blurRad="38100" dist="38100" dir="2700000" algn="tl">
                    <a:srgbClr val="000000">
                      <a:alpha val="43137"/>
                    </a:srgbClr>
                  </a:outerShdw>
                </a:effectLst>
                <a:latin typeface="Arial" charset="0"/>
              </a:rPr>
              <a:t>Table</a:t>
            </a:r>
          </a:p>
        </p:txBody>
      </p:sp>
      <p:grpSp>
        <p:nvGrpSpPr>
          <p:cNvPr id="11" name="Group 85"/>
          <p:cNvGrpSpPr>
            <a:grpSpLocks/>
          </p:cNvGrpSpPr>
          <p:nvPr/>
        </p:nvGrpSpPr>
        <p:grpSpPr bwMode="auto">
          <a:xfrm>
            <a:off x="4800600" y="4133850"/>
            <a:ext cx="3048000" cy="1447800"/>
            <a:chOff x="3024" y="3072"/>
            <a:chExt cx="1920" cy="912"/>
          </a:xfrm>
        </p:grpSpPr>
        <p:sp>
          <p:nvSpPr>
            <p:cNvPr id="94280" name="Line 86"/>
            <p:cNvSpPr>
              <a:spLocks noChangeShapeType="1"/>
            </p:cNvSpPr>
            <p:nvPr/>
          </p:nvSpPr>
          <p:spPr bwMode="auto">
            <a:xfrm>
              <a:off x="3024" y="3072"/>
              <a:ext cx="0" cy="9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94281" name="Line 87"/>
            <p:cNvSpPr>
              <a:spLocks noChangeShapeType="1"/>
            </p:cNvSpPr>
            <p:nvPr/>
          </p:nvSpPr>
          <p:spPr bwMode="auto">
            <a:xfrm>
              <a:off x="4944" y="3072"/>
              <a:ext cx="0" cy="816"/>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12" name="Group 88"/>
          <p:cNvGrpSpPr>
            <a:grpSpLocks/>
          </p:cNvGrpSpPr>
          <p:nvPr/>
        </p:nvGrpSpPr>
        <p:grpSpPr bwMode="auto">
          <a:xfrm>
            <a:off x="5181600" y="4105275"/>
            <a:ext cx="2286000" cy="257175"/>
            <a:chOff x="3264" y="3054"/>
            <a:chExt cx="1440" cy="162"/>
          </a:xfrm>
        </p:grpSpPr>
        <p:sp>
          <p:nvSpPr>
            <p:cNvPr id="94278" name="Line 89"/>
            <p:cNvSpPr>
              <a:spLocks noChangeShapeType="1"/>
            </p:cNvSpPr>
            <p:nvPr/>
          </p:nvSpPr>
          <p:spPr bwMode="auto">
            <a:xfrm flipV="1">
              <a:off x="3264" y="3054"/>
              <a:ext cx="0" cy="162"/>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79" name="Line 90"/>
            <p:cNvSpPr>
              <a:spLocks noChangeShapeType="1"/>
            </p:cNvSpPr>
            <p:nvPr/>
          </p:nvSpPr>
          <p:spPr bwMode="auto">
            <a:xfrm flipV="1">
              <a:off x="4704" y="3072"/>
              <a:ext cx="0"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94277" name="Text Box 91"/>
          <p:cNvSpPr txBox="1">
            <a:spLocks noChangeArrowheads="1"/>
          </p:cNvSpPr>
          <p:nvPr/>
        </p:nvSpPr>
        <p:spPr bwMode="auto">
          <a:xfrm>
            <a:off x="2209800" y="6073775"/>
            <a:ext cx="470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kumimoji="0" lang="en-US" altLang="en-US" sz="2000" b="1">
                <a:solidFill>
                  <a:srgbClr val="FF0000"/>
                </a:solidFill>
                <a:latin typeface="Arial" panose="020B0604020202020204" pitchFamily="34" charset="0"/>
              </a:rPr>
              <a:t>Typically &lt;50Gb/s aggregate capacity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nodeType="afterGroup">
                            <p:stCondLst>
                              <p:cond delay="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E3FB366-032B-4B95-8CC7-265E16A7F517}" type="slidenum">
              <a:rPr kumimoji="0" lang="zh-TW" altLang="en-US" smtClean="0">
                <a:solidFill>
                  <a:schemeClr val="folHlink"/>
                </a:solidFill>
                <a:latin typeface="Arial" panose="020B0604020202020204" pitchFamily="34" charset="0"/>
              </a:rPr>
              <a:pPr>
                <a:defRPr/>
              </a:pPr>
              <a:t>82</a:t>
            </a:fld>
            <a:endParaRPr kumimoji="0" lang="en-US" altLang="zh-TW" smtClean="0">
              <a:solidFill>
                <a:schemeClr val="folHlink"/>
              </a:solidFill>
              <a:latin typeface="Arial" panose="020B0604020202020204" pitchFamily="34" charset="0"/>
            </a:endParaRPr>
          </a:p>
        </p:txBody>
      </p:sp>
      <p:sp>
        <p:nvSpPr>
          <p:cNvPr id="136194" name="Rectangle 2"/>
          <p:cNvSpPr>
            <a:spLocks noGrp="1" noChangeArrowheads="1"/>
          </p:cNvSpPr>
          <p:nvPr>
            <p:ph type="title"/>
          </p:nvPr>
        </p:nvSpPr>
        <p:spPr/>
        <p:txBody>
          <a:bodyPr/>
          <a:lstStyle/>
          <a:p>
            <a:pPr eaLnBrk="1" hangingPunct="1">
              <a:defRPr/>
            </a:pPr>
            <a:r>
              <a:rPr lang="en-US" altLang="en-US" dirty="0" smtClean="0"/>
              <a:t>Third Generation Routers</a:t>
            </a:r>
            <a:endParaRPr lang="zh-TW" altLang="en-US" dirty="0" smtClean="0"/>
          </a:p>
        </p:txBody>
      </p:sp>
      <p:sp>
        <p:nvSpPr>
          <p:cNvPr id="136195" name="Rectangle 3"/>
          <p:cNvSpPr>
            <a:spLocks noGrp="1" noChangeArrowheads="1"/>
          </p:cNvSpPr>
          <p:nvPr>
            <p:ph type="body" idx="1"/>
          </p:nvPr>
        </p:nvSpPr>
        <p:spPr/>
        <p:txBody>
          <a:bodyPr/>
          <a:lstStyle/>
          <a:p>
            <a:pPr eaLnBrk="1" hangingPunct="1">
              <a:defRPr/>
            </a:pPr>
            <a:r>
              <a:rPr lang="en-US" altLang="zh-TW" sz="3200" dirty="0" smtClean="0">
                <a:solidFill>
                  <a:srgbClr val="FFFF00"/>
                </a:solidFill>
              </a:rPr>
              <a:t>Switching fabric is an interconnection network (e.g., a crossbar switch)</a:t>
            </a:r>
          </a:p>
          <a:p>
            <a:pPr eaLnBrk="1" hangingPunct="1">
              <a:defRPr/>
            </a:pPr>
            <a:r>
              <a:rPr lang="en-US" altLang="zh-TW" sz="3200" b="1" dirty="0" smtClean="0"/>
              <a:t>Distributed architecture: </a:t>
            </a:r>
          </a:p>
          <a:p>
            <a:pPr lvl="1" eaLnBrk="1" hangingPunct="1">
              <a:defRPr/>
            </a:pPr>
            <a:r>
              <a:rPr lang="en-US" altLang="zh-TW" sz="2800" dirty="0" smtClean="0">
                <a:solidFill>
                  <a:srgbClr val="FFFF00"/>
                </a:solidFill>
              </a:rPr>
              <a:t>Interface cards operate independently </a:t>
            </a:r>
          </a:p>
          <a:p>
            <a:pPr lvl="1" eaLnBrk="1" hangingPunct="1">
              <a:defRPr/>
            </a:pPr>
            <a:r>
              <a:rPr lang="en-US" altLang="zh-TW" sz="2800" dirty="0" smtClean="0"/>
              <a:t>No centralized processing for IP forwarding</a:t>
            </a:r>
          </a:p>
          <a:p>
            <a:pPr eaLnBrk="1" hangingPunct="1">
              <a:defRPr/>
            </a:pPr>
            <a:r>
              <a:rPr lang="en-US" altLang="zh-TW" sz="3200" dirty="0" smtClean="0">
                <a:solidFill>
                  <a:srgbClr val="FFFF00"/>
                </a:solidFill>
              </a:rPr>
              <a:t>These routers can be scaled to many hundred interface cards and to aggregate capacity of &gt; 1 Terabit per second (</a:t>
            </a:r>
            <a:r>
              <a:rPr lang="en-US" altLang="zh-TW" sz="3200" dirty="0" err="1" smtClean="0">
                <a:solidFill>
                  <a:srgbClr val="FFFF00"/>
                </a:solidFill>
              </a:rPr>
              <a:t>Tbs</a:t>
            </a:r>
            <a:r>
              <a:rPr lang="en-US" altLang="zh-TW" sz="3200" dirty="0" smtClean="0">
                <a:solidFill>
                  <a:srgbClr val="FFFF00"/>
                </a:solidFill>
              </a:rPr>
              <a:t>)</a:t>
            </a:r>
          </a:p>
          <a:p>
            <a:pPr eaLnBrk="1" hangingPunct="1">
              <a:defRPr/>
            </a:pPr>
            <a:endParaRPr lang="zh-TW" altLang="en-US" sz="32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頁尾版面配置區 1"/>
          <p:cNvSpPr>
            <a:spLocks noGrp="1"/>
          </p:cNvSpPr>
          <p:nvPr>
            <p:ph type="ftr" sz="quarter" idx="10"/>
          </p:nvPr>
        </p:nvSpPr>
        <p:spPr/>
        <p:txBody>
          <a:bodyPr/>
          <a:lstStyle/>
          <a:p>
            <a:fld id="{D19822D6-2CB7-43A5-BDF6-F56B92BFB0B3}" type="slidenum">
              <a:rPr lang="en-US" altLang="zh-TW"/>
              <a:pPr/>
              <a:t>83</a:t>
            </a:fld>
            <a:endParaRPr lang="en-US" altLang="zh-TW"/>
          </a:p>
        </p:txBody>
      </p:sp>
      <p:sp>
        <p:nvSpPr>
          <p:cNvPr id="328706" name="Rectangle 2"/>
          <p:cNvSpPr>
            <a:spLocks noChangeArrowheads="1"/>
          </p:cNvSpPr>
          <p:nvPr/>
        </p:nvSpPr>
        <p:spPr bwMode="auto">
          <a:xfrm>
            <a:off x="304800" y="152400"/>
            <a:ext cx="8296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3600" b="1">
                <a:solidFill>
                  <a:srgbClr val="000099"/>
                </a:solidFill>
                <a:latin typeface="Comic Sans MS" panose="030F0702030302020204" pitchFamily="66" charset="0"/>
              </a:defRPr>
            </a:lvl1pPr>
            <a:lvl2pPr algn="ctr">
              <a:defRPr sz="3600" b="1">
                <a:solidFill>
                  <a:srgbClr val="000099"/>
                </a:solidFill>
                <a:latin typeface="Comic Sans MS" panose="030F0702030302020204" pitchFamily="66" charset="0"/>
              </a:defRPr>
            </a:lvl2pPr>
            <a:lvl3pPr algn="ctr">
              <a:defRPr sz="3600" b="1">
                <a:solidFill>
                  <a:srgbClr val="000099"/>
                </a:solidFill>
                <a:latin typeface="Comic Sans MS" panose="030F0702030302020204" pitchFamily="66" charset="0"/>
              </a:defRPr>
            </a:lvl3pPr>
            <a:lvl4pPr algn="ctr">
              <a:defRPr sz="3600" b="1">
                <a:solidFill>
                  <a:srgbClr val="000099"/>
                </a:solidFill>
                <a:latin typeface="Comic Sans MS" panose="030F0702030302020204" pitchFamily="66" charset="0"/>
              </a:defRPr>
            </a:lvl4pPr>
            <a:lvl5pPr algn="ctr">
              <a:defRPr sz="3600" b="1">
                <a:solidFill>
                  <a:srgbClr val="000099"/>
                </a:solidFill>
                <a:latin typeface="Comic Sans MS" panose="030F0702030302020204" pitchFamily="66" charset="0"/>
              </a:defRPr>
            </a:lvl5pPr>
            <a:lvl6pPr marL="457200" algn="ctr" eaLnBrk="0" fontAlgn="base" hangingPunct="0">
              <a:spcBef>
                <a:spcPct val="0"/>
              </a:spcBef>
              <a:spcAft>
                <a:spcPct val="0"/>
              </a:spcAft>
              <a:defRPr sz="3600" b="1">
                <a:solidFill>
                  <a:srgbClr val="000099"/>
                </a:solidFill>
                <a:latin typeface="Comic Sans MS" panose="030F0702030302020204" pitchFamily="66" charset="0"/>
              </a:defRPr>
            </a:lvl6pPr>
            <a:lvl7pPr marL="914400" algn="ctr" eaLnBrk="0" fontAlgn="base" hangingPunct="0">
              <a:spcBef>
                <a:spcPct val="0"/>
              </a:spcBef>
              <a:spcAft>
                <a:spcPct val="0"/>
              </a:spcAft>
              <a:defRPr sz="3600" b="1">
                <a:solidFill>
                  <a:srgbClr val="000099"/>
                </a:solidFill>
                <a:latin typeface="Comic Sans MS" panose="030F0702030302020204" pitchFamily="66" charset="0"/>
              </a:defRPr>
            </a:lvl7pPr>
            <a:lvl8pPr marL="1371600" algn="ctr" eaLnBrk="0" fontAlgn="base" hangingPunct="0">
              <a:spcBef>
                <a:spcPct val="0"/>
              </a:spcBef>
              <a:spcAft>
                <a:spcPct val="0"/>
              </a:spcAft>
              <a:defRPr sz="3600" b="1">
                <a:solidFill>
                  <a:srgbClr val="000099"/>
                </a:solidFill>
                <a:latin typeface="Comic Sans MS" panose="030F0702030302020204" pitchFamily="66" charset="0"/>
              </a:defRPr>
            </a:lvl8pPr>
            <a:lvl9pPr marL="1828800" algn="ctr" eaLnBrk="0" fontAlgn="base" hangingPunct="0">
              <a:spcBef>
                <a:spcPct val="0"/>
              </a:spcBef>
              <a:spcAft>
                <a:spcPct val="0"/>
              </a:spcAft>
              <a:defRPr sz="3600" b="1">
                <a:solidFill>
                  <a:srgbClr val="000099"/>
                </a:solidFill>
                <a:latin typeface="Comic Sans MS" panose="030F0702030302020204" pitchFamily="66" charset="0"/>
              </a:defRPr>
            </a:lvl9pPr>
          </a:lstStyle>
          <a:p>
            <a:r>
              <a:rPr lang="en-US" altLang="en-US" dirty="0" smtClean="0">
                <a:solidFill>
                  <a:schemeClr val="tx1"/>
                </a:solidFill>
              </a:rPr>
              <a:t>Fourth Generation Routers/Switches</a:t>
            </a:r>
            <a:r>
              <a:rPr lang="en-US" altLang="en-US" dirty="0"/>
              <a:t/>
            </a:r>
            <a:br>
              <a:rPr lang="en-US" altLang="en-US" dirty="0"/>
            </a:br>
            <a:r>
              <a:rPr lang="en-US" altLang="en-US" sz="2400" i="1" dirty="0"/>
              <a:t>Optics inside a router for the first time</a:t>
            </a:r>
          </a:p>
        </p:txBody>
      </p:sp>
      <p:sp>
        <p:nvSpPr>
          <p:cNvPr id="328709" name="Rectangle 5"/>
          <p:cNvSpPr>
            <a:spLocks noChangeArrowheads="1"/>
          </p:cNvSpPr>
          <p:nvPr/>
        </p:nvSpPr>
        <p:spPr bwMode="auto">
          <a:xfrm>
            <a:off x="2484438" y="3292475"/>
            <a:ext cx="198437"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0" name="Rectangle 6"/>
          <p:cNvSpPr>
            <a:spLocks noChangeArrowheads="1"/>
          </p:cNvSpPr>
          <p:nvPr/>
        </p:nvSpPr>
        <p:spPr bwMode="auto">
          <a:xfrm>
            <a:off x="2484438" y="2532063"/>
            <a:ext cx="198437" cy="254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1" name="Freeform 7"/>
          <p:cNvSpPr>
            <a:spLocks/>
          </p:cNvSpPr>
          <p:nvPr/>
        </p:nvSpPr>
        <p:spPr bwMode="auto">
          <a:xfrm>
            <a:off x="922338" y="1455738"/>
            <a:ext cx="1231900" cy="4116387"/>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2"/>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2" name="Freeform 8"/>
          <p:cNvSpPr>
            <a:spLocks/>
          </p:cNvSpPr>
          <p:nvPr/>
        </p:nvSpPr>
        <p:spPr bwMode="auto">
          <a:xfrm>
            <a:off x="971550" y="1574800"/>
            <a:ext cx="1131888" cy="3989388"/>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1"/>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3" name="Line 9"/>
          <p:cNvSpPr>
            <a:spLocks noChangeShapeType="1"/>
          </p:cNvSpPr>
          <p:nvPr/>
        </p:nvSpPr>
        <p:spPr bwMode="auto">
          <a:xfrm>
            <a:off x="839788" y="5572125"/>
            <a:ext cx="13954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4" name="Line 10"/>
          <p:cNvSpPr>
            <a:spLocks noChangeShapeType="1"/>
          </p:cNvSpPr>
          <p:nvPr/>
        </p:nvSpPr>
        <p:spPr bwMode="auto">
          <a:xfrm>
            <a:off x="971550" y="3324225"/>
            <a:ext cx="11318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5" name="Freeform 11"/>
          <p:cNvSpPr>
            <a:spLocks/>
          </p:cNvSpPr>
          <p:nvPr/>
        </p:nvSpPr>
        <p:spPr bwMode="auto">
          <a:xfrm>
            <a:off x="1003300" y="2290763"/>
            <a:ext cx="1060450" cy="1166812"/>
          </a:xfrm>
          <a:custGeom>
            <a:avLst/>
            <a:gdLst>
              <a:gd name="T0" fmla="*/ 0 w 1584"/>
              <a:gd name="T1" fmla="*/ 2784 h 2784"/>
              <a:gd name="T2" fmla="*/ 0 w 1584"/>
              <a:gd name="T3" fmla="*/ 0 h 2784"/>
              <a:gd name="T4" fmla="*/ 1584 w 1584"/>
              <a:gd name="T5" fmla="*/ 0 h 2784"/>
              <a:gd name="T6" fmla="*/ 1584 w 1584"/>
              <a:gd name="T7" fmla="*/ 2784 h 2784"/>
              <a:gd name="T8" fmla="*/ 0 w 1584"/>
              <a:gd name="T9" fmla="*/ 2784 h 2784"/>
            </a:gdLst>
            <a:ahLst/>
            <a:cxnLst>
              <a:cxn ang="0">
                <a:pos x="T0" y="T1"/>
              </a:cxn>
              <a:cxn ang="0">
                <a:pos x="T2" y="T3"/>
              </a:cxn>
              <a:cxn ang="0">
                <a:pos x="T4" y="T5"/>
              </a:cxn>
              <a:cxn ang="0">
                <a:pos x="T6" y="T7"/>
              </a:cxn>
              <a:cxn ang="0">
                <a:pos x="T8" y="T9"/>
              </a:cxn>
            </a:cxnLst>
            <a:rect l="0" t="0" r="r" b="b"/>
            <a:pathLst>
              <a:path w="1584" h="2784">
                <a:moveTo>
                  <a:pt x="0" y="2784"/>
                </a:moveTo>
                <a:lnTo>
                  <a:pt x="0" y="0"/>
                </a:lnTo>
                <a:lnTo>
                  <a:pt x="1584" y="0"/>
                </a:lnTo>
                <a:lnTo>
                  <a:pt x="1584" y="2784"/>
                </a:lnTo>
                <a:lnTo>
                  <a:pt x="0" y="2784"/>
                </a:lnTo>
                <a:close/>
              </a:path>
            </a:pathLst>
          </a:custGeom>
          <a:solidFill>
            <a:schemeClr val="bg1"/>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6" name="Rectangle 12"/>
          <p:cNvSpPr>
            <a:spLocks noChangeArrowheads="1"/>
          </p:cNvSpPr>
          <p:nvPr/>
        </p:nvSpPr>
        <p:spPr bwMode="auto">
          <a:xfrm>
            <a:off x="1033463"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a:solidFill>
                <a:srgbClr val="000099"/>
              </a:solidFill>
              <a:latin typeface="Times New Roman" panose="02020603050405020304" pitchFamily="18" charset="0"/>
            </a:endParaRPr>
          </a:p>
        </p:txBody>
      </p:sp>
      <p:sp>
        <p:nvSpPr>
          <p:cNvPr id="328717" name="Rectangle 13"/>
          <p:cNvSpPr>
            <a:spLocks noChangeArrowheads="1"/>
          </p:cNvSpPr>
          <p:nvPr/>
        </p:nvSpPr>
        <p:spPr bwMode="auto">
          <a:xfrm>
            <a:off x="1095375"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8" name="Rectangle 14"/>
          <p:cNvSpPr>
            <a:spLocks noChangeArrowheads="1"/>
          </p:cNvSpPr>
          <p:nvPr/>
        </p:nvSpPr>
        <p:spPr bwMode="auto">
          <a:xfrm>
            <a:off x="1157288"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19" name="Rectangle 15"/>
          <p:cNvSpPr>
            <a:spLocks noChangeArrowheads="1"/>
          </p:cNvSpPr>
          <p:nvPr/>
        </p:nvSpPr>
        <p:spPr bwMode="auto">
          <a:xfrm>
            <a:off x="1220788"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0" name="Rectangle 16"/>
          <p:cNvSpPr>
            <a:spLocks noChangeArrowheads="1"/>
          </p:cNvSpPr>
          <p:nvPr/>
        </p:nvSpPr>
        <p:spPr bwMode="auto">
          <a:xfrm>
            <a:off x="1282700"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1" name="Rectangle 17"/>
          <p:cNvSpPr>
            <a:spLocks noChangeArrowheads="1"/>
          </p:cNvSpPr>
          <p:nvPr/>
        </p:nvSpPr>
        <p:spPr bwMode="auto">
          <a:xfrm>
            <a:off x="1344613"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2" name="Rectangle 18"/>
          <p:cNvSpPr>
            <a:spLocks noChangeArrowheads="1"/>
          </p:cNvSpPr>
          <p:nvPr/>
        </p:nvSpPr>
        <p:spPr bwMode="auto">
          <a:xfrm>
            <a:off x="1408113"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3" name="Rectangle 19"/>
          <p:cNvSpPr>
            <a:spLocks noChangeArrowheads="1"/>
          </p:cNvSpPr>
          <p:nvPr/>
        </p:nvSpPr>
        <p:spPr bwMode="auto">
          <a:xfrm>
            <a:off x="1471613"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4" name="Rectangle 20"/>
          <p:cNvSpPr>
            <a:spLocks noChangeArrowheads="1"/>
          </p:cNvSpPr>
          <p:nvPr/>
        </p:nvSpPr>
        <p:spPr bwMode="auto">
          <a:xfrm>
            <a:off x="1533525"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5" name="Rectangle 21"/>
          <p:cNvSpPr>
            <a:spLocks noChangeArrowheads="1"/>
          </p:cNvSpPr>
          <p:nvPr/>
        </p:nvSpPr>
        <p:spPr bwMode="auto">
          <a:xfrm>
            <a:off x="1595438"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6" name="Rectangle 22"/>
          <p:cNvSpPr>
            <a:spLocks noChangeArrowheads="1"/>
          </p:cNvSpPr>
          <p:nvPr/>
        </p:nvSpPr>
        <p:spPr bwMode="auto">
          <a:xfrm>
            <a:off x="1657350"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7" name="Rectangle 23"/>
          <p:cNvSpPr>
            <a:spLocks noChangeArrowheads="1"/>
          </p:cNvSpPr>
          <p:nvPr/>
        </p:nvSpPr>
        <p:spPr bwMode="auto">
          <a:xfrm>
            <a:off x="1720850"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8" name="Rectangle 24"/>
          <p:cNvSpPr>
            <a:spLocks noChangeArrowheads="1"/>
          </p:cNvSpPr>
          <p:nvPr/>
        </p:nvSpPr>
        <p:spPr bwMode="auto">
          <a:xfrm>
            <a:off x="1782763"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29" name="Rectangle 25"/>
          <p:cNvSpPr>
            <a:spLocks noChangeArrowheads="1"/>
          </p:cNvSpPr>
          <p:nvPr/>
        </p:nvSpPr>
        <p:spPr bwMode="auto">
          <a:xfrm>
            <a:off x="1844675" y="2362200"/>
            <a:ext cx="61913"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30" name="Rectangle 26"/>
          <p:cNvSpPr>
            <a:spLocks noChangeArrowheads="1"/>
          </p:cNvSpPr>
          <p:nvPr/>
        </p:nvSpPr>
        <p:spPr bwMode="auto">
          <a:xfrm>
            <a:off x="1906588" y="2362200"/>
            <a:ext cx="63500"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31" name="Rectangle 27"/>
          <p:cNvSpPr>
            <a:spLocks noChangeArrowheads="1"/>
          </p:cNvSpPr>
          <p:nvPr/>
        </p:nvSpPr>
        <p:spPr bwMode="auto">
          <a:xfrm>
            <a:off x="1970088" y="2362200"/>
            <a:ext cx="61912" cy="428625"/>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32" name="Group 28"/>
          <p:cNvGrpSpPr>
            <a:grpSpLocks/>
          </p:cNvGrpSpPr>
          <p:nvPr/>
        </p:nvGrpSpPr>
        <p:grpSpPr bwMode="auto">
          <a:xfrm>
            <a:off x="1054100" y="2514600"/>
            <a:ext cx="957263" cy="176213"/>
            <a:chOff x="504" y="1666"/>
            <a:chExt cx="691" cy="134"/>
          </a:xfrm>
        </p:grpSpPr>
        <p:grpSp>
          <p:nvGrpSpPr>
            <p:cNvPr id="328733" name="Group 29"/>
            <p:cNvGrpSpPr>
              <a:grpSpLocks/>
            </p:cNvGrpSpPr>
            <p:nvPr/>
          </p:nvGrpSpPr>
          <p:grpSpPr bwMode="auto">
            <a:xfrm>
              <a:off x="504" y="1666"/>
              <a:ext cx="15" cy="38"/>
              <a:chOff x="1392" y="2592"/>
              <a:chExt cx="96" cy="96"/>
            </a:xfrm>
          </p:grpSpPr>
          <p:sp>
            <p:nvSpPr>
              <p:cNvPr id="328734" name="Oval 30"/>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35" name="Oval 31"/>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36" name="Freeform 32"/>
            <p:cNvSpPr>
              <a:spLocks/>
            </p:cNvSpPr>
            <p:nvPr/>
          </p:nvSpPr>
          <p:spPr bwMode="auto">
            <a:xfrm>
              <a:off x="512"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37" name="Group 33"/>
            <p:cNvGrpSpPr>
              <a:grpSpLocks/>
            </p:cNvGrpSpPr>
            <p:nvPr/>
          </p:nvGrpSpPr>
          <p:grpSpPr bwMode="auto">
            <a:xfrm>
              <a:off x="549" y="1666"/>
              <a:ext cx="15" cy="38"/>
              <a:chOff x="1392" y="2592"/>
              <a:chExt cx="96" cy="96"/>
            </a:xfrm>
          </p:grpSpPr>
          <p:sp>
            <p:nvSpPr>
              <p:cNvPr id="328738" name="Oval 34"/>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39" name="Oval 35"/>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40" name="Freeform 36"/>
            <p:cNvSpPr>
              <a:spLocks/>
            </p:cNvSpPr>
            <p:nvPr/>
          </p:nvSpPr>
          <p:spPr bwMode="auto">
            <a:xfrm>
              <a:off x="557"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41" name="Group 37"/>
            <p:cNvGrpSpPr>
              <a:grpSpLocks/>
            </p:cNvGrpSpPr>
            <p:nvPr/>
          </p:nvGrpSpPr>
          <p:grpSpPr bwMode="auto">
            <a:xfrm>
              <a:off x="594" y="1666"/>
              <a:ext cx="15" cy="38"/>
              <a:chOff x="1392" y="2592"/>
              <a:chExt cx="96" cy="96"/>
            </a:xfrm>
          </p:grpSpPr>
          <p:sp>
            <p:nvSpPr>
              <p:cNvPr id="328742" name="Oval 38"/>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43" name="Oval 39"/>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44" name="Freeform 40"/>
            <p:cNvSpPr>
              <a:spLocks/>
            </p:cNvSpPr>
            <p:nvPr/>
          </p:nvSpPr>
          <p:spPr bwMode="auto">
            <a:xfrm>
              <a:off x="602"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45" name="Group 41"/>
            <p:cNvGrpSpPr>
              <a:grpSpLocks/>
            </p:cNvGrpSpPr>
            <p:nvPr/>
          </p:nvGrpSpPr>
          <p:grpSpPr bwMode="auto">
            <a:xfrm>
              <a:off x="639" y="1666"/>
              <a:ext cx="15" cy="38"/>
              <a:chOff x="1392" y="2592"/>
              <a:chExt cx="96" cy="96"/>
            </a:xfrm>
          </p:grpSpPr>
          <p:sp>
            <p:nvSpPr>
              <p:cNvPr id="328746" name="Oval 42"/>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47" name="Oval 43"/>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48" name="Freeform 44"/>
            <p:cNvSpPr>
              <a:spLocks/>
            </p:cNvSpPr>
            <p:nvPr/>
          </p:nvSpPr>
          <p:spPr bwMode="auto">
            <a:xfrm>
              <a:off x="647"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49" name="Group 45"/>
            <p:cNvGrpSpPr>
              <a:grpSpLocks/>
            </p:cNvGrpSpPr>
            <p:nvPr/>
          </p:nvGrpSpPr>
          <p:grpSpPr bwMode="auto">
            <a:xfrm>
              <a:off x="684" y="1666"/>
              <a:ext cx="15" cy="38"/>
              <a:chOff x="1392" y="2592"/>
              <a:chExt cx="96" cy="96"/>
            </a:xfrm>
          </p:grpSpPr>
          <p:sp>
            <p:nvSpPr>
              <p:cNvPr id="328750" name="Oval 46"/>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51" name="Oval 47"/>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52" name="Freeform 48"/>
            <p:cNvSpPr>
              <a:spLocks/>
            </p:cNvSpPr>
            <p:nvPr/>
          </p:nvSpPr>
          <p:spPr bwMode="auto">
            <a:xfrm>
              <a:off x="692"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53" name="Group 49"/>
            <p:cNvGrpSpPr>
              <a:grpSpLocks/>
            </p:cNvGrpSpPr>
            <p:nvPr/>
          </p:nvGrpSpPr>
          <p:grpSpPr bwMode="auto">
            <a:xfrm>
              <a:off x="729" y="1666"/>
              <a:ext cx="15" cy="38"/>
              <a:chOff x="1392" y="2592"/>
              <a:chExt cx="96" cy="96"/>
            </a:xfrm>
          </p:grpSpPr>
          <p:sp>
            <p:nvSpPr>
              <p:cNvPr id="328754" name="Oval 50"/>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55" name="Oval 51"/>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56" name="Freeform 52"/>
            <p:cNvSpPr>
              <a:spLocks/>
            </p:cNvSpPr>
            <p:nvPr/>
          </p:nvSpPr>
          <p:spPr bwMode="auto">
            <a:xfrm>
              <a:off x="737"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57" name="Group 53"/>
            <p:cNvGrpSpPr>
              <a:grpSpLocks/>
            </p:cNvGrpSpPr>
            <p:nvPr/>
          </p:nvGrpSpPr>
          <p:grpSpPr bwMode="auto">
            <a:xfrm>
              <a:off x="775" y="1666"/>
              <a:ext cx="15" cy="38"/>
              <a:chOff x="1392" y="2592"/>
              <a:chExt cx="96" cy="96"/>
            </a:xfrm>
          </p:grpSpPr>
          <p:sp>
            <p:nvSpPr>
              <p:cNvPr id="328758" name="Oval 54"/>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59" name="Oval 55"/>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60" name="Freeform 56"/>
            <p:cNvSpPr>
              <a:spLocks/>
            </p:cNvSpPr>
            <p:nvPr/>
          </p:nvSpPr>
          <p:spPr bwMode="auto">
            <a:xfrm>
              <a:off x="782"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61" name="Group 57"/>
            <p:cNvGrpSpPr>
              <a:grpSpLocks/>
            </p:cNvGrpSpPr>
            <p:nvPr/>
          </p:nvGrpSpPr>
          <p:grpSpPr bwMode="auto">
            <a:xfrm>
              <a:off x="820" y="1666"/>
              <a:ext cx="15" cy="38"/>
              <a:chOff x="1392" y="2592"/>
              <a:chExt cx="96" cy="96"/>
            </a:xfrm>
          </p:grpSpPr>
          <p:sp>
            <p:nvSpPr>
              <p:cNvPr id="328762" name="Oval 58"/>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63" name="Oval 59"/>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64" name="Freeform 60"/>
            <p:cNvSpPr>
              <a:spLocks/>
            </p:cNvSpPr>
            <p:nvPr/>
          </p:nvSpPr>
          <p:spPr bwMode="auto">
            <a:xfrm>
              <a:off x="827"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65" name="Group 61"/>
            <p:cNvGrpSpPr>
              <a:grpSpLocks/>
            </p:cNvGrpSpPr>
            <p:nvPr/>
          </p:nvGrpSpPr>
          <p:grpSpPr bwMode="auto">
            <a:xfrm>
              <a:off x="865" y="1666"/>
              <a:ext cx="15" cy="38"/>
              <a:chOff x="1392" y="2592"/>
              <a:chExt cx="96" cy="96"/>
            </a:xfrm>
          </p:grpSpPr>
          <p:sp>
            <p:nvSpPr>
              <p:cNvPr id="328766" name="Oval 62"/>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67" name="Oval 63"/>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68" name="Freeform 64"/>
            <p:cNvSpPr>
              <a:spLocks/>
            </p:cNvSpPr>
            <p:nvPr/>
          </p:nvSpPr>
          <p:spPr bwMode="auto">
            <a:xfrm>
              <a:off x="872"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69" name="Group 65"/>
            <p:cNvGrpSpPr>
              <a:grpSpLocks/>
            </p:cNvGrpSpPr>
            <p:nvPr/>
          </p:nvGrpSpPr>
          <p:grpSpPr bwMode="auto">
            <a:xfrm>
              <a:off x="910" y="1666"/>
              <a:ext cx="15" cy="38"/>
              <a:chOff x="1392" y="2592"/>
              <a:chExt cx="96" cy="96"/>
            </a:xfrm>
          </p:grpSpPr>
          <p:sp>
            <p:nvSpPr>
              <p:cNvPr id="328770" name="Oval 66"/>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71" name="Oval 67"/>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72" name="Freeform 68"/>
            <p:cNvSpPr>
              <a:spLocks/>
            </p:cNvSpPr>
            <p:nvPr/>
          </p:nvSpPr>
          <p:spPr bwMode="auto">
            <a:xfrm>
              <a:off x="917"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73" name="Group 69"/>
            <p:cNvGrpSpPr>
              <a:grpSpLocks/>
            </p:cNvGrpSpPr>
            <p:nvPr/>
          </p:nvGrpSpPr>
          <p:grpSpPr bwMode="auto">
            <a:xfrm>
              <a:off x="955" y="1666"/>
              <a:ext cx="15" cy="38"/>
              <a:chOff x="1392" y="2592"/>
              <a:chExt cx="96" cy="96"/>
            </a:xfrm>
          </p:grpSpPr>
          <p:sp>
            <p:nvSpPr>
              <p:cNvPr id="328774" name="Oval 70"/>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75" name="Oval 71"/>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76" name="Freeform 72"/>
            <p:cNvSpPr>
              <a:spLocks/>
            </p:cNvSpPr>
            <p:nvPr/>
          </p:nvSpPr>
          <p:spPr bwMode="auto">
            <a:xfrm>
              <a:off x="962"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77" name="Group 73"/>
            <p:cNvGrpSpPr>
              <a:grpSpLocks/>
            </p:cNvGrpSpPr>
            <p:nvPr/>
          </p:nvGrpSpPr>
          <p:grpSpPr bwMode="auto">
            <a:xfrm>
              <a:off x="1000" y="1666"/>
              <a:ext cx="15" cy="38"/>
              <a:chOff x="1392" y="2592"/>
              <a:chExt cx="96" cy="96"/>
            </a:xfrm>
          </p:grpSpPr>
          <p:sp>
            <p:nvSpPr>
              <p:cNvPr id="328778" name="Oval 74"/>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79" name="Oval 75"/>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80" name="Freeform 76"/>
            <p:cNvSpPr>
              <a:spLocks/>
            </p:cNvSpPr>
            <p:nvPr/>
          </p:nvSpPr>
          <p:spPr bwMode="auto">
            <a:xfrm>
              <a:off x="1007" y="1685"/>
              <a:ext cx="8"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81" name="Group 77"/>
            <p:cNvGrpSpPr>
              <a:grpSpLocks/>
            </p:cNvGrpSpPr>
            <p:nvPr/>
          </p:nvGrpSpPr>
          <p:grpSpPr bwMode="auto">
            <a:xfrm>
              <a:off x="1045" y="1666"/>
              <a:ext cx="15" cy="38"/>
              <a:chOff x="1392" y="2592"/>
              <a:chExt cx="96" cy="96"/>
            </a:xfrm>
          </p:grpSpPr>
          <p:sp>
            <p:nvSpPr>
              <p:cNvPr id="328782" name="Oval 78"/>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83" name="Oval 79"/>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84" name="Freeform 80"/>
            <p:cNvSpPr>
              <a:spLocks/>
            </p:cNvSpPr>
            <p:nvPr/>
          </p:nvSpPr>
          <p:spPr bwMode="auto">
            <a:xfrm>
              <a:off x="1053"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85" name="Group 81"/>
            <p:cNvGrpSpPr>
              <a:grpSpLocks/>
            </p:cNvGrpSpPr>
            <p:nvPr/>
          </p:nvGrpSpPr>
          <p:grpSpPr bwMode="auto">
            <a:xfrm>
              <a:off x="1090" y="1666"/>
              <a:ext cx="15" cy="38"/>
              <a:chOff x="1392" y="2592"/>
              <a:chExt cx="96" cy="96"/>
            </a:xfrm>
          </p:grpSpPr>
          <p:sp>
            <p:nvSpPr>
              <p:cNvPr id="328786" name="Oval 82"/>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87" name="Oval 83"/>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88" name="Freeform 84"/>
            <p:cNvSpPr>
              <a:spLocks/>
            </p:cNvSpPr>
            <p:nvPr/>
          </p:nvSpPr>
          <p:spPr bwMode="auto">
            <a:xfrm>
              <a:off x="1098"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89" name="Group 85"/>
            <p:cNvGrpSpPr>
              <a:grpSpLocks/>
            </p:cNvGrpSpPr>
            <p:nvPr/>
          </p:nvGrpSpPr>
          <p:grpSpPr bwMode="auto">
            <a:xfrm>
              <a:off x="1135" y="1666"/>
              <a:ext cx="15" cy="38"/>
              <a:chOff x="1392" y="2592"/>
              <a:chExt cx="96" cy="96"/>
            </a:xfrm>
          </p:grpSpPr>
          <p:sp>
            <p:nvSpPr>
              <p:cNvPr id="328790" name="Oval 86"/>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91" name="Oval 87"/>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92" name="Freeform 88"/>
            <p:cNvSpPr>
              <a:spLocks/>
            </p:cNvSpPr>
            <p:nvPr/>
          </p:nvSpPr>
          <p:spPr bwMode="auto">
            <a:xfrm>
              <a:off x="1143"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93" name="Group 89"/>
            <p:cNvGrpSpPr>
              <a:grpSpLocks/>
            </p:cNvGrpSpPr>
            <p:nvPr/>
          </p:nvGrpSpPr>
          <p:grpSpPr bwMode="auto">
            <a:xfrm>
              <a:off x="1180" y="1666"/>
              <a:ext cx="15" cy="38"/>
              <a:chOff x="1392" y="2592"/>
              <a:chExt cx="96" cy="96"/>
            </a:xfrm>
          </p:grpSpPr>
          <p:sp>
            <p:nvSpPr>
              <p:cNvPr id="328794" name="Oval 90"/>
              <p:cNvSpPr>
                <a:spLocks noChangeArrowheads="1"/>
              </p:cNvSpPr>
              <p:nvPr/>
            </p:nvSpPr>
            <p:spPr bwMode="auto">
              <a:xfrm>
                <a:off x="1392" y="2592"/>
                <a:ext cx="96"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795" name="Oval 91"/>
              <p:cNvSpPr>
                <a:spLocks noChangeArrowheads="1"/>
              </p:cNvSpPr>
              <p:nvPr/>
            </p:nvSpPr>
            <p:spPr bwMode="auto">
              <a:xfrm>
                <a:off x="1416" y="2616"/>
                <a:ext cx="48" cy="4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96" name="Freeform 92"/>
            <p:cNvSpPr>
              <a:spLocks/>
            </p:cNvSpPr>
            <p:nvPr/>
          </p:nvSpPr>
          <p:spPr bwMode="auto">
            <a:xfrm>
              <a:off x="1188" y="1685"/>
              <a:ext cx="7" cy="115"/>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solidFill>
              <a:schemeClr val="hlink"/>
            </a:solidFill>
            <a:ln w="19050" cap="flat"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797" name="Rectangle 93"/>
          <p:cNvSpPr>
            <a:spLocks noChangeArrowheads="1"/>
          </p:cNvSpPr>
          <p:nvPr/>
        </p:nvSpPr>
        <p:spPr bwMode="auto">
          <a:xfrm>
            <a:off x="1033463"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798" name="Group 94"/>
          <p:cNvGrpSpPr>
            <a:grpSpLocks/>
          </p:cNvGrpSpPr>
          <p:nvPr/>
        </p:nvGrpSpPr>
        <p:grpSpPr bwMode="auto">
          <a:xfrm>
            <a:off x="1054100" y="2952750"/>
            <a:ext cx="20638" cy="50800"/>
            <a:chOff x="1392" y="2592"/>
            <a:chExt cx="96" cy="96"/>
          </a:xfrm>
        </p:grpSpPr>
        <p:sp>
          <p:nvSpPr>
            <p:cNvPr id="328799" name="Oval 9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00" name="Oval 9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01" name="Freeform 97"/>
          <p:cNvSpPr>
            <a:spLocks/>
          </p:cNvSpPr>
          <p:nvPr/>
        </p:nvSpPr>
        <p:spPr bwMode="auto">
          <a:xfrm>
            <a:off x="1065213"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02" name="Rectangle 98"/>
          <p:cNvSpPr>
            <a:spLocks noChangeArrowheads="1"/>
          </p:cNvSpPr>
          <p:nvPr/>
        </p:nvSpPr>
        <p:spPr bwMode="auto">
          <a:xfrm>
            <a:off x="1095375"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03" name="Group 99"/>
          <p:cNvGrpSpPr>
            <a:grpSpLocks/>
          </p:cNvGrpSpPr>
          <p:nvPr/>
        </p:nvGrpSpPr>
        <p:grpSpPr bwMode="auto">
          <a:xfrm>
            <a:off x="1116013" y="2952750"/>
            <a:ext cx="20637" cy="50800"/>
            <a:chOff x="1392" y="2592"/>
            <a:chExt cx="96" cy="96"/>
          </a:xfrm>
        </p:grpSpPr>
        <p:sp>
          <p:nvSpPr>
            <p:cNvPr id="328804" name="Oval 10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05" name="Oval 10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06" name="Freeform 102"/>
          <p:cNvSpPr>
            <a:spLocks/>
          </p:cNvSpPr>
          <p:nvPr/>
        </p:nvSpPr>
        <p:spPr bwMode="auto">
          <a:xfrm>
            <a:off x="1127125"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07" name="Rectangle 103"/>
          <p:cNvSpPr>
            <a:spLocks noChangeArrowheads="1"/>
          </p:cNvSpPr>
          <p:nvPr/>
        </p:nvSpPr>
        <p:spPr bwMode="auto">
          <a:xfrm>
            <a:off x="1157288"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08" name="Group 104"/>
          <p:cNvGrpSpPr>
            <a:grpSpLocks/>
          </p:cNvGrpSpPr>
          <p:nvPr/>
        </p:nvGrpSpPr>
        <p:grpSpPr bwMode="auto">
          <a:xfrm>
            <a:off x="1177925" y="2952750"/>
            <a:ext cx="20638" cy="50800"/>
            <a:chOff x="1392" y="2592"/>
            <a:chExt cx="96" cy="96"/>
          </a:xfrm>
        </p:grpSpPr>
        <p:sp>
          <p:nvSpPr>
            <p:cNvPr id="328809" name="Oval 10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10" name="Oval 10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11" name="Freeform 107"/>
          <p:cNvSpPr>
            <a:spLocks/>
          </p:cNvSpPr>
          <p:nvPr/>
        </p:nvSpPr>
        <p:spPr bwMode="auto">
          <a:xfrm>
            <a:off x="1189038"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12" name="Rectangle 108"/>
          <p:cNvSpPr>
            <a:spLocks noChangeArrowheads="1"/>
          </p:cNvSpPr>
          <p:nvPr/>
        </p:nvSpPr>
        <p:spPr bwMode="auto">
          <a:xfrm>
            <a:off x="1220788"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13" name="Group 109"/>
          <p:cNvGrpSpPr>
            <a:grpSpLocks/>
          </p:cNvGrpSpPr>
          <p:nvPr/>
        </p:nvGrpSpPr>
        <p:grpSpPr bwMode="auto">
          <a:xfrm>
            <a:off x="1241425" y="2952750"/>
            <a:ext cx="20638" cy="50800"/>
            <a:chOff x="1392" y="2592"/>
            <a:chExt cx="96" cy="96"/>
          </a:xfrm>
        </p:grpSpPr>
        <p:sp>
          <p:nvSpPr>
            <p:cNvPr id="328814" name="Oval 11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15" name="Oval 11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16" name="Freeform 112"/>
          <p:cNvSpPr>
            <a:spLocks/>
          </p:cNvSpPr>
          <p:nvPr/>
        </p:nvSpPr>
        <p:spPr bwMode="auto">
          <a:xfrm>
            <a:off x="1252538"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17" name="Rectangle 113"/>
          <p:cNvSpPr>
            <a:spLocks noChangeArrowheads="1"/>
          </p:cNvSpPr>
          <p:nvPr/>
        </p:nvSpPr>
        <p:spPr bwMode="auto">
          <a:xfrm>
            <a:off x="1282700"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18" name="Group 114"/>
          <p:cNvGrpSpPr>
            <a:grpSpLocks/>
          </p:cNvGrpSpPr>
          <p:nvPr/>
        </p:nvGrpSpPr>
        <p:grpSpPr bwMode="auto">
          <a:xfrm>
            <a:off x="1303338" y="2952750"/>
            <a:ext cx="20637" cy="50800"/>
            <a:chOff x="1392" y="2592"/>
            <a:chExt cx="96" cy="96"/>
          </a:xfrm>
        </p:grpSpPr>
        <p:sp>
          <p:nvSpPr>
            <p:cNvPr id="328819" name="Oval 11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20" name="Oval 11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21" name="Freeform 117"/>
          <p:cNvSpPr>
            <a:spLocks/>
          </p:cNvSpPr>
          <p:nvPr/>
        </p:nvSpPr>
        <p:spPr bwMode="auto">
          <a:xfrm>
            <a:off x="1314450"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22" name="Rectangle 118"/>
          <p:cNvSpPr>
            <a:spLocks noChangeArrowheads="1"/>
          </p:cNvSpPr>
          <p:nvPr/>
        </p:nvSpPr>
        <p:spPr bwMode="auto">
          <a:xfrm>
            <a:off x="1344613"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23" name="Group 119"/>
          <p:cNvGrpSpPr>
            <a:grpSpLocks/>
          </p:cNvGrpSpPr>
          <p:nvPr/>
        </p:nvGrpSpPr>
        <p:grpSpPr bwMode="auto">
          <a:xfrm>
            <a:off x="1365250" y="2952750"/>
            <a:ext cx="20638" cy="50800"/>
            <a:chOff x="1392" y="2592"/>
            <a:chExt cx="96" cy="96"/>
          </a:xfrm>
        </p:grpSpPr>
        <p:sp>
          <p:nvSpPr>
            <p:cNvPr id="328824" name="Oval 12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25" name="Oval 12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26" name="Freeform 122"/>
          <p:cNvSpPr>
            <a:spLocks/>
          </p:cNvSpPr>
          <p:nvPr/>
        </p:nvSpPr>
        <p:spPr bwMode="auto">
          <a:xfrm>
            <a:off x="1376363"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27" name="Rectangle 123"/>
          <p:cNvSpPr>
            <a:spLocks noChangeArrowheads="1"/>
          </p:cNvSpPr>
          <p:nvPr/>
        </p:nvSpPr>
        <p:spPr bwMode="auto">
          <a:xfrm>
            <a:off x="1408113"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28" name="Group 124"/>
          <p:cNvGrpSpPr>
            <a:grpSpLocks/>
          </p:cNvGrpSpPr>
          <p:nvPr/>
        </p:nvGrpSpPr>
        <p:grpSpPr bwMode="auto">
          <a:xfrm>
            <a:off x="1428750" y="2952750"/>
            <a:ext cx="20638" cy="50800"/>
            <a:chOff x="1392" y="2592"/>
            <a:chExt cx="96" cy="96"/>
          </a:xfrm>
        </p:grpSpPr>
        <p:sp>
          <p:nvSpPr>
            <p:cNvPr id="328829" name="Oval 12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30" name="Oval 12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31" name="Freeform 127"/>
          <p:cNvSpPr>
            <a:spLocks/>
          </p:cNvSpPr>
          <p:nvPr/>
        </p:nvSpPr>
        <p:spPr bwMode="auto">
          <a:xfrm>
            <a:off x="1438275" y="2978150"/>
            <a:ext cx="11113"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32" name="Rectangle 128"/>
          <p:cNvSpPr>
            <a:spLocks noChangeArrowheads="1"/>
          </p:cNvSpPr>
          <p:nvPr/>
        </p:nvSpPr>
        <p:spPr bwMode="auto">
          <a:xfrm>
            <a:off x="1471613"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33" name="Group 129"/>
          <p:cNvGrpSpPr>
            <a:grpSpLocks/>
          </p:cNvGrpSpPr>
          <p:nvPr/>
        </p:nvGrpSpPr>
        <p:grpSpPr bwMode="auto">
          <a:xfrm>
            <a:off x="1492250" y="2952750"/>
            <a:ext cx="20638" cy="50800"/>
            <a:chOff x="1392" y="2592"/>
            <a:chExt cx="96" cy="96"/>
          </a:xfrm>
        </p:grpSpPr>
        <p:sp>
          <p:nvSpPr>
            <p:cNvPr id="328834" name="Oval 13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35" name="Oval 13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36" name="Freeform 132"/>
          <p:cNvSpPr>
            <a:spLocks/>
          </p:cNvSpPr>
          <p:nvPr/>
        </p:nvSpPr>
        <p:spPr bwMode="auto">
          <a:xfrm>
            <a:off x="1501775" y="2978150"/>
            <a:ext cx="11113"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37" name="Rectangle 133"/>
          <p:cNvSpPr>
            <a:spLocks noChangeArrowheads="1"/>
          </p:cNvSpPr>
          <p:nvPr/>
        </p:nvSpPr>
        <p:spPr bwMode="auto">
          <a:xfrm>
            <a:off x="1533525"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38" name="Group 134"/>
          <p:cNvGrpSpPr>
            <a:grpSpLocks/>
          </p:cNvGrpSpPr>
          <p:nvPr/>
        </p:nvGrpSpPr>
        <p:grpSpPr bwMode="auto">
          <a:xfrm>
            <a:off x="1554163" y="2952750"/>
            <a:ext cx="20637" cy="50800"/>
            <a:chOff x="1392" y="2592"/>
            <a:chExt cx="96" cy="96"/>
          </a:xfrm>
        </p:grpSpPr>
        <p:sp>
          <p:nvSpPr>
            <p:cNvPr id="328839" name="Oval 13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40" name="Oval 13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41" name="Freeform 137"/>
          <p:cNvSpPr>
            <a:spLocks/>
          </p:cNvSpPr>
          <p:nvPr/>
        </p:nvSpPr>
        <p:spPr bwMode="auto">
          <a:xfrm>
            <a:off x="1563688" y="2978150"/>
            <a:ext cx="11112"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42" name="Rectangle 138"/>
          <p:cNvSpPr>
            <a:spLocks noChangeArrowheads="1"/>
          </p:cNvSpPr>
          <p:nvPr/>
        </p:nvSpPr>
        <p:spPr bwMode="auto">
          <a:xfrm>
            <a:off x="1595438"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43" name="Group 139"/>
          <p:cNvGrpSpPr>
            <a:grpSpLocks/>
          </p:cNvGrpSpPr>
          <p:nvPr/>
        </p:nvGrpSpPr>
        <p:grpSpPr bwMode="auto">
          <a:xfrm>
            <a:off x="1616075" y="2952750"/>
            <a:ext cx="20638" cy="50800"/>
            <a:chOff x="1392" y="2592"/>
            <a:chExt cx="96" cy="96"/>
          </a:xfrm>
        </p:grpSpPr>
        <p:sp>
          <p:nvSpPr>
            <p:cNvPr id="328844" name="Oval 14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45" name="Oval 14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46" name="Freeform 142"/>
          <p:cNvSpPr>
            <a:spLocks/>
          </p:cNvSpPr>
          <p:nvPr/>
        </p:nvSpPr>
        <p:spPr bwMode="auto">
          <a:xfrm>
            <a:off x="1625600" y="2978150"/>
            <a:ext cx="11113"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47" name="Rectangle 143"/>
          <p:cNvSpPr>
            <a:spLocks noChangeArrowheads="1"/>
          </p:cNvSpPr>
          <p:nvPr/>
        </p:nvSpPr>
        <p:spPr bwMode="auto">
          <a:xfrm>
            <a:off x="1657350"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48" name="Group 144"/>
          <p:cNvGrpSpPr>
            <a:grpSpLocks/>
          </p:cNvGrpSpPr>
          <p:nvPr/>
        </p:nvGrpSpPr>
        <p:grpSpPr bwMode="auto">
          <a:xfrm>
            <a:off x="1677988" y="2952750"/>
            <a:ext cx="22225" cy="50800"/>
            <a:chOff x="1392" y="2592"/>
            <a:chExt cx="96" cy="96"/>
          </a:xfrm>
        </p:grpSpPr>
        <p:sp>
          <p:nvSpPr>
            <p:cNvPr id="328849" name="Oval 14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50" name="Oval 14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51" name="Freeform 147"/>
          <p:cNvSpPr>
            <a:spLocks/>
          </p:cNvSpPr>
          <p:nvPr/>
        </p:nvSpPr>
        <p:spPr bwMode="auto">
          <a:xfrm>
            <a:off x="1689100" y="2978150"/>
            <a:ext cx="11113"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52" name="Rectangle 148"/>
          <p:cNvSpPr>
            <a:spLocks noChangeArrowheads="1"/>
          </p:cNvSpPr>
          <p:nvPr/>
        </p:nvSpPr>
        <p:spPr bwMode="auto">
          <a:xfrm>
            <a:off x="1720850"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53" name="Group 149"/>
          <p:cNvGrpSpPr>
            <a:grpSpLocks/>
          </p:cNvGrpSpPr>
          <p:nvPr/>
        </p:nvGrpSpPr>
        <p:grpSpPr bwMode="auto">
          <a:xfrm>
            <a:off x="1741488" y="2952750"/>
            <a:ext cx="20637" cy="50800"/>
            <a:chOff x="1392" y="2592"/>
            <a:chExt cx="96" cy="96"/>
          </a:xfrm>
        </p:grpSpPr>
        <p:sp>
          <p:nvSpPr>
            <p:cNvPr id="328854" name="Oval 15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55" name="Oval 15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56" name="Freeform 152"/>
          <p:cNvSpPr>
            <a:spLocks/>
          </p:cNvSpPr>
          <p:nvPr/>
        </p:nvSpPr>
        <p:spPr bwMode="auto">
          <a:xfrm>
            <a:off x="1751013" y="2978150"/>
            <a:ext cx="11112"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57" name="Rectangle 153"/>
          <p:cNvSpPr>
            <a:spLocks noChangeArrowheads="1"/>
          </p:cNvSpPr>
          <p:nvPr/>
        </p:nvSpPr>
        <p:spPr bwMode="auto">
          <a:xfrm>
            <a:off x="1782763"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58" name="Group 154"/>
          <p:cNvGrpSpPr>
            <a:grpSpLocks/>
          </p:cNvGrpSpPr>
          <p:nvPr/>
        </p:nvGrpSpPr>
        <p:grpSpPr bwMode="auto">
          <a:xfrm>
            <a:off x="1803400" y="2952750"/>
            <a:ext cx="20638" cy="50800"/>
            <a:chOff x="1392" y="2592"/>
            <a:chExt cx="96" cy="96"/>
          </a:xfrm>
        </p:grpSpPr>
        <p:sp>
          <p:nvSpPr>
            <p:cNvPr id="328859" name="Oval 15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60" name="Oval 15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61" name="Freeform 157"/>
          <p:cNvSpPr>
            <a:spLocks/>
          </p:cNvSpPr>
          <p:nvPr/>
        </p:nvSpPr>
        <p:spPr bwMode="auto">
          <a:xfrm>
            <a:off x="1814513"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62" name="Rectangle 158"/>
          <p:cNvSpPr>
            <a:spLocks noChangeArrowheads="1"/>
          </p:cNvSpPr>
          <p:nvPr/>
        </p:nvSpPr>
        <p:spPr bwMode="auto">
          <a:xfrm>
            <a:off x="1844675" y="2801938"/>
            <a:ext cx="61913"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63" name="Group 159"/>
          <p:cNvGrpSpPr>
            <a:grpSpLocks/>
          </p:cNvGrpSpPr>
          <p:nvPr/>
        </p:nvGrpSpPr>
        <p:grpSpPr bwMode="auto">
          <a:xfrm>
            <a:off x="1865313" y="2952750"/>
            <a:ext cx="20637" cy="50800"/>
            <a:chOff x="1392" y="2592"/>
            <a:chExt cx="96" cy="96"/>
          </a:xfrm>
        </p:grpSpPr>
        <p:sp>
          <p:nvSpPr>
            <p:cNvPr id="328864" name="Oval 16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65" name="Oval 16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66" name="Freeform 162"/>
          <p:cNvSpPr>
            <a:spLocks/>
          </p:cNvSpPr>
          <p:nvPr/>
        </p:nvSpPr>
        <p:spPr bwMode="auto">
          <a:xfrm>
            <a:off x="1876425"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67" name="Rectangle 163"/>
          <p:cNvSpPr>
            <a:spLocks noChangeArrowheads="1"/>
          </p:cNvSpPr>
          <p:nvPr/>
        </p:nvSpPr>
        <p:spPr bwMode="auto">
          <a:xfrm>
            <a:off x="1906588" y="2801938"/>
            <a:ext cx="63500"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68" name="Group 164"/>
          <p:cNvGrpSpPr>
            <a:grpSpLocks/>
          </p:cNvGrpSpPr>
          <p:nvPr/>
        </p:nvGrpSpPr>
        <p:grpSpPr bwMode="auto">
          <a:xfrm>
            <a:off x="1928813" y="2952750"/>
            <a:ext cx="20637" cy="50800"/>
            <a:chOff x="1392" y="2592"/>
            <a:chExt cx="96" cy="96"/>
          </a:xfrm>
        </p:grpSpPr>
        <p:sp>
          <p:nvSpPr>
            <p:cNvPr id="328869" name="Oval 165"/>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70" name="Oval 166"/>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71" name="Freeform 167"/>
          <p:cNvSpPr>
            <a:spLocks/>
          </p:cNvSpPr>
          <p:nvPr/>
        </p:nvSpPr>
        <p:spPr bwMode="auto">
          <a:xfrm>
            <a:off x="1939925"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72" name="Rectangle 168"/>
          <p:cNvSpPr>
            <a:spLocks noChangeArrowheads="1"/>
          </p:cNvSpPr>
          <p:nvPr/>
        </p:nvSpPr>
        <p:spPr bwMode="auto">
          <a:xfrm>
            <a:off x="1970088" y="2801938"/>
            <a:ext cx="61912" cy="43021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73" name="Group 169"/>
          <p:cNvGrpSpPr>
            <a:grpSpLocks/>
          </p:cNvGrpSpPr>
          <p:nvPr/>
        </p:nvGrpSpPr>
        <p:grpSpPr bwMode="auto">
          <a:xfrm>
            <a:off x="1990725" y="2952750"/>
            <a:ext cx="20638" cy="50800"/>
            <a:chOff x="1392" y="2592"/>
            <a:chExt cx="96" cy="96"/>
          </a:xfrm>
        </p:grpSpPr>
        <p:sp>
          <p:nvSpPr>
            <p:cNvPr id="328874" name="Oval 170"/>
            <p:cNvSpPr>
              <a:spLocks noChangeArrowheads="1"/>
            </p:cNvSpPr>
            <p:nvPr/>
          </p:nvSpPr>
          <p:spPr bwMode="auto">
            <a:xfrm>
              <a:off x="1392" y="2592"/>
              <a:ext cx="96" cy="9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75" name="Oval 171"/>
            <p:cNvSpPr>
              <a:spLocks noChangeArrowheads="1"/>
            </p:cNvSpPr>
            <p:nvPr/>
          </p:nvSpPr>
          <p:spPr bwMode="auto">
            <a:xfrm>
              <a:off x="1416" y="2616"/>
              <a:ext cx="48" cy="4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76" name="Freeform 172"/>
          <p:cNvSpPr>
            <a:spLocks/>
          </p:cNvSpPr>
          <p:nvPr/>
        </p:nvSpPr>
        <p:spPr bwMode="auto">
          <a:xfrm>
            <a:off x="2001838" y="2978150"/>
            <a:ext cx="9525" cy="152400"/>
          </a:xfrm>
          <a:custGeom>
            <a:avLst/>
            <a:gdLst>
              <a:gd name="T0" fmla="*/ 0 w 48"/>
              <a:gd name="T1" fmla="*/ 0 h 288"/>
              <a:gd name="T2" fmla="*/ 0 w 48"/>
              <a:gd name="T3" fmla="*/ 240 h 288"/>
              <a:gd name="T4" fmla="*/ 48 w 48"/>
              <a:gd name="T5" fmla="*/ 288 h 288"/>
            </a:gdLst>
            <a:ahLst/>
            <a:cxnLst>
              <a:cxn ang="0">
                <a:pos x="T0" y="T1"/>
              </a:cxn>
              <a:cxn ang="0">
                <a:pos x="T2" y="T3"/>
              </a:cxn>
              <a:cxn ang="0">
                <a:pos x="T4" y="T5"/>
              </a:cxn>
            </a:cxnLst>
            <a:rect l="0" t="0" r="r" b="b"/>
            <a:pathLst>
              <a:path w="48" h="288">
                <a:moveTo>
                  <a:pt x="0" y="0"/>
                </a:moveTo>
                <a:lnTo>
                  <a:pt x="0" y="240"/>
                </a:lnTo>
                <a:lnTo>
                  <a:pt x="48" y="288"/>
                </a:lnTo>
              </a:path>
            </a:pathLst>
          </a:custGeom>
          <a:noFill/>
          <a:ln w="1905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877" name="Group 173"/>
          <p:cNvGrpSpPr>
            <a:grpSpLocks/>
          </p:cNvGrpSpPr>
          <p:nvPr/>
        </p:nvGrpSpPr>
        <p:grpSpPr bwMode="auto">
          <a:xfrm>
            <a:off x="1033463" y="3249613"/>
            <a:ext cx="998537" cy="150812"/>
            <a:chOff x="1076" y="1968"/>
            <a:chExt cx="1536" cy="240"/>
          </a:xfrm>
        </p:grpSpPr>
        <p:sp>
          <p:nvSpPr>
            <p:cNvPr id="328878" name="Rectangle 174"/>
            <p:cNvSpPr>
              <a:spLocks noChangeArrowheads="1"/>
            </p:cNvSpPr>
            <p:nvPr/>
          </p:nvSpPr>
          <p:spPr bwMode="auto">
            <a:xfrm>
              <a:off x="1076" y="1968"/>
              <a:ext cx="1536" cy="2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79" name="Line 175"/>
            <p:cNvSpPr>
              <a:spLocks noChangeShapeType="1"/>
            </p:cNvSpPr>
            <p:nvPr/>
          </p:nvSpPr>
          <p:spPr bwMode="auto">
            <a:xfrm>
              <a:off x="1844" y="196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880" name="Group 176"/>
          <p:cNvGrpSpPr>
            <a:grpSpLocks/>
          </p:cNvGrpSpPr>
          <p:nvPr/>
        </p:nvGrpSpPr>
        <p:grpSpPr bwMode="auto">
          <a:xfrm>
            <a:off x="1049338" y="3316288"/>
            <a:ext cx="30162" cy="68262"/>
            <a:chOff x="630" y="2478"/>
            <a:chExt cx="47" cy="216"/>
          </a:xfrm>
        </p:grpSpPr>
        <p:sp>
          <p:nvSpPr>
            <p:cNvPr id="328881" name="Rectangle 177"/>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82" name="Rectangle 178"/>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883" name="Group 179"/>
          <p:cNvGrpSpPr>
            <a:grpSpLocks/>
          </p:cNvGrpSpPr>
          <p:nvPr/>
        </p:nvGrpSpPr>
        <p:grpSpPr bwMode="auto">
          <a:xfrm>
            <a:off x="1555750" y="3313113"/>
            <a:ext cx="30163" cy="69850"/>
            <a:chOff x="630" y="2478"/>
            <a:chExt cx="47" cy="216"/>
          </a:xfrm>
        </p:grpSpPr>
        <p:sp>
          <p:nvSpPr>
            <p:cNvPr id="328884" name="Rectangle 180"/>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85" name="Rectangle 181"/>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886" name="Group 182"/>
          <p:cNvGrpSpPr>
            <a:grpSpLocks/>
          </p:cNvGrpSpPr>
          <p:nvPr/>
        </p:nvGrpSpPr>
        <p:grpSpPr bwMode="auto">
          <a:xfrm>
            <a:off x="1046163" y="2316163"/>
            <a:ext cx="190500" cy="30162"/>
            <a:chOff x="624" y="240"/>
            <a:chExt cx="292" cy="144"/>
          </a:xfrm>
        </p:grpSpPr>
        <p:sp>
          <p:nvSpPr>
            <p:cNvPr id="328887" name="Line 183"/>
            <p:cNvSpPr>
              <a:spLocks noChangeShapeType="1"/>
            </p:cNvSpPr>
            <p:nvPr/>
          </p:nvSpPr>
          <p:spPr bwMode="auto">
            <a:xfrm>
              <a:off x="624" y="240"/>
              <a:ext cx="2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88" name="Line 184"/>
            <p:cNvSpPr>
              <a:spLocks noChangeShapeType="1"/>
            </p:cNvSpPr>
            <p:nvPr/>
          </p:nvSpPr>
          <p:spPr bwMode="auto">
            <a:xfrm>
              <a:off x="624" y="288"/>
              <a:ext cx="2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89" name="Line 185"/>
            <p:cNvSpPr>
              <a:spLocks noChangeShapeType="1"/>
            </p:cNvSpPr>
            <p:nvPr/>
          </p:nvSpPr>
          <p:spPr bwMode="auto">
            <a:xfrm>
              <a:off x="624" y="336"/>
              <a:ext cx="2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0" name="Line 186"/>
            <p:cNvSpPr>
              <a:spLocks noChangeShapeType="1"/>
            </p:cNvSpPr>
            <p:nvPr/>
          </p:nvSpPr>
          <p:spPr bwMode="auto">
            <a:xfrm>
              <a:off x="624" y="384"/>
              <a:ext cx="2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891" name="Freeform 187"/>
          <p:cNvSpPr>
            <a:spLocks/>
          </p:cNvSpPr>
          <p:nvPr/>
        </p:nvSpPr>
        <p:spPr bwMode="auto">
          <a:xfrm>
            <a:off x="5053013" y="1455738"/>
            <a:ext cx="1231900" cy="4116387"/>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2"/>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2" name="Freeform 188"/>
          <p:cNvSpPr>
            <a:spLocks/>
          </p:cNvSpPr>
          <p:nvPr/>
        </p:nvSpPr>
        <p:spPr bwMode="auto">
          <a:xfrm>
            <a:off x="5102225" y="1574800"/>
            <a:ext cx="1131888" cy="3989388"/>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1"/>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3" name="Line 189"/>
          <p:cNvSpPr>
            <a:spLocks noChangeShapeType="1"/>
          </p:cNvSpPr>
          <p:nvPr/>
        </p:nvSpPr>
        <p:spPr bwMode="auto">
          <a:xfrm>
            <a:off x="4970463" y="5572125"/>
            <a:ext cx="13954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4" name="Rectangle 190"/>
          <p:cNvSpPr>
            <a:spLocks noChangeArrowheads="1"/>
          </p:cNvSpPr>
          <p:nvPr/>
        </p:nvSpPr>
        <p:spPr bwMode="auto">
          <a:xfrm>
            <a:off x="513715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5" name="Oval 191"/>
          <p:cNvSpPr>
            <a:spLocks noChangeArrowheads="1"/>
          </p:cNvSpPr>
          <p:nvPr/>
        </p:nvSpPr>
        <p:spPr bwMode="auto">
          <a:xfrm>
            <a:off x="5187950" y="2368550"/>
            <a:ext cx="42863"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6" name="Oval 192"/>
          <p:cNvSpPr>
            <a:spLocks noChangeArrowheads="1"/>
          </p:cNvSpPr>
          <p:nvPr/>
        </p:nvSpPr>
        <p:spPr bwMode="auto">
          <a:xfrm>
            <a:off x="5199063"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7" name="Rectangle 193"/>
          <p:cNvSpPr>
            <a:spLocks noChangeArrowheads="1"/>
          </p:cNvSpPr>
          <p:nvPr/>
        </p:nvSpPr>
        <p:spPr bwMode="auto">
          <a:xfrm>
            <a:off x="515143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8" name="Rectangle 194"/>
          <p:cNvSpPr>
            <a:spLocks noChangeArrowheads="1"/>
          </p:cNvSpPr>
          <p:nvPr/>
        </p:nvSpPr>
        <p:spPr bwMode="auto">
          <a:xfrm>
            <a:off x="515143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899" name="Rectangle 195"/>
          <p:cNvSpPr>
            <a:spLocks noChangeArrowheads="1"/>
          </p:cNvSpPr>
          <p:nvPr/>
        </p:nvSpPr>
        <p:spPr bwMode="auto">
          <a:xfrm>
            <a:off x="5318125"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0" name="Oval 196"/>
          <p:cNvSpPr>
            <a:spLocks noChangeArrowheads="1"/>
          </p:cNvSpPr>
          <p:nvPr/>
        </p:nvSpPr>
        <p:spPr bwMode="auto">
          <a:xfrm>
            <a:off x="5368925"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1" name="Oval 197"/>
          <p:cNvSpPr>
            <a:spLocks noChangeArrowheads="1"/>
          </p:cNvSpPr>
          <p:nvPr/>
        </p:nvSpPr>
        <p:spPr bwMode="auto">
          <a:xfrm>
            <a:off x="5380038"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2" name="Rectangle 198"/>
          <p:cNvSpPr>
            <a:spLocks noChangeArrowheads="1"/>
          </p:cNvSpPr>
          <p:nvPr/>
        </p:nvSpPr>
        <p:spPr bwMode="auto">
          <a:xfrm>
            <a:off x="5332413" y="3154363"/>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3" name="Rectangle 199"/>
          <p:cNvSpPr>
            <a:spLocks noChangeArrowheads="1"/>
          </p:cNvSpPr>
          <p:nvPr/>
        </p:nvSpPr>
        <p:spPr bwMode="auto">
          <a:xfrm>
            <a:off x="5332413" y="1933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4" name="Rectangle 200"/>
          <p:cNvSpPr>
            <a:spLocks noChangeArrowheads="1"/>
          </p:cNvSpPr>
          <p:nvPr/>
        </p:nvSpPr>
        <p:spPr bwMode="auto">
          <a:xfrm>
            <a:off x="549910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5" name="Oval 201"/>
          <p:cNvSpPr>
            <a:spLocks noChangeArrowheads="1"/>
          </p:cNvSpPr>
          <p:nvPr/>
        </p:nvSpPr>
        <p:spPr bwMode="auto">
          <a:xfrm>
            <a:off x="5548313"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6" name="Oval 202"/>
          <p:cNvSpPr>
            <a:spLocks noChangeArrowheads="1"/>
          </p:cNvSpPr>
          <p:nvPr/>
        </p:nvSpPr>
        <p:spPr bwMode="auto">
          <a:xfrm>
            <a:off x="5559425"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7" name="Rectangle 203"/>
          <p:cNvSpPr>
            <a:spLocks noChangeArrowheads="1"/>
          </p:cNvSpPr>
          <p:nvPr/>
        </p:nvSpPr>
        <p:spPr bwMode="auto">
          <a:xfrm>
            <a:off x="551338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8" name="Rectangle 204"/>
          <p:cNvSpPr>
            <a:spLocks noChangeArrowheads="1"/>
          </p:cNvSpPr>
          <p:nvPr/>
        </p:nvSpPr>
        <p:spPr bwMode="auto">
          <a:xfrm>
            <a:off x="551338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09" name="Rectangle 205"/>
          <p:cNvSpPr>
            <a:spLocks noChangeArrowheads="1"/>
          </p:cNvSpPr>
          <p:nvPr/>
        </p:nvSpPr>
        <p:spPr bwMode="auto">
          <a:xfrm>
            <a:off x="5680075"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0" name="Oval 206"/>
          <p:cNvSpPr>
            <a:spLocks noChangeArrowheads="1"/>
          </p:cNvSpPr>
          <p:nvPr/>
        </p:nvSpPr>
        <p:spPr bwMode="auto">
          <a:xfrm>
            <a:off x="5730875"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1" name="Oval 207"/>
          <p:cNvSpPr>
            <a:spLocks noChangeArrowheads="1"/>
          </p:cNvSpPr>
          <p:nvPr/>
        </p:nvSpPr>
        <p:spPr bwMode="auto">
          <a:xfrm>
            <a:off x="5741988"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2" name="Rectangle 208"/>
          <p:cNvSpPr>
            <a:spLocks noChangeArrowheads="1"/>
          </p:cNvSpPr>
          <p:nvPr/>
        </p:nvSpPr>
        <p:spPr bwMode="auto">
          <a:xfrm>
            <a:off x="5694363"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3" name="Rectangle 209"/>
          <p:cNvSpPr>
            <a:spLocks noChangeArrowheads="1"/>
          </p:cNvSpPr>
          <p:nvPr/>
        </p:nvSpPr>
        <p:spPr bwMode="auto">
          <a:xfrm>
            <a:off x="5694363"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4" name="Rectangle 210"/>
          <p:cNvSpPr>
            <a:spLocks noChangeArrowheads="1"/>
          </p:cNvSpPr>
          <p:nvPr/>
        </p:nvSpPr>
        <p:spPr bwMode="auto">
          <a:xfrm>
            <a:off x="586105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5" name="Oval 211"/>
          <p:cNvSpPr>
            <a:spLocks noChangeArrowheads="1"/>
          </p:cNvSpPr>
          <p:nvPr/>
        </p:nvSpPr>
        <p:spPr bwMode="auto">
          <a:xfrm>
            <a:off x="5910263"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6" name="Oval 212"/>
          <p:cNvSpPr>
            <a:spLocks noChangeArrowheads="1"/>
          </p:cNvSpPr>
          <p:nvPr/>
        </p:nvSpPr>
        <p:spPr bwMode="auto">
          <a:xfrm>
            <a:off x="5921375"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7" name="Rectangle 213"/>
          <p:cNvSpPr>
            <a:spLocks noChangeArrowheads="1"/>
          </p:cNvSpPr>
          <p:nvPr/>
        </p:nvSpPr>
        <p:spPr bwMode="auto">
          <a:xfrm>
            <a:off x="5873750" y="3154363"/>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8" name="Rectangle 214"/>
          <p:cNvSpPr>
            <a:spLocks noChangeArrowheads="1"/>
          </p:cNvSpPr>
          <p:nvPr/>
        </p:nvSpPr>
        <p:spPr bwMode="auto">
          <a:xfrm>
            <a:off x="5873750" y="1933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19" name="Rectangle 215"/>
          <p:cNvSpPr>
            <a:spLocks noChangeArrowheads="1"/>
          </p:cNvSpPr>
          <p:nvPr/>
        </p:nvSpPr>
        <p:spPr bwMode="auto">
          <a:xfrm>
            <a:off x="6040438" y="1881188"/>
            <a:ext cx="144462"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0" name="Oval 216"/>
          <p:cNvSpPr>
            <a:spLocks noChangeArrowheads="1"/>
          </p:cNvSpPr>
          <p:nvPr/>
        </p:nvSpPr>
        <p:spPr bwMode="auto">
          <a:xfrm>
            <a:off x="6091238" y="23685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1" name="Oval 217"/>
          <p:cNvSpPr>
            <a:spLocks noChangeArrowheads="1"/>
          </p:cNvSpPr>
          <p:nvPr/>
        </p:nvSpPr>
        <p:spPr bwMode="auto">
          <a:xfrm>
            <a:off x="6102350" y="239553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2" name="Rectangle 218"/>
          <p:cNvSpPr>
            <a:spLocks noChangeArrowheads="1"/>
          </p:cNvSpPr>
          <p:nvPr/>
        </p:nvSpPr>
        <p:spPr bwMode="auto">
          <a:xfrm>
            <a:off x="6054725" y="3154363"/>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3" name="Rectangle 219"/>
          <p:cNvSpPr>
            <a:spLocks noChangeArrowheads="1"/>
          </p:cNvSpPr>
          <p:nvPr/>
        </p:nvSpPr>
        <p:spPr bwMode="auto">
          <a:xfrm>
            <a:off x="6054725" y="19335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4" name="Freeform 220"/>
          <p:cNvSpPr>
            <a:spLocks/>
          </p:cNvSpPr>
          <p:nvPr/>
        </p:nvSpPr>
        <p:spPr bwMode="auto">
          <a:xfrm>
            <a:off x="5138738"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5" name="Freeform 221"/>
          <p:cNvSpPr>
            <a:spLocks/>
          </p:cNvSpPr>
          <p:nvPr/>
        </p:nvSpPr>
        <p:spPr bwMode="auto">
          <a:xfrm>
            <a:off x="5319713"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6" name="Freeform 222"/>
          <p:cNvSpPr>
            <a:spLocks/>
          </p:cNvSpPr>
          <p:nvPr/>
        </p:nvSpPr>
        <p:spPr bwMode="auto">
          <a:xfrm>
            <a:off x="5500688"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7" name="Freeform 223"/>
          <p:cNvSpPr>
            <a:spLocks/>
          </p:cNvSpPr>
          <p:nvPr/>
        </p:nvSpPr>
        <p:spPr bwMode="auto">
          <a:xfrm>
            <a:off x="5681663"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8" name="Freeform 224"/>
          <p:cNvSpPr>
            <a:spLocks/>
          </p:cNvSpPr>
          <p:nvPr/>
        </p:nvSpPr>
        <p:spPr bwMode="auto">
          <a:xfrm>
            <a:off x="5862638" y="2416175"/>
            <a:ext cx="77787"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29" name="Freeform 225"/>
          <p:cNvSpPr>
            <a:spLocks/>
          </p:cNvSpPr>
          <p:nvPr/>
        </p:nvSpPr>
        <p:spPr bwMode="auto">
          <a:xfrm>
            <a:off x="6042025" y="2416175"/>
            <a:ext cx="77788" cy="269875"/>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0" name="Line 226"/>
          <p:cNvSpPr>
            <a:spLocks noChangeShapeType="1"/>
          </p:cNvSpPr>
          <p:nvPr/>
        </p:nvSpPr>
        <p:spPr bwMode="auto">
          <a:xfrm>
            <a:off x="5106988" y="4918075"/>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1" name="Line 227"/>
          <p:cNvSpPr>
            <a:spLocks noChangeShapeType="1"/>
          </p:cNvSpPr>
          <p:nvPr/>
        </p:nvSpPr>
        <p:spPr bwMode="auto">
          <a:xfrm>
            <a:off x="5106988" y="3398838"/>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2" name="Rectangle 228"/>
          <p:cNvSpPr>
            <a:spLocks noChangeArrowheads="1"/>
          </p:cNvSpPr>
          <p:nvPr/>
        </p:nvSpPr>
        <p:spPr bwMode="auto">
          <a:xfrm>
            <a:off x="5153025" y="345440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3" name="Oval 229"/>
          <p:cNvSpPr>
            <a:spLocks noChangeArrowheads="1"/>
          </p:cNvSpPr>
          <p:nvPr/>
        </p:nvSpPr>
        <p:spPr bwMode="auto">
          <a:xfrm>
            <a:off x="5202238"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4" name="Oval 230"/>
          <p:cNvSpPr>
            <a:spLocks noChangeArrowheads="1"/>
          </p:cNvSpPr>
          <p:nvPr/>
        </p:nvSpPr>
        <p:spPr bwMode="auto">
          <a:xfrm>
            <a:off x="5213350"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5" name="Rectangle 231"/>
          <p:cNvSpPr>
            <a:spLocks noChangeArrowheads="1"/>
          </p:cNvSpPr>
          <p:nvPr/>
        </p:nvSpPr>
        <p:spPr bwMode="auto">
          <a:xfrm>
            <a:off x="5165725" y="4727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6" name="Rectangle 232"/>
          <p:cNvSpPr>
            <a:spLocks noChangeArrowheads="1"/>
          </p:cNvSpPr>
          <p:nvPr/>
        </p:nvSpPr>
        <p:spPr bwMode="auto">
          <a:xfrm>
            <a:off x="5165725" y="35083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7" name="Rectangle 233"/>
          <p:cNvSpPr>
            <a:spLocks noChangeArrowheads="1"/>
          </p:cNvSpPr>
          <p:nvPr/>
        </p:nvSpPr>
        <p:spPr bwMode="auto">
          <a:xfrm>
            <a:off x="5334000" y="345440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8" name="Oval 234"/>
          <p:cNvSpPr>
            <a:spLocks noChangeArrowheads="1"/>
          </p:cNvSpPr>
          <p:nvPr/>
        </p:nvSpPr>
        <p:spPr bwMode="auto">
          <a:xfrm>
            <a:off x="5383213"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39" name="Oval 235"/>
          <p:cNvSpPr>
            <a:spLocks noChangeArrowheads="1"/>
          </p:cNvSpPr>
          <p:nvPr/>
        </p:nvSpPr>
        <p:spPr bwMode="auto">
          <a:xfrm>
            <a:off x="5394325"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0" name="Rectangle 236"/>
          <p:cNvSpPr>
            <a:spLocks noChangeArrowheads="1"/>
          </p:cNvSpPr>
          <p:nvPr/>
        </p:nvSpPr>
        <p:spPr bwMode="auto">
          <a:xfrm>
            <a:off x="5348288" y="4727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1" name="Rectangle 237"/>
          <p:cNvSpPr>
            <a:spLocks noChangeArrowheads="1"/>
          </p:cNvSpPr>
          <p:nvPr/>
        </p:nvSpPr>
        <p:spPr bwMode="auto">
          <a:xfrm>
            <a:off x="5348288" y="35083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2" name="Rectangle 238"/>
          <p:cNvSpPr>
            <a:spLocks noChangeArrowheads="1"/>
          </p:cNvSpPr>
          <p:nvPr/>
        </p:nvSpPr>
        <p:spPr bwMode="auto">
          <a:xfrm>
            <a:off x="5514975" y="3454400"/>
            <a:ext cx="142875"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3" name="Oval 239"/>
          <p:cNvSpPr>
            <a:spLocks noChangeArrowheads="1"/>
          </p:cNvSpPr>
          <p:nvPr/>
        </p:nvSpPr>
        <p:spPr bwMode="auto">
          <a:xfrm>
            <a:off x="5564188"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4" name="Oval 240"/>
          <p:cNvSpPr>
            <a:spLocks noChangeArrowheads="1"/>
          </p:cNvSpPr>
          <p:nvPr/>
        </p:nvSpPr>
        <p:spPr bwMode="auto">
          <a:xfrm>
            <a:off x="5575300"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5" name="Rectangle 241"/>
          <p:cNvSpPr>
            <a:spLocks noChangeArrowheads="1"/>
          </p:cNvSpPr>
          <p:nvPr/>
        </p:nvSpPr>
        <p:spPr bwMode="auto">
          <a:xfrm>
            <a:off x="5527675" y="4727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6" name="Rectangle 242"/>
          <p:cNvSpPr>
            <a:spLocks noChangeArrowheads="1"/>
          </p:cNvSpPr>
          <p:nvPr/>
        </p:nvSpPr>
        <p:spPr bwMode="auto">
          <a:xfrm>
            <a:off x="5527675" y="35083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7" name="Rectangle 243"/>
          <p:cNvSpPr>
            <a:spLocks noChangeArrowheads="1"/>
          </p:cNvSpPr>
          <p:nvPr/>
        </p:nvSpPr>
        <p:spPr bwMode="auto">
          <a:xfrm>
            <a:off x="5695950" y="345440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8" name="Oval 244"/>
          <p:cNvSpPr>
            <a:spLocks noChangeArrowheads="1"/>
          </p:cNvSpPr>
          <p:nvPr/>
        </p:nvSpPr>
        <p:spPr bwMode="auto">
          <a:xfrm>
            <a:off x="5745163"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49" name="Oval 245"/>
          <p:cNvSpPr>
            <a:spLocks noChangeArrowheads="1"/>
          </p:cNvSpPr>
          <p:nvPr/>
        </p:nvSpPr>
        <p:spPr bwMode="auto">
          <a:xfrm>
            <a:off x="5756275"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0" name="Rectangle 246"/>
          <p:cNvSpPr>
            <a:spLocks noChangeArrowheads="1"/>
          </p:cNvSpPr>
          <p:nvPr/>
        </p:nvSpPr>
        <p:spPr bwMode="auto">
          <a:xfrm>
            <a:off x="5710238" y="4727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1" name="Rectangle 247"/>
          <p:cNvSpPr>
            <a:spLocks noChangeArrowheads="1"/>
          </p:cNvSpPr>
          <p:nvPr/>
        </p:nvSpPr>
        <p:spPr bwMode="auto">
          <a:xfrm>
            <a:off x="5710238" y="35083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2" name="Rectangle 248"/>
          <p:cNvSpPr>
            <a:spLocks noChangeArrowheads="1"/>
          </p:cNvSpPr>
          <p:nvPr/>
        </p:nvSpPr>
        <p:spPr bwMode="auto">
          <a:xfrm>
            <a:off x="5875338" y="3454400"/>
            <a:ext cx="144462"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3" name="Oval 249"/>
          <p:cNvSpPr>
            <a:spLocks noChangeArrowheads="1"/>
          </p:cNvSpPr>
          <p:nvPr/>
        </p:nvSpPr>
        <p:spPr bwMode="auto">
          <a:xfrm>
            <a:off x="5926138"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4" name="Oval 250"/>
          <p:cNvSpPr>
            <a:spLocks noChangeArrowheads="1"/>
          </p:cNvSpPr>
          <p:nvPr/>
        </p:nvSpPr>
        <p:spPr bwMode="auto">
          <a:xfrm>
            <a:off x="5937250"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5" name="Rectangle 251"/>
          <p:cNvSpPr>
            <a:spLocks noChangeArrowheads="1"/>
          </p:cNvSpPr>
          <p:nvPr/>
        </p:nvSpPr>
        <p:spPr bwMode="auto">
          <a:xfrm>
            <a:off x="5889625" y="47275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6" name="Rectangle 252"/>
          <p:cNvSpPr>
            <a:spLocks noChangeArrowheads="1"/>
          </p:cNvSpPr>
          <p:nvPr/>
        </p:nvSpPr>
        <p:spPr bwMode="auto">
          <a:xfrm>
            <a:off x="5889625" y="35083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7" name="Rectangle 253"/>
          <p:cNvSpPr>
            <a:spLocks noChangeArrowheads="1"/>
          </p:cNvSpPr>
          <p:nvPr/>
        </p:nvSpPr>
        <p:spPr bwMode="auto">
          <a:xfrm>
            <a:off x="6056313" y="3454400"/>
            <a:ext cx="144462"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8" name="Oval 254"/>
          <p:cNvSpPr>
            <a:spLocks noChangeArrowheads="1"/>
          </p:cNvSpPr>
          <p:nvPr/>
        </p:nvSpPr>
        <p:spPr bwMode="auto">
          <a:xfrm>
            <a:off x="6105525" y="394335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59" name="Oval 255"/>
          <p:cNvSpPr>
            <a:spLocks noChangeArrowheads="1"/>
          </p:cNvSpPr>
          <p:nvPr/>
        </p:nvSpPr>
        <p:spPr bwMode="auto">
          <a:xfrm>
            <a:off x="6116638" y="3968750"/>
            <a:ext cx="22225" cy="523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60" name="Rectangle 256"/>
          <p:cNvSpPr>
            <a:spLocks noChangeArrowheads="1"/>
          </p:cNvSpPr>
          <p:nvPr/>
        </p:nvSpPr>
        <p:spPr bwMode="auto">
          <a:xfrm>
            <a:off x="6070600" y="47275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61" name="Rectangle 257"/>
          <p:cNvSpPr>
            <a:spLocks noChangeArrowheads="1"/>
          </p:cNvSpPr>
          <p:nvPr/>
        </p:nvSpPr>
        <p:spPr bwMode="auto">
          <a:xfrm>
            <a:off x="6070600" y="35083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962" name="Group 258"/>
          <p:cNvGrpSpPr>
            <a:grpSpLocks/>
          </p:cNvGrpSpPr>
          <p:nvPr/>
        </p:nvGrpSpPr>
        <p:grpSpPr bwMode="auto">
          <a:xfrm>
            <a:off x="5143500" y="5002213"/>
            <a:ext cx="1065213" cy="506412"/>
            <a:chOff x="2160" y="3024"/>
            <a:chExt cx="768" cy="384"/>
          </a:xfrm>
        </p:grpSpPr>
        <p:sp>
          <p:nvSpPr>
            <p:cNvPr id="328963" name="Rectangle 259"/>
            <p:cNvSpPr>
              <a:spLocks noChangeArrowheads="1"/>
            </p:cNvSpPr>
            <p:nvPr/>
          </p:nvSpPr>
          <p:spPr bwMode="auto">
            <a:xfrm>
              <a:off x="2160" y="3024"/>
              <a:ext cx="768"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964" name="Group 260"/>
            <p:cNvGrpSpPr>
              <a:grpSpLocks/>
            </p:cNvGrpSpPr>
            <p:nvPr/>
          </p:nvGrpSpPr>
          <p:grpSpPr bwMode="auto">
            <a:xfrm>
              <a:off x="2208" y="3312"/>
              <a:ext cx="22" cy="52"/>
              <a:chOff x="630" y="2478"/>
              <a:chExt cx="47" cy="216"/>
            </a:xfrm>
          </p:grpSpPr>
          <p:sp>
            <p:nvSpPr>
              <p:cNvPr id="328965" name="Rectangle 261"/>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66" name="Rectangle 262"/>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967" name="Group 263"/>
            <p:cNvGrpSpPr>
              <a:grpSpLocks/>
            </p:cNvGrpSpPr>
            <p:nvPr/>
          </p:nvGrpSpPr>
          <p:grpSpPr bwMode="auto">
            <a:xfrm>
              <a:off x="2640" y="3310"/>
              <a:ext cx="22" cy="52"/>
              <a:chOff x="630" y="2478"/>
              <a:chExt cx="47" cy="216"/>
            </a:xfrm>
          </p:grpSpPr>
          <p:sp>
            <p:nvSpPr>
              <p:cNvPr id="328968" name="Rectangle 264"/>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69" name="Rectangle 265"/>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8970" name="Line 266"/>
            <p:cNvSpPr>
              <a:spLocks noChangeShapeType="1"/>
            </p:cNvSpPr>
            <p:nvPr/>
          </p:nvSpPr>
          <p:spPr bwMode="auto">
            <a:xfrm>
              <a:off x="2544" y="3024"/>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971" name="Group 267"/>
          <p:cNvGrpSpPr>
            <a:grpSpLocks/>
          </p:cNvGrpSpPr>
          <p:nvPr/>
        </p:nvGrpSpPr>
        <p:grpSpPr bwMode="auto">
          <a:xfrm>
            <a:off x="5151438" y="4005263"/>
            <a:ext cx="981075" cy="268287"/>
            <a:chOff x="2174" y="1064"/>
            <a:chExt cx="708" cy="204"/>
          </a:xfrm>
        </p:grpSpPr>
        <p:sp>
          <p:nvSpPr>
            <p:cNvPr id="328972" name="Freeform 268"/>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3" name="Freeform 269"/>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4" name="Freeform 270"/>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5" name="Freeform 271"/>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6" name="Freeform 272"/>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77" name="Freeform 273"/>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8978" name="Group 274"/>
          <p:cNvGrpSpPr>
            <a:grpSpLocks/>
          </p:cNvGrpSpPr>
          <p:nvPr/>
        </p:nvGrpSpPr>
        <p:grpSpPr bwMode="auto">
          <a:xfrm>
            <a:off x="5143500" y="1622425"/>
            <a:ext cx="1023938" cy="188913"/>
            <a:chOff x="2160" y="480"/>
            <a:chExt cx="768" cy="144"/>
          </a:xfrm>
        </p:grpSpPr>
        <p:sp>
          <p:nvSpPr>
            <p:cNvPr id="328979" name="Rectangle 275"/>
            <p:cNvSpPr>
              <a:spLocks noChangeArrowheads="1"/>
            </p:cNvSpPr>
            <p:nvPr/>
          </p:nvSpPr>
          <p:spPr bwMode="auto">
            <a:xfrm>
              <a:off x="2160" y="480"/>
              <a:ext cx="768"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8980" name="Group 276"/>
            <p:cNvGrpSpPr>
              <a:grpSpLocks/>
            </p:cNvGrpSpPr>
            <p:nvPr/>
          </p:nvGrpSpPr>
          <p:grpSpPr bwMode="auto">
            <a:xfrm>
              <a:off x="2208" y="528"/>
              <a:ext cx="288" cy="48"/>
              <a:chOff x="1296" y="336"/>
              <a:chExt cx="288" cy="96"/>
            </a:xfrm>
          </p:grpSpPr>
          <p:sp>
            <p:nvSpPr>
              <p:cNvPr id="328981" name="Line 277"/>
              <p:cNvSpPr>
                <a:spLocks noChangeShapeType="1"/>
              </p:cNvSpPr>
              <p:nvPr/>
            </p:nvSpPr>
            <p:spPr bwMode="auto">
              <a:xfrm>
                <a:off x="1296" y="336"/>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2" name="Line 278"/>
              <p:cNvSpPr>
                <a:spLocks noChangeShapeType="1"/>
              </p:cNvSpPr>
              <p:nvPr/>
            </p:nvSpPr>
            <p:spPr bwMode="auto">
              <a:xfrm>
                <a:off x="1296" y="38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3" name="Line 279"/>
              <p:cNvSpPr>
                <a:spLocks noChangeShapeType="1"/>
              </p:cNvSpPr>
              <p:nvPr/>
            </p:nvSpPr>
            <p:spPr bwMode="auto">
              <a:xfrm>
                <a:off x="1296" y="43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28984" name="Freeform 280"/>
          <p:cNvSpPr>
            <a:spLocks/>
          </p:cNvSpPr>
          <p:nvPr/>
        </p:nvSpPr>
        <p:spPr bwMode="auto">
          <a:xfrm>
            <a:off x="6583363" y="1455738"/>
            <a:ext cx="1231900" cy="4116387"/>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2"/>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5" name="Freeform 281"/>
          <p:cNvSpPr>
            <a:spLocks/>
          </p:cNvSpPr>
          <p:nvPr/>
        </p:nvSpPr>
        <p:spPr bwMode="auto">
          <a:xfrm>
            <a:off x="6632575" y="1574800"/>
            <a:ext cx="1130300" cy="3989388"/>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1"/>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6" name="Line 282"/>
          <p:cNvSpPr>
            <a:spLocks noChangeShapeType="1"/>
          </p:cNvSpPr>
          <p:nvPr/>
        </p:nvSpPr>
        <p:spPr bwMode="auto">
          <a:xfrm>
            <a:off x="6499225" y="5572125"/>
            <a:ext cx="1397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7" name="Rectangle 283"/>
          <p:cNvSpPr>
            <a:spLocks noChangeArrowheads="1"/>
          </p:cNvSpPr>
          <p:nvPr/>
        </p:nvSpPr>
        <p:spPr bwMode="auto">
          <a:xfrm>
            <a:off x="6667500" y="18843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8" name="Oval 284"/>
          <p:cNvSpPr>
            <a:spLocks noChangeArrowheads="1"/>
          </p:cNvSpPr>
          <p:nvPr/>
        </p:nvSpPr>
        <p:spPr bwMode="auto">
          <a:xfrm>
            <a:off x="6716713"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89" name="Oval 285"/>
          <p:cNvSpPr>
            <a:spLocks noChangeArrowheads="1"/>
          </p:cNvSpPr>
          <p:nvPr/>
        </p:nvSpPr>
        <p:spPr bwMode="auto">
          <a:xfrm>
            <a:off x="6727825"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0" name="Rectangle 286"/>
          <p:cNvSpPr>
            <a:spLocks noChangeArrowheads="1"/>
          </p:cNvSpPr>
          <p:nvPr/>
        </p:nvSpPr>
        <p:spPr bwMode="auto">
          <a:xfrm>
            <a:off x="6680200" y="3157538"/>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1" name="Rectangle 287"/>
          <p:cNvSpPr>
            <a:spLocks noChangeArrowheads="1"/>
          </p:cNvSpPr>
          <p:nvPr/>
        </p:nvSpPr>
        <p:spPr bwMode="auto">
          <a:xfrm>
            <a:off x="6680200" y="1936750"/>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2" name="Rectangle 288"/>
          <p:cNvSpPr>
            <a:spLocks noChangeArrowheads="1"/>
          </p:cNvSpPr>
          <p:nvPr/>
        </p:nvSpPr>
        <p:spPr bwMode="auto">
          <a:xfrm>
            <a:off x="6848475" y="18843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3" name="Oval 289"/>
          <p:cNvSpPr>
            <a:spLocks noChangeArrowheads="1"/>
          </p:cNvSpPr>
          <p:nvPr/>
        </p:nvSpPr>
        <p:spPr bwMode="auto">
          <a:xfrm>
            <a:off x="6899275" y="2373313"/>
            <a:ext cx="42863"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4" name="Oval 290"/>
          <p:cNvSpPr>
            <a:spLocks noChangeArrowheads="1"/>
          </p:cNvSpPr>
          <p:nvPr/>
        </p:nvSpPr>
        <p:spPr bwMode="auto">
          <a:xfrm>
            <a:off x="6910388" y="2398713"/>
            <a:ext cx="20637"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5" name="Rectangle 291"/>
          <p:cNvSpPr>
            <a:spLocks noChangeArrowheads="1"/>
          </p:cNvSpPr>
          <p:nvPr/>
        </p:nvSpPr>
        <p:spPr bwMode="auto">
          <a:xfrm>
            <a:off x="6862763" y="31575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6" name="Rectangle 292"/>
          <p:cNvSpPr>
            <a:spLocks noChangeArrowheads="1"/>
          </p:cNvSpPr>
          <p:nvPr/>
        </p:nvSpPr>
        <p:spPr bwMode="auto">
          <a:xfrm>
            <a:off x="6862763" y="19367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7" name="Rectangle 293"/>
          <p:cNvSpPr>
            <a:spLocks noChangeArrowheads="1"/>
          </p:cNvSpPr>
          <p:nvPr/>
        </p:nvSpPr>
        <p:spPr bwMode="auto">
          <a:xfrm>
            <a:off x="7029450" y="1884363"/>
            <a:ext cx="142875"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8" name="Oval 294"/>
          <p:cNvSpPr>
            <a:spLocks noChangeArrowheads="1"/>
          </p:cNvSpPr>
          <p:nvPr/>
        </p:nvSpPr>
        <p:spPr bwMode="auto">
          <a:xfrm>
            <a:off x="7078663"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8999" name="Oval 295"/>
          <p:cNvSpPr>
            <a:spLocks noChangeArrowheads="1"/>
          </p:cNvSpPr>
          <p:nvPr/>
        </p:nvSpPr>
        <p:spPr bwMode="auto">
          <a:xfrm>
            <a:off x="7089775"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0" name="Rectangle 296"/>
          <p:cNvSpPr>
            <a:spLocks noChangeArrowheads="1"/>
          </p:cNvSpPr>
          <p:nvPr/>
        </p:nvSpPr>
        <p:spPr bwMode="auto">
          <a:xfrm>
            <a:off x="7042150" y="3157538"/>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1" name="Rectangle 297"/>
          <p:cNvSpPr>
            <a:spLocks noChangeArrowheads="1"/>
          </p:cNvSpPr>
          <p:nvPr/>
        </p:nvSpPr>
        <p:spPr bwMode="auto">
          <a:xfrm>
            <a:off x="7042150" y="1936750"/>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2" name="Rectangle 298"/>
          <p:cNvSpPr>
            <a:spLocks noChangeArrowheads="1"/>
          </p:cNvSpPr>
          <p:nvPr/>
        </p:nvSpPr>
        <p:spPr bwMode="auto">
          <a:xfrm>
            <a:off x="7210425" y="18843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3" name="Oval 299"/>
          <p:cNvSpPr>
            <a:spLocks noChangeArrowheads="1"/>
          </p:cNvSpPr>
          <p:nvPr/>
        </p:nvSpPr>
        <p:spPr bwMode="auto">
          <a:xfrm>
            <a:off x="7259638"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4" name="Oval 300"/>
          <p:cNvSpPr>
            <a:spLocks noChangeArrowheads="1"/>
          </p:cNvSpPr>
          <p:nvPr/>
        </p:nvSpPr>
        <p:spPr bwMode="auto">
          <a:xfrm>
            <a:off x="7270750"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5" name="Rectangle 301"/>
          <p:cNvSpPr>
            <a:spLocks noChangeArrowheads="1"/>
          </p:cNvSpPr>
          <p:nvPr/>
        </p:nvSpPr>
        <p:spPr bwMode="auto">
          <a:xfrm>
            <a:off x="7224713" y="31575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6" name="Rectangle 302"/>
          <p:cNvSpPr>
            <a:spLocks noChangeArrowheads="1"/>
          </p:cNvSpPr>
          <p:nvPr/>
        </p:nvSpPr>
        <p:spPr bwMode="auto">
          <a:xfrm>
            <a:off x="7224713" y="19367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7" name="Rectangle 303"/>
          <p:cNvSpPr>
            <a:spLocks noChangeArrowheads="1"/>
          </p:cNvSpPr>
          <p:nvPr/>
        </p:nvSpPr>
        <p:spPr bwMode="auto">
          <a:xfrm>
            <a:off x="7389813" y="1884363"/>
            <a:ext cx="144462"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8" name="Oval 304"/>
          <p:cNvSpPr>
            <a:spLocks noChangeArrowheads="1"/>
          </p:cNvSpPr>
          <p:nvPr/>
        </p:nvSpPr>
        <p:spPr bwMode="auto">
          <a:xfrm>
            <a:off x="7440613"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09" name="Oval 305"/>
          <p:cNvSpPr>
            <a:spLocks noChangeArrowheads="1"/>
          </p:cNvSpPr>
          <p:nvPr/>
        </p:nvSpPr>
        <p:spPr bwMode="auto">
          <a:xfrm>
            <a:off x="7451725"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0" name="Rectangle 306"/>
          <p:cNvSpPr>
            <a:spLocks noChangeArrowheads="1"/>
          </p:cNvSpPr>
          <p:nvPr/>
        </p:nvSpPr>
        <p:spPr bwMode="auto">
          <a:xfrm>
            <a:off x="7404100" y="3157538"/>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1" name="Rectangle 307"/>
          <p:cNvSpPr>
            <a:spLocks noChangeArrowheads="1"/>
          </p:cNvSpPr>
          <p:nvPr/>
        </p:nvSpPr>
        <p:spPr bwMode="auto">
          <a:xfrm>
            <a:off x="7404100" y="1936750"/>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2" name="Rectangle 308"/>
          <p:cNvSpPr>
            <a:spLocks noChangeArrowheads="1"/>
          </p:cNvSpPr>
          <p:nvPr/>
        </p:nvSpPr>
        <p:spPr bwMode="auto">
          <a:xfrm>
            <a:off x="7570788" y="1884363"/>
            <a:ext cx="144462"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3" name="Oval 309"/>
          <p:cNvSpPr>
            <a:spLocks noChangeArrowheads="1"/>
          </p:cNvSpPr>
          <p:nvPr/>
        </p:nvSpPr>
        <p:spPr bwMode="auto">
          <a:xfrm>
            <a:off x="7620000" y="23733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4" name="Oval 310"/>
          <p:cNvSpPr>
            <a:spLocks noChangeArrowheads="1"/>
          </p:cNvSpPr>
          <p:nvPr/>
        </p:nvSpPr>
        <p:spPr bwMode="auto">
          <a:xfrm>
            <a:off x="7631113" y="23987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5" name="Rectangle 311"/>
          <p:cNvSpPr>
            <a:spLocks noChangeArrowheads="1"/>
          </p:cNvSpPr>
          <p:nvPr/>
        </p:nvSpPr>
        <p:spPr bwMode="auto">
          <a:xfrm>
            <a:off x="7585075" y="3157538"/>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6" name="Rectangle 312"/>
          <p:cNvSpPr>
            <a:spLocks noChangeArrowheads="1"/>
          </p:cNvSpPr>
          <p:nvPr/>
        </p:nvSpPr>
        <p:spPr bwMode="auto">
          <a:xfrm>
            <a:off x="7585075" y="1936750"/>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17" name="Line 313"/>
          <p:cNvSpPr>
            <a:spLocks noChangeShapeType="1"/>
          </p:cNvSpPr>
          <p:nvPr/>
        </p:nvSpPr>
        <p:spPr bwMode="auto">
          <a:xfrm>
            <a:off x="6630988" y="3413125"/>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018" name="Group 314"/>
          <p:cNvGrpSpPr>
            <a:grpSpLocks/>
          </p:cNvGrpSpPr>
          <p:nvPr/>
        </p:nvGrpSpPr>
        <p:grpSpPr bwMode="auto">
          <a:xfrm>
            <a:off x="6673850" y="5010150"/>
            <a:ext cx="1063625" cy="506413"/>
            <a:chOff x="2160" y="3024"/>
            <a:chExt cx="768" cy="384"/>
          </a:xfrm>
        </p:grpSpPr>
        <p:sp>
          <p:nvSpPr>
            <p:cNvPr id="329019" name="Rectangle 315"/>
            <p:cNvSpPr>
              <a:spLocks noChangeArrowheads="1"/>
            </p:cNvSpPr>
            <p:nvPr/>
          </p:nvSpPr>
          <p:spPr bwMode="auto">
            <a:xfrm>
              <a:off x="2160" y="3024"/>
              <a:ext cx="768"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020" name="Group 316"/>
            <p:cNvGrpSpPr>
              <a:grpSpLocks/>
            </p:cNvGrpSpPr>
            <p:nvPr/>
          </p:nvGrpSpPr>
          <p:grpSpPr bwMode="auto">
            <a:xfrm>
              <a:off x="2208" y="3312"/>
              <a:ext cx="22" cy="52"/>
              <a:chOff x="630" y="2478"/>
              <a:chExt cx="47" cy="216"/>
            </a:xfrm>
          </p:grpSpPr>
          <p:sp>
            <p:nvSpPr>
              <p:cNvPr id="329021" name="Rectangle 317"/>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22" name="Rectangle 318"/>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023" name="Group 319"/>
            <p:cNvGrpSpPr>
              <a:grpSpLocks/>
            </p:cNvGrpSpPr>
            <p:nvPr/>
          </p:nvGrpSpPr>
          <p:grpSpPr bwMode="auto">
            <a:xfrm>
              <a:off x="2640" y="3310"/>
              <a:ext cx="22" cy="52"/>
              <a:chOff x="630" y="2478"/>
              <a:chExt cx="47" cy="216"/>
            </a:xfrm>
          </p:grpSpPr>
          <p:sp>
            <p:nvSpPr>
              <p:cNvPr id="329024" name="Rectangle 320"/>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25" name="Rectangle 321"/>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9026" name="Line 322"/>
            <p:cNvSpPr>
              <a:spLocks noChangeShapeType="1"/>
            </p:cNvSpPr>
            <p:nvPr/>
          </p:nvSpPr>
          <p:spPr bwMode="auto">
            <a:xfrm>
              <a:off x="2544" y="3024"/>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027" name="Group 323"/>
          <p:cNvGrpSpPr>
            <a:grpSpLocks/>
          </p:cNvGrpSpPr>
          <p:nvPr/>
        </p:nvGrpSpPr>
        <p:grpSpPr bwMode="auto">
          <a:xfrm>
            <a:off x="6664325" y="2424113"/>
            <a:ext cx="981075" cy="269875"/>
            <a:chOff x="2174" y="1064"/>
            <a:chExt cx="708" cy="204"/>
          </a:xfrm>
        </p:grpSpPr>
        <p:sp>
          <p:nvSpPr>
            <p:cNvPr id="329028" name="Freeform 324"/>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29" name="Freeform 325"/>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0" name="Freeform 326"/>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1" name="Freeform 327"/>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2" name="Freeform 328"/>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3" name="Freeform 329"/>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034" name="Group 330"/>
          <p:cNvGrpSpPr>
            <a:grpSpLocks/>
          </p:cNvGrpSpPr>
          <p:nvPr/>
        </p:nvGrpSpPr>
        <p:grpSpPr bwMode="auto">
          <a:xfrm>
            <a:off x="6673850" y="1630363"/>
            <a:ext cx="1022350" cy="188912"/>
            <a:chOff x="2160" y="480"/>
            <a:chExt cx="768" cy="144"/>
          </a:xfrm>
        </p:grpSpPr>
        <p:sp>
          <p:nvSpPr>
            <p:cNvPr id="329035" name="Rectangle 331"/>
            <p:cNvSpPr>
              <a:spLocks noChangeArrowheads="1"/>
            </p:cNvSpPr>
            <p:nvPr/>
          </p:nvSpPr>
          <p:spPr bwMode="auto">
            <a:xfrm>
              <a:off x="2160" y="480"/>
              <a:ext cx="768"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036" name="Group 332"/>
            <p:cNvGrpSpPr>
              <a:grpSpLocks/>
            </p:cNvGrpSpPr>
            <p:nvPr/>
          </p:nvGrpSpPr>
          <p:grpSpPr bwMode="auto">
            <a:xfrm>
              <a:off x="2208" y="528"/>
              <a:ext cx="288" cy="48"/>
              <a:chOff x="1296" y="336"/>
              <a:chExt cx="288" cy="96"/>
            </a:xfrm>
          </p:grpSpPr>
          <p:sp>
            <p:nvSpPr>
              <p:cNvPr id="329037" name="Line 333"/>
              <p:cNvSpPr>
                <a:spLocks noChangeShapeType="1"/>
              </p:cNvSpPr>
              <p:nvPr/>
            </p:nvSpPr>
            <p:spPr bwMode="auto">
              <a:xfrm>
                <a:off x="1296" y="336"/>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8" name="Line 334"/>
              <p:cNvSpPr>
                <a:spLocks noChangeShapeType="1"/>
              </p:cNvSpPr>
              <p:nvPr/>
            </p:nvSpPr>
            <p:spPr bwMode="auto">
              <a:xfrm>
                <a:off x="1296" y="38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39" name="Line 335"/>
              <p:cNvSpPr>
                <a:spLocks noChangeShapeType="1"/>
              </p:cNvSpPr>
              <p:nvPr/>
            </p:nvSpPr>
            <p:spPr bwMode="auto">
              <a:xfrm>
                <a:off x="1296" y="43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29040" name="Freeform 336"/>
          <p:cNvSpPr>
            <a:spLocks/>
          </p:cNvSpPr>
          <p:nvPr/>
        </p:nvSpPr>
        <p:spPr bwMode="auto">
          <a:xfrm>
            <a:off x="3541713" y="1455738"/>
            <a:ext cx="1231900" cy="4116387"/>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2"/>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1" name="Freeform 337"/>
          <p:cNvSpPr>
            <a:spLocks/>
          </p:cNvSpPr>
          <p:nvPr/>
        </p:nvSpPr>
        <p:spPr bwMode="auto">
          <a:xfrm>
            <a:off x="3590925" y="1574800"/>
            <a:ext cx="1130300" cy="3989388"/>
          </a:xfrm>
          <a:custGeom>
            <a:avLst/>
            <a:gdLst>
              <a:gd name="T0" fmla="*/ 0 w 768"/>
              <a:gd name="T1" fmla="*/ 1104 h 1104"/>
              <a:gd name="T2" fmla="*/ 0 w 768"/>
              <a:gd name="T3" fmla="*/ 0 h 1104"/>
              <a:gd name="T4" fmla="*/ 768 w 768"/>
              <a:gd name="T5" fmla="*/ 0 h 1104"/>
              <a:gd name="T6" fmla="*/ 768 w 768"/>
              <a:gd name="T7" fmla="*/ 1104 h 1104"/>
            </a:gdLst>
            <a:ahLst/>
            <a:cxnLst>
              <a:cxn ang="0">
                <a:pos x="T0" y="T1"/>
              </a:cxn>
              <a:cxn ang="0">
                <a:pos x="T2" y="T3"/>
              </a:cxn>
              <a:cxn ang="0">
                <a:pos x="T4" y="T5"/>
              </a:cxn>
              <a:cxn ang="0">
                <a:pos x="T6" y="T7"/>
              </a:cxn>
            </a:cxnLst>
            <a:rect l="0" t="0" r="r" b="b"/>
            <a:pathLst>
              <a:path w="768" h="1104">
                <a:moveTo>
                  <a:pt x="0" y="1104"/>
                </a:moveTo>
                <a:lnTo>
                  <a:pt x="0" y="0"/>
                </a:lnTo>
                <a:lnTo>
                  <a:pt x="768" y="0"/>
                </a:lnTo>
                <a:lnTo>
                  <a:pt x="768" y="1104"/>
                </a:lnTo>
              </a:path>
            </a:pathLst>
          </a:custGeom>
          <a:solidFill>
            <a:schemeClr val="bg1"/>
          </a:solidFill>
          <a:ln w="190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2" name="Line 338"/>
          <p:cNvSpPr>
            <a:spLocks noChangeShapeType="1"/>
          </p:cNvSpPr>
          <p:nvPr/>
        </p:nvSpPr>
        <p:spPr bwMode="auto">
          <a:xfrm>
            <a:off x="3457575" y="5572125"/>
            <a:ext cx="1397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3" name="Line 339"/>
          <p:cNvSpPr>
            <a:spLocks noChangeShapeType="1"/>
          </p:cNvSpPr>
          <p:nvPr/>
        </p:nvSpPr>
        <p:spPr bwMode="auto">
          <a:xfrm>
            <a:off x="3590925" y="4929188"/>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4" name="Line 340"/>
          <p:cNvSpPr>
            <a:spLocks noChangeShapeType="1"/>
          </p:cNvSpPr>
          <p:nvPr/>
        </p:nvSpPr>
        <p:spPr bwMode="auto">
          <a:xfrm>
            <a:off x="3590925" y="3408363"/>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5" name="Rectangle 341"/>
          <p:cNvSpPr>
            <a:spLocks noChangeArrowheads="1"/>
          </p:cNvSpPr>
          <p:nvPr/>
        </p:nvSpPr>
        <p:spPr bwMode="auto">
          <a:xfrm>
            <a:off x="363220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6" name="Rectangle 342"/>
          <p:cNvSpPr>
            <a:spLocks noChangeArrowheads="1"/>
          </p:cNvSpPr>
          <p:nvPr/>
        </p:nvSpPr>
        <p:spPr bwMode="auto">
          <a:xfrm>
            <a:off x="364648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7" name="Rectangle 343"/>
          <p:cNvSpPr>
            <a:spLocks noChangeArrowheads="1"/>
          </p:cNvSpPr>
          <p:nvPr/>
        </p:nvSpPr>
        <p:spPr bwMode="auto">
          <a:xfrm>
            <a:off x="364648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8" name="Rectangle 344"/>
          <p:cNvSpPr>
            <a:spLocks noChangeArrowheads="1"/>
          </p:cNvSpPr>
          <p:nvPr/>
        </p:nvSpPr>
        <p:spPr bwMode="auto">
          <a:xfrm>
            <a:off x="3814763" y="1881188"/>
            <a:ext cx="142875"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49" name="Rectangle 345"/>
          <p:cNvSpPr>
            <a:spLocks noChangeArrowheads="1"/>
          </p:cNvSpPr>
          <p:nvPr/>
        </p:nvSpPr>
        <p:spPr bwMode="auto">
          <a:xfrm>
            <a:off x="3827463" y="3154363"/>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0" name="Rectangle 346"/>
          <p:cNvSpPr>
            <a:spLocks noChangeArrowheads="1"/>
          </p:cNvSpPr>
          <p:nvPr/>
        </p:nvSpPr>
        <p:spPr bwMode="auto">
          <a:xfrm>
            <a:off x="3827463" y="193357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1" name="Rectangle 347"/>
          <p:cNvSpPr>
            <a:spLocks noChangeArrowheads="1"/>
          </p:cNvSpPr>
          <p:nvPr/>
        </p:nvSpPr>
        <p:spPr bwMode="auto">
          <a:xfrm>
            <a:off x="399415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2" name="Rectangle 348"/>
          <p:cNvSpPr>
            <a:spLocks noChangeArrowheads="1"/>
          </p:cNvSpPr>
          <p:nvPr/>
        </p:nvSpPr>
        <p:spPr bwMode="auto">
          <a:xfrm>
            <a:off x="400843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3" name="Rectangle 349"/>
          <p:cNvSpPr>
            <a:spLocks noChangeArrowheads="1"/>
          </p:cNvSpPr>
          <p:nvPr/>
        </p:nvSpPr>
        <p:spPr bwMode="auto">
          <a:xfrm>
            <a:off x="400843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4" name="Rectangle 350"/>
          <p:cNvSpPr>
            <a:spLocks noChangeArrowheads="1"/>
          </p:cNvSpPr>
          <p:nvPr/>
        </p:nvSpPr>
        <p:spPr bwMode="auto">
          <a:xfrm>
            <a:off x="4175125"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5" name="Rectangle 351"/>
          <p:cNvSpPr>
            <a:spLocks noChangeArrowheads="1"/>
          </p:cNvSpPr>
          <p:nvPr/>
        </p:nvSpPr>
        <p:spPr bwMode="auto">
          <a:xfrm>
            <a:off x="4189413"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6" name="Rectangle 352"/>
          <p:cNvSpPr>
            <a:spLocks noChangeArrowheads="1"/>
          </p:cNvSpPr>
          <p:nvPr/>
        </p:nvSpPr>
        <p:spPr bwMode="auto">
          <a:xfrm>
            <a:off x="4189413"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7" name="Rectangle 353"/>
          <p:cNvSpPr>
            <a:spLocks noChangeArrowheads="1"/>
          </p:cNvSpPr>
          <p:nvPr/>
        </p:nvSpPr>
        <p:spPr bwMode="auto">
          <a:xfrm>
            <a:off x="4356100" y="1881188"/>
            <a:ext cx="144463"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8" name="Rectangle 354"/>
          <p:cNvSpPr>
            <a:spLocks noChangeArrowheads="1"/>
          </p:cNvSpPr>
          <p:nvPr/>
        </p:nvSpPr>
        <p:spPr bwMode="auto">
          <a:xfrm>
            <a:off x="4370388" y="315436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59" name="Rectangle 355"/>
          <p:cNvSpPr>
            <a:spLocks noChangeArrowheads="1"/>
          </p:cNvSpPr>
          <p:nvPr/>
        </p:nvSpPr>
        <p:spPr bwMode="auto">
          <a:xfrm>
            <a:off x="4370388" y="193357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0" name="Rectangle 356"/>
          <p:cNvSpPr>
            <a:spLocks noChangeArrowheads="1"/>
          </p:cNvSpPr>
          <p:nvPr/>
        </p:nvSpPr>
        <p:spPr bwMode="auto">
          <a:xfrm>
            <a:off x="4535488" y="1881188"/>
            <a:ext cx="144462" cy="1416050"/>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061" name="Group 357"/>
          <p:cNvGrpSpPr>
            <a:grpSpLocks/>
          </p:cNvGrpSpPr>
          <p:nvPr/>
        </p:nvGrpSpPr>
        <p:grpSpPr bwMode="auto">
          <a:xfrm>
            <a:off x="3683000" y="2368550"/>
            <a:ext cx="947738" cy="104775"/>
            <a:chOff x="2209" y="1028"/>
            <a:chExt cx="684" cy="79"/>
          </a:xfrm>
        </p:grpSpPr>
        <p:sp>
          <p:nvSpPr>
            <p:cNvPr id="329062" name="Oval 358"/>
            <p:cNvSpPr>
              <a:spLocks noChangeArrowheads="1"/>
            </p:cNvSpPr>
            <p:nvPr/>
          </p:nvSpPr>
          <p:spPr bwMode="auto">
            <a:xfrm>
              <a:off x="2209"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3" name="Oval 359"/>
            <p:cNvSpPr>
              <a:spLocks noChangeArrowheads="1"/>
            </p:cNvSpPr>
            <p:nvPr/>
          </p:nvSpPr>
          <p:spPr bwMode="auto">
            <a:xfrm>
              <a:off x="2217"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4" name="Oval 360"/>
            <p:cNvSpPr>
              <a:spLocks noChangeArrowheads="1"/>
            </p:cNvSpPr>
            <p:nvPr/>
          </p:nvSpPr>
          <p:spPr bwMode="auto">
            <a:xfrm>
              <a:off x="2340"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5" name="Oval 361"/>
            <p:cNvSpPr>
              <a:spLocks noChangeArrowheads="1"/>
            </p:cNvSpPr>
            <p:nvPr/>
          </p:nvSpPr>
          <p:spPr bwMode="auto">
            <a:xfrm>
              <a:off x="2348"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6" name="Oval 362"/>
            <p:cNvSpPr>
              <a:spLocks noChangeArrowheads="1"/>
            </p:cNvSpPr>
            <p:nvPr/>
          </p:nvSpPr>
          <p:spPr bwMode="auto">
            <a:xfrm>
              <a:off x="2470"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7" name="Oval 363"/>
            <p:cNvSpPr>
              <a:spLocks noChangeArrowheads="1"/>
            </p:cNvSpPr>
            <p:nvPr/>
          </p:nvSpPr>
          <p:spPr bwMode="auto">
            <a:xfrm>
              <a:off x="2478"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8" name="Oval 364"/>
            <p:cNvSpPr>
              <a:spLocks noChangeArrowheads="1"/>
            </p:cNvSpPr>
            <p:nvPr/>
          </p:nvSpPr>
          <p:spPr bwMode="auto">
            <a:xfrm>
              <a:off x="2601"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69" name="Oval 365"/>
            <p:cNvSpPr>
              <a:spLocks noChangeArrowheads="1"/>
            </p:cNvSpPr>
            <p:nvPr/>
          </p:nvSpPr>
          <p:spPr bwMode="auto">
            <a:xfrm>
              <a:off x="2609"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0" name="Oval 366"/>
            <p:cNvSpPr>
              <a:spLocks noChangeArrowheads="1"/>
            </p:cNvSpPr>
            <p:nvPr/>
          </p:nvSpPr>
          <p:spPr bwMode="auto">
            <a:xfrm>
              <a:off x="2731"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1" name="Oval 367"/>
            <p:cNvSpPr>
              <a:spLocks noChangeArrowheads="1"/>
            </p:cNvSpPr>
            <p:nvPr/>
          </p:nvSpPr>
          <p:spPr bwMode="auto">
            <a:xfrm>
              <a:off x="2739"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2" name="Oval 368"/>
            <p:cNvSpPr>
              <a:spLocks noChangeArrowheads="1"/>
            </p:cNvSpPr>
            <p:nvPr/>
          </p:nvSpPr>
          <p:spPr bwMode="auto">
            <a:xfrm>
              <a:off x="2861" y="1028"/>
              <a:ext cx="32" cy="7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3" name="Oval 369"/>
            <p:cNvSpPr>
              <a:spLocks noChangeArrowheads="1"/>
            </p:cNvSpPr>
            <p:nvPr/>
          </p:nvSpPr>
          <p:spPr bwMode="auto">
            <a:xfrm>
              <a:off x="2869" y="1048"/>
              <a:ext cx="16" cy="39"/>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9074" name="Rectangle 370"/>
          <p:cNvSpPr>
            <a:spLocks noChangeArrowheads="1"/>
          </p:cNvSpPr>
          <p:nvPr/>
        </p:nvSpPr>
        <p:spPr bwMode="auto">
          <a:xfrm>
            <a:off x="4549775" y="3154363"/>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5" name="Rectangle 371"/>
          <p:cNvSpPr>
            <a:spLocks noChangeArrowheads="1"/>
          </p:cNvSpPr>
          <p:nvPr/>
        </p:nvSpPr>
        <p:spPr bwMode="auto">
          <a:xfrm>
            <a:off x="4549775" y="193357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6" name="Rectangle 372"/>
          <p:cNvSpPr>
            <a:spLocks noChangeArrowheads="1"/>
          </p:cNvSpPr>
          <p:nvPr/>
        </p:nvSpPr>
        <p:spPr bwMode="auto">
          <a:xfrm>
            <a:off x="3632200" y="346075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7" name="Oval 373"/>
          <p:cNvSpPr>
            <a:spLocks noChangeArrowheads="1"/>
          </p:cNvSpPr>
          <p:nvPr/>
        </p:nvSpPr>
        <p:spPr bwMode="auto">
          <a:xfrm>
            <a:off x="3683000"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8" name="Oval 374"/>
          <p:cNvSpPr>
            <a:spLocks noChangeArrowheads="1"/>
          </p:cNvSpPr>
          <p:nvPr/>
        </p:nvSpPr>
        <p:spPr bwMode="auto">
          <a:xfrm>
            <a:off x="3694113"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79" name="Rectangle 375"/>
          <p:cNvSpPr>
            <a:spLocks noChangeArrowheads="1"/>
          </p:cNvSpPr>
          <p:nvPr/>
        </p:nvSpPr>
        <p:spPr bwMode="auto">
          <a:xfrm>
            <a:off x="3646488" y="473551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0" name="Rectangle 376"/>
          <p:cNvSpPr>
            <a:spLocks noChangeArrowheads="1"/>
          </p:cNvSpPr>
          <p:nvPr/>
        </p:nvSpPr>
        <p:spPr bwMode="auto">
          <a:xfrm>
            <a:off x="3646488" y="351472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1" name="Rectangle 377"/>
          <p:cNvSpPr>
            <a:spLocks noChangeArrowheads="1"/>
          </p:cNvSpPr>
          <p:nvPr/>
        </p:nvSpPr>
        <p:spPr bwMode="auto">
          <a:xfrm>
            <a:off x="3814763" y="3460750"/>
            <a:ext cx="142875"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2" name="Oval 378"/>
          <p:cNvSpPr>
            <a:spLocks noChangeArrowheads="1"/>
          </p:cNvSpPr>
          <p:nvPr/>
        </p:nvSpPr>
        <p:spPr bwMode="auto">
          <a:xfrm>
            <a:off x="3863975"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3" name="Oval 379"/>
          <p:cNvSpPr>
            <a:spLocks noChangeArrowheads="1"/>
          </p:cNvSpPr>
          <p:nvPr/>
        </p:nvSpPr>
        <p:spPr bwMode="auto">
          <a:xfrm>
            <a:off x="3875088"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4" name="Rectangle 380"/>
          <p:cNvSpPr>
            <a:spLocks noChangeArrowheads="1"/>
          </p:cNvSpPr>
          <p:nvPr/>
        </p:nvSpPr>
        <p:spPr bwMode="auto">
          <a:xfrm>
            <a:off x="3827463" y="4735513"/>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5" name="Rectangle 381"/>
          <p:cNvSpPr>
            <a:spLocks noChangeArrowheads="1"/>
          </p:cNvSpPr>
          <p:nvPr/>
        </p:nvSpPr>
        <p:spPr bwMode="auto">
          <a:xfrm>
            <a:off x="3827463" y="3514725"/>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6" name="Rectangle 382"/>
          <p:cNvSpPr>
            <a:spLocks noChangeArrowheads="1"/>
          </p:cNvSpPr>
          <p:nvPr/>
        </p:nvSpPr>
        <p:spPr bwMode="auto">
          <a:xfrm>
            <a:off x="3994150" y="346075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7" name="Oval 383"/>
          <p:cNvSpPr>
            <a:spLocks noChangeArrowheads="1"/>
          </p:cNvSpPr>
          <p:nvPr/>
        </p:nvSpPr>
        <p:spPr bwMode="auto">
          <a:xfrm>
            <a:off x="4043363"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8" name="Oval 384"/>
          <p:cNvSpPr>
            <a:spLocks noChangeArrowheads="1"/>
          </p:cNvSpPr>
          <p:nvPr/>
        </p:nvSpPr>
        <p:spPr bwMode="auto">
          <a:xfrm>
            <a:off x="4054475"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89" name="Rectangle 385"/>
          <p:cNvSpPr>
            <a:spLocks noChangeArrowheads="1"/>
          </p:cNvSpPr>
          <p:nvPr/>
        </p:nvSpPr>
        <p:spPr bwMode="auto">
          <a:xfrm>
            <a:off x="4008438" y="473551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0" name="Rectangle 386"/>
          <p:cNvSpPr>
            <a:spLocks noChangeArrowheads="1"/>
          </p:cNvSpPr>
          <p:nvPr/>
        </p:nvSpPr>
        <p:spPr bwMode="auto">
          <a:xfrm>
            <a:off x="4008438" y="351472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1" name="Rectangle 387"/>
          <p:cNvSpPr>
            <a:spLocks noChangeArrowheads="1"/>
          </p:cNvSpPr>
          <p:nvPr/>
        </p:nvSpPr>
        <p:spPr bwMode="auto">
          <a:xfrm>
            <a:off x="4175125" y="346075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2" name="Oval 388"/>
          <p:cNvSpPr>
            <a:spLocks noChangeArrowheads="1"/>
          </p:cNvSpPr>
          <p:nvPr/>
        </p:nvSpPr>
        <p:spPr bwMode="auto">
          <a:xfrm>
            <a:off x="4225925"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3" name="Oval 389"/>
          <p:cNvSpPr>
            <a:spLocks noChangeArrowheads="1"/>
          </p:cNvSpPr>
          <p:nvPr/>
        </p:nvSpPr>
        <p:spPr bwMode="auto">
          <a:xfrm>
            <a:off x="4237038"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4" name="Rectangle 390"/>
          <p:cNvSpPr>
            <a:spLocks noChangeArrowheads="1"/>
          </p:cNvSpPr>
          <p:nvPr/>
        </p:nvSpPr>
        <p:spPr bwMode="auto">
          <a:xfrm>
            <a:off x="4189413" y="473551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5" name="Rectangle 391"/>
          <p:cNvSpPr>
            <a:spLocks noChangeArrowheads="1"/>
          </p:cNvSpPr>
          <p:nvPr/>
        </p:nvSpPr>
        <p:spPr bwMode="auto">
          <a:xfrm>
            <a:off x="4189413" y="351472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6" name="Rectangle 392"/>
          <p:cNvSpPr>
            <a:spLocks noChangeArrowheads="1"/>
          </p:cNvSpPr>
          <p:nvPr/>
        </p:nvSpPr>
        <p:spPr bwMode="auto">
          <a:xfrm>
            <a:off x="4356100" y="3460750"/>
            <a:ext cx="144463"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7" name="Oval 393"/>
          <p:cNvSpPr>
            <a:spLocks noChangeArrowheads="1"/>
          </p:cNvSpPr>
          <p:nvPr/>
        </p:nvSpPr>
        <p:spPr bwMode="auto">
          <a:xfrm>
            <a:off x="4405313"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8" name="Oval 394"/>
          <p:cNvSpPr>
            <a:spLocks noChangeArrowheads="1"/>
          </p:cNvSpPr>
          <p:nvPr/>
        </p:nvSpPr>
        <p:spPr bwMode="auto">
          <a:xfrm>
            <a:off x="4416425"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099" name="Rectangle 395"/>
          <p:cNvSpPr>
            <a:spLocks noChangeArrowheads="1"/>
          </p:cNvSpPr>
          <p:nvPr/>
        </p:nvSpPr>
        <p:spPr bwMode="auto">
          <a:xfrm>
            <a:off x="4370388" y="4735513"/>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0" name="Rectangle 396"/>
          <p:cNvSpPr>
            <a:spLocks noChangeArrowheads="1"/>
          </p:cNvSpPr>
          <p:nvPr/>
        </p:nvSpPr>
        <p:spPr bwMode="auto">
          <a:xfrm>
            <a:off x="4370388" y="3514725"/>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1" name="Rectangle 397"/>
          <p:cNvSpPr>
            <a:spLocks noChangeArrowheads="1"/>
          </p:cNvSpPr>
          <p:nvPr/>
        </p:nvSpPr>
        <p:spPr bwMode="auto">
          <a:xfrm>
            <a:off x="4535488" y="3460750"/>
            <a:ext cx="144462" cy="1417638"/>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2" name="Oval 398"/>
          <p:cNvSpPr>
            <a:spLocks noChangeArrowheads="1"/>
          </p:cNvSpPr>
          <p:nvPr/>
        </p:nvSpPr>
        <p:spPr bwMode="auto">
          <a:xfrm>
            <a:off x="4586288" y="3949700"/>
            <a:ext cx="44450" cy="1047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3" name="Oval 399"/>
          <p:cNvSpPr>
            <a:spLocks noChangeArrowheads="1"/>
          </p:cNvSpPr>
          <p:nvPr/>
        </p:nvSpPr>
        <p:spPr bwMode="auto">
          <a:xfrm>
            <a:off x="4597400" y="3976688"/>
            <a:ext cx="22225" cy="50800"/>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4" name="Rectangle 400"/>
          <p:cNvSpPr>
            <a:spLocks noChangeArrowheads="1"/>
          </p:cNvSpPr>
          <p:nvPr/>
        </p:nvSpPr>
        <p:spPr bwMode="auto">
          <a:xfrm>
            <a:off x="4549775" y="4735513"/>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5" name="Rectangle 401"/>
          <p:cNvSpPr>
            <a:spLocks noChangeArrowheads="1"/>
          </p:cNvSpPr>
          <p:nvPr/>
        </p:nvSpPr>
        <p:spPr bwMode="auto">
          <a:xfrm>
            <a:off x="4549775" y="3514725"/>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06" name="Group 402"/>
          <p:cNvGrpSpPr>
            <a:grpSpLocks/>
          </p:cNvGrpSpPr>
          <p:nvPr/>
        </p:nvGrpSpPr>
        <p:grpSpPr bwMode="auto">
          <a:xfrm>
            <a:off x="3633788" y="2416175"/>
            <a:ext cx="981075" cy="269875"/>
            <a:chOff x="2174" y="1064"/>
            <a:chExt cx="708" cy="204"/>
          </a:xfrm>
        </p:grpSpPr>
        <p:sp>
          <p:nvSpPr>
            <p:cNvPr id="329107" name="Freeform 403"/>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8" name="Freeform 404"/>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09" name="Freeform 405"/>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10" name="Freeform 406"/>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11" name="Freeform 407"/>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12" name="Freeform 408"/>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113" name="Group 409"/>
          <p:cNvGrpSpPr>
            <a:grpSpLocks/>
          </p:cNvGrpSpPr>
          <p:nvPr/>
        </p:nvGrpSpPr>
        <p:grpSpPr bwMode="auto">
          <a:xfrm>
            <a:off x="3614738" y="5002213"/>
            <a:ext cx="1063625" cy="506412"/>
            <a:chOff x="2160" y="3024"/>
            <a:chExt cx="768" cy="384"/>
          </a:xfrm>
        </p:grpSpPr>
        <p:sp>
          <p:nvSpPr>
            <p:cNvPr id="329114" name="Rectangle 410"/>
            <p:cNvSpPr>
              <a:spLocks noChangeArrowheads="1"/>
            </p:cNvSpPr>
            <p:nvPr/>
          </p:nvSpPr>
          <p:spPr bwMode="auto">
            <a:xfrm>
              <a:off x="2160" y="3024"/>
              <a:ext cx="768"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15" name="Group 411"/>
            <p:cNvGrpSpPr>
              <a:grpSpLocks/>
            </p:cNvGrpSpPr>
            <p:nvPr/>
          </p:nvGrpSpPr>
          <p:grpSpPr bwMode="auto">
            <a:xfrm>
              <a:off x="2208" y="3312"/>
              <a:ext cx="22" cy="52"/>
              <a:chOff x="630" y="2478"/>
              <a:chExt cx="47" cy="216"/>
            </a:xfrm>
          </p:grpSpPr>
          <p:sp>
            <p:nvSpPr>
              <p:cNvPr id="329116" name="Rectangle 412"/>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17" name="Rectangle 413"/>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118" name="Group 414"/>
            <p:cNvGrpSpPr>
              <a:grpSpLocks/>
            </p:cNvGrpSpPr>
            <p:nvPr/>
          </p:nvGrpSpPr>
          <p:grpSpPr bwMode="auto">
            <a:xfrm>
              <a:off x="2640" y="3310"/>
              <a:ext cx="22" cy="52"/>
              <a:chOff x="630" y="2478"/>
              <a:chExt cx="47" cy="216"/>
            </a:xfrm>
          </p:grpSpPr>
          <p:sp>
            <p:nvSpPr>
              <p:cNvPr id="329119" name="Rectangle 415"/>
              <p:cNvSpPr>
                <a:spLocks noChangeArrowheads="1"/>
              </p:cNvSpPr>
              <p:nvPr/>
            </p:nvSpPr>
            <p:spPr bwMode="auto">
              <a:xfrm>
                <a:off x="630" y="2478"/>
                <a:ext cx="47" cy="10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0" name="Rectangle 416"/>
              <p:cNvSpPr>
                <a:spLocks noChangeArrowheads="1"/>
              </p:cNvSpPr>
              <p:nvPr/>
            </p:nvSpPr>
            <p:spPr bwMode="auto">
              <a:xfrm>
                <a:off x="630" y="2586"/>
                <a:ext cx="47" cy="1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9121" name="Line 417"/>
            <p:cNvSpPr>
              <a:spLocks noChangeShapeType="1"/>
            </p:cNvSpPr>
            <p:nvPr/>
          </p:nvSpPr>
          <p:spPr bwMode="auto">
            <a:xfrm>
              <a:off x="2544" y="3024"/>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122" name="Group 418"/>
          <p:cNvGrpSpPr>
            <a:grpSpLocks/>
          </p:cNvGrpSpPr>
          <p:nvPr/>
        </p:nvGrpSpPr>
        <p:grpSpPr bwMode="auto">
          <a:xfrm>
            <a:off x="3629025" y="4003675"/>
            <a:ext cx="981075" cy="269875"/>
            <a:chOff x="2174" y="1064"/>
            <a:chExt cx="708" cy="204"/>
          </a:xfrm>
        </p:grpSpPr>
        <p:sp>
          <p:nvSpPr>
            <p:cNvPr id="329123" name="Freeform 419"/>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4" name="Freeform 420"/>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5" name="Freeform 421"/>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6" name="Freeform 422"/>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7" name="Freeform 423"/>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28" name="Freeform 424"/>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nvGrpSpPr>
          <p:cNvPr id="329129" name="Group 425"/>
          <p:cNvGrpSpPr>
            <a:grpSpLocks/>
          </p:cNvGrpSpPr>
          <p:nvPr/>
        </p:nvGrpSpPr>
        <p:grpSpPr bwMode="auto">
          <a:xfrm>
            <a:off x="3640138" y="1622425"/>
            <a:ext cx="1022350" cy="188913"/>
            <a:chOff x="2160" y="480"/>
            <a:chExt cx="768" cy="144"/>
          </a:xfrm>
        </p:grpSpPr>
        <p:sp>
          <p:nvSpPr>
            <p:cNvPr id="329130" name="Rectangle 426"/>
            <p:cNvSpPr>
              <a:spLocks noChangeArrowheads="1"/>
            </p:cNvSpPr>
            <p:nvPr/>
          </p:nvSpPr>
          <p:spPr bwMode="auto">
            <a:xfrm>
              <a:off x="2160" y="480"/>
              <a:ext cx="768"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31" name="Group 427"/>
            <p:cNvGrpSpPr>
              <a:grpSpLocks/>
            </p:cNvGrpSpPr>
            <p:nvPr/>
          </p:nvGrpSpPr>
          <p:grpSpPr bwMode="auto">
            <a:xfrm>
              <a:off x="2208" y="528"/>
              <a:ext cx="288" cy="48"/>
              <a:chOff x="1296" y="336"/>
              <a:chExt cx="288" cy="96"/>
            </a:xfrm>
          </p:grpSpPr>
          <p:sp>
            <p:nvSpPr>
              <p:cNvPr id="329132" name="Line 428"/>
              <p:cNvSpPr>
                <a:spLocks noChangeShapeType="1"/>
              </p:cNvSpPr>
              <p:nvPr/>
            </p:nvSpPr>
            <p:spPr bwMode="auto">
              <a:xfrm>
                <a:off x="1296" y="336"/>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33" name="Line 429"/>
              <p:cNvSpPr>
                <a:spLocks noChangeShapeType="1"/>
              </p:cNvSpPr>
              <p:nvPr/>
            </p:nvSpPr>
            <p:spPr bwMode="auto">
              <a:xfrm>
                <a:off x="1296" y="38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34" name="Line 430"/>
              <p:cNvSpPr>
                <a:spLocks noChangeShapeType="1"/>
              </p:cNvSpPr>
              <p:nvPr/>
            </p:nvSpPr>
            <p:spPr bwMode="auto">
              <a:xfrm>
                <a:off x="1296" y="43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29135" name="Line 431"/>
          <p:cNvSpPr>
            <a:spLocks noChangeShapeType="1"/>
          </p:cNvSpPr>
          <p:nvPr/>
        </p:nvSpPr>
        <p:spPr bwMode="auto">
          <a:xfrm>
            <a:off x="1074738" y="2695575"/>
            <a:ext cx="6505575" cy="0"/>
          </a:xfrm>
          <a:prstGeom prst="line">
            <a:avLst/>
          </a:prstGeom>
          <a:noFill/>
          <a:ln w="28575">
            <a:solidFill>
              <a:srgbClr val="FE9B0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36" name="Group 432"/>
          <p:cNvGrpSpPr>
            <a:grpSpLocks/>
          </p:cNvGrpSpPr>
          <p:nvPr/>
        </p:nvGrpSpPr>
        <p:grpSpPr bwMode="auto">
          <a:xfrm>
            <a:off x="1012825" y="1622425"/>
            <a:ext cx="1022350" cy="188913"/>
            <a:chOff x="2160" y="480"/>
            <a:chExt cx="768" cy="144"/>
          </a:xfrm>
        </p:grpSpPr>
        <p:sp>
          <p:nvSpPr>
            <p:cNvPr id="329137" name="Rectangle 433"/>
            <p:cNvSpPr>
              <a:spLocks noChangeArrowheads="1"/>
            </p:cNvSpPr>
            <p:nvPr/>
          </p:nvSpPr>
          <p:spPr bwMode="auto">
            <a:xfrm>
              <a:off x="2160" y="480"/>
              <a:ext cx="768" cy="14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38" name="Group 434"/>
            <p:cNvGrpSpPr>
              <a:grpSpLocks/>
            </p:cNvGrpSpPr>
            <p:nvPr/>
          </p:nvGrpSpPr>
          <p:grpSpPr bwMode="auto">
            <a:xfrm>
              <a:off x="2208" y="528"/>
              <a:ext cx="288" cy="48"/>
              <a:chOff x="1296" y="336"/>
              <a:chExt cx="288" cy="96"/>
            </a:xfrm>
          </p:grpSpPr>
          <p:sp>
            <p:nvSpPr>
              <p:cNvPr id="329139" name="Line 435"/>
              <p:cNvSpPr>
                <a:spLocks noChangeShapeType="1"/>
              </p:cNvSpPr>
              <p:nvPr/>
            </p:nvSpPr>
            <p:spPr bwMode="auto">
              <a:xfrm>
                <a:off x="1296" y="336"/>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0" name="Line 436"/>
              <p:cNvSpPr>
                <a:spLocks noChangeShapeType="1"/>
              </p:cNvSpPr>
              <p:nvPr/>
            </p:nvSpPr>
            <p:spPr bwMode="auto">
              <a:xfrm>
                <a:off x="1296" y="384"/>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1" name="Line 437"/>
              <p:cNvSpPr>
                <a:spLocks noChangeShapeType="1"/>
              </p:cNvSpPr>
              <p:nvPr/>
            </p:nvSpPr>
            <p:spPr bwMode="auto">
              <a:xfrm>
                <a:off x="1296" y="43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grpSp>
      <p:sp>
        <p:nvSpPr>
          <p:cNvPr id="329142" name="Rectangle 438"/>
          <p:cNvSpPr>
            <a:spLocks noChangeArrowheads="1"/>
          </p:cNvSpPr>
          <p:nvPr/>
        </p:nvSpPr>
        <p:spPr bwMode="auto">
          <a:xfrm>
            <a:off x="6673850"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3" name="Oval 439"/>
          <p:cNvSpPr>
            <a:spLocks noChangeArrowheads="1"/>
          </p:cNvSpPr>
          <p:nvPr/>
        </p:nvSpPr>
        <p:spPr bwMode="auto">
          <a:xfrm>
            <a:off x="6724650" y="3960813"/>
            <a:ext cx="42863"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4" name="Oval 440"/>
          <p:cNvSpPr>
            <a:spLocks noChangeArrowheads="1"/>
          </p:cNvSpPr>
          <p:nvPr/>
        </p:nvSpPr>
        <p:spPr bwMode="auto">
          <a:xfrm>
            <a:off x="6735763"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5" name="Rectangle 441"/>
          <p:cNvSpPr>
            <a:spLocks noChangeArrowheads="1"/>
          </p:cNvSpPr>
          <p:nvPr/>
        </p:nvSpPr>
        <p:spPr bwMode="auto">
          <a:xfrm>
            <a:off x="6688138" y="47450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6" name="Rectangle 442"/>
          <p:cNvSpPr>
            <a:spLocks noChangeArrowheads="1"/>
          </p:cNvSpPr>
          <p:nvPr/>
        </p:nvSpPr>
        <p:spPr bwMode="auto">
          <a:xfrm>
            <a:off x="6688138" y="35242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7" name="Rectangle 443"/>
          <p:cNvSpPr>
            <a:spLocks noChangeArrowheads="1"/>
          </p:cNvSpPr>
          <p:nvPr/>
        </p:nvSpPr>
        <p:spPr bwMode="auto">
          <a:xfrm>
            <a:off x="6854825"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8" name="Oval 444"/>
          <p:cNvSpPr>
            <a:spLocks noChangeArrowheads="1"/>
          </p:cNvSpPr>
          <p:nvPr/>
        </p:nvSpPr>
        <p:spPr bwMode="auto">
          <a:xfrm>
            <a:off x="6905625"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49" name="Oval 445"/>
          <p:cNvSpPr>
            <a:spLocks noChangeArrowheads="1"/>
          </p:cNvSpPr>
          <p:nvPr/>
        </p:nvSpPr>
        <p:spPr bwMode="auto">
          <a:xfrm>
            <a:off x="6916738"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0" name="Rectangle 446"/>
          <p:cNvSpPr>
            <a:spLocks noChangeArrowheads="1"/>
          </p:cNvSpPr>
          <p:nvPr/>
        </p:nvSpPr>
        <p:spPr bwMode="auto">
          <a:xfrm>
            <a:off x="6869113" y="4745038"/>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1" name="Rectangle 447"/>
          <p:cNvSpPr>
            <a:spLocks noChangeArrowheads="1"/>
          </p:cNvSpPr>
          <p:nvPr/>
        </p:nvSpPr>
        <p:spPr bwMode="auto">
          <a:xfrm>
            <a:off x="6869113" y="3524250"/>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2" name="Rectangle 448"/>
          <p:cNvSpPr>
            <a:spLocks noChangeArrowheads="1"/>
          </p:cNvSpPr>
          <p:nvPr/>
        </p:nvSpPr>
        <p:spPr bwMode="auto">
          <a:xfrm>
            <a:off x="7035800"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3" name="Oval 449"/>
          <p:cNvSpPr>
            <a:spLocks noChangeArrowheads="1"/>
          </p:cNvSpPr>
          <p:nvPr/>
        </p:nvSpPr>
        <p:spPr bwMode="auto">
          <a:xfrm>
            <a:off x="7085013"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4" name="Oval 450"/>
          <p:cNvSpPr>
            <a:spLocks noChangeArrowheads="1"/>
          </p:cNvSpPr>
          <p:nvPr/>
        </p:nvSpPr>
        <p:spPr bwMode="auto">
          <a:xfrm>
            <a:off x="7096125"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5" name="Rectangle 451"/>
          <p:cNvSpPr>
            <a:spLocks noChangeArrowheads="1"/>
          </p:cNvSpPr>
          <p:nvPr/>
        </p:nvSpPr>
        <p:spPr bwMode="auto">
          <a:xfrm>
            <a:off x="7050088" y="47450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6" name="Rectangle 452"/>
          <p:cNvSpPr>
            <a:spLocks noChangeArrowheads="1"/>
          </p:cNvSpPr>
          <p:nvPr/>
        </p:nvSpPr>
        <p:spPr bwMode="auto">
          <a:xfrm>
            <a:off x="7050088" y="35242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7" name="Rectangle 453"/>
          <p:cNvSpPr>
            <a:spLocks noChangeArrowheads="1"/>
          </p:cNvSpPr>
          <p:nvPr/>
        </p:nvSpPr>
        <p:spPr bwMode="auto">
          <a:xfrm>
            <a:off x="7216775"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8" name="Oval 454"/>
          <p:cNvSpPr>
            <a:spLocks noChangeArrowheads="1"/>
          </p:cNvSpPr>
          <p:nvPr/>
        </p:nvSpPr>
        <p:spPr bwMode="auto">
          <a:xfrm>
            <a:off x="7267575"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59" name="Oval 455"/>
          <p:cNvSpPr>
            <a:spLocks noChangeArrowheads="1"/>
          </p:cNvSpPr>
          <p:nvPr/>
        </p:nvSpPr>
        <p:spPr bwMode="auto">
          <a:xfrm>
            <a:off x="7278688"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0" name="Rectangle 456"/>
          <p:cNvSpPr>
            <a:spLocks noChangeArrowheads="1"/>
          </p:cNvSpPr>
          <p:nvPr/>
        </p:nvSpPr>
        <p:spPr bwMode="auto">
          <a:xfrm>
            <a:off x="7231063" y="4745038"/>
            <a:ext cx="115887"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1" name="Rectangle 457"/>
          <p:cNvSpPr>
            <a:spLocks noChangeArrowheads="1"/>
          </p:cNvSpPr>
          <p:nvPr/>
        </p:nvSpPr>
        <p:spPr bwMode="auto">
          <a:xfrm>
            <a:off x="7231063" y="3524250"/>
            <a:ext cx="115887"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2" name="Rectangle 458"/>
          <p:cNvSpPr>
            <a:spLocks noChangeArrowheads="1"/>
          </p:cNvSpPr>
          <p:nvPr/>
        </p:nvSpPr>
        <p:spPr bwMode="auto">
          <a:xfrm>
            <a:off x="7397750" y="3471863"/>
            <a:ext cx="144463"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3" name="Oval 459"/>
          <p:cNvSpPr>
            <a:spLocks noChangeArrowheads="1"/>
          </p:cNvSpPr>
          <p:nvPr/>
        </p:nvSpPr>
        <p:spPr bwMode="auto">
          <a:xfrm>
            <a:off x="7446963"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4" name="Oval 460"/>
          <p:cNvSpPr>
            <a:spLocks noChangeArrowheads="1"/>
          </p:cNvSpPr>
          <p:nvPr/>
        </p:nvSpPr>
        <p:spPr bwMode="auto">
          <a:xfrm>
            <a:off x="7458075"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5" name="Rectangle 461"/>
          <p:cNvSpPr>
            <a:spLocks noChangeArrowheads="1"/>
          </p:cNvSpPr>
          <p:nvPr/>
        </p:nvSpPr>
        <p:spPr bwMode="auto">
          <a:xfrm>
            <a:off x="7410450" y="4745038"/>
            <a:ext cx="117475"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6" name="Rectangle 462"/>
          <p:cNvSpPr>
            <a:spLocks noChangeArrowheads="1"/>
          </p:cNvSpPr>
          <p:nvPr/>
        </p:nvSpPr>
        <p:spPr bwMode="auto">
          <a:xfrm>
            <a:off x="7410450" y="3524250"/>
            <a:ext cx="117475"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7" name="Rectangle 463"/>
          <p:cNvSpPr>
            <a:spLocks noChangeArrowheads="1"/>
          </p:cNvSpPr>
          <p:nvPr/>
        </p:nvSpPr>
        <p:spPr bwMode="auto">
          <a:xfrm>
            <a:off x="7577138" y="3471863"/>
            <a:ext cx="144462" cy="1417637"/>
          </a:xfrm>
          <a:prstGeom prst="rect">
            <a:avLst/>
          </a:prstGeom>
          <a:solidFill>
            <a:srgbClr val="00279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8" name="Oval 464"/>
          <p:cNvSpPr>
            <a:spLocks noChangeArrowheads="1"/>
          </p:cNvSpPr>
          <p:nvPr/>
        </p:nvSpPr>
        <p:spPr bwMode="auto">
          <a:xfrm>
            <a:off x="7627938" y="3960813"/>
            <a:ext cx="44450" cy="1031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69" name="Oval 465"/>
          <p:cNvSpPr>
            <a:spLocks noChangeArrowheads="1"/>
          </p:cNvSpPr>
          <p:nvPr/>
        </p:nvSpPr>
        <p:spPr bwMode="auto">
          <a:xfrm>
            <a:off x="7639050" y="3986213"/>
            <a:ext cx="22225" cy="52387"/>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0" name="Rectangle 466"/>
          <p:cNvSpPr>
            <a:spLocks noChangeArrowheads="1"/>
          </p:cNvSpPr>
          <p:nvPr/>
        </p:nvSpPr>
        <p:spPr bwMode="auto">
          <a:xfrm>
            <a:off x="7591425" y="4745038"/>
            <a:ext cx="115888" cy="619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1" name="Rectangle 467"/>
          <p:cNvSpPr>
            <a:spLocks noChangeArrowheads="1"/>
          </p:cNvSpPr>
          <p:nvPr/>
        </p:nvSpPr>
        <p:spPr bwMode="auto">
          <a:xfrm>
            <a:off x="7591425" y="3524250"/>
            <a:ext cx="115888" cy="6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9172" name="Group 468"/>
          <p:cNvGrpSpPr>
            <a:grpSpLocks/>
          </p:cNvGrpSpPr>
          <p:nvPr/>
        </p:nvGrpSpPr>
        <p:grpSpPr bwMode="auto">
          <a:xfrm>
            <a:off x="6672263" y="4008438"/>
            <a:ext cx="981075" cy="269875"/>
            <a:chOff x="2174" y="1064"/>
            <a:chExt cx="708" cy="204"/>
          </a:xfrm>
        </p:grpSpPr>
        <p:sp>
          <p:nvSpPr>
            <p:cNvPr id="329173" name="Freeform 469"/>
            <p:cNvSpPr>
              <a:spLocks/>
            </p:cNvSpPr>
            <p:nvPr/>
          </p:nvSpPr>
          <p:spPr bwMode="auto">
            <a:xfrm>
              <a:off x="2174"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4" name="Freeform 470"/>
            <p:cNvSpPr>
              <a:spLocks/>
            </p:cNvSpPr>
            <p:nvPr/>
          </p:nvSpPr>
          <p:spPr bwMode="auto">
            <a:xfrm>
              <a:off x="230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5" name="Freeform 471"/>
            <p:cNvSpPr>
              <a:spLocks/>
            </p:cNvSpPr>
            <p:nvPr/>
          </p:nvSpPr>
          <p:spPr bwMode="auto">
            <a:xfrm>
              <a:off x="2435"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6" name="Freeform 472"/>
            <p:cNvSpPr>
              <a:spLocks/>
            </p:cNvSpPr>
            <p:nvPr/>
          </p:nvSpPr>
          <p:spPr bwMode="auto">
            <a:xfrm>
              <a:off x="256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7" name="Freeform 473"/>
            <p:cNvSpPr>
              <a:spLocks/>
            </p:cNvSpPr>
            <p:nvPr/>
          </p:nvSpPr>
          <p:spPr bwMode="auto">
            <a:xfrm>
              <a:off x="269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78" name="Freeform 474"/>
            <p:cNvSpPr>
              <a:spLocks/>
            </p:cNvSpPr>
            <p:nvPr/>
          </p:nvSpPr>
          <p:spPr bwMode="auto">
            <a:xfrm>
              <a:off x="2826" y="1064"/>
              <a:ext cx="56" cy="204"/>
            </a:xfrm>
            <a:custGeom>
              <a:avLst/>
              <a:gdLst>
                <a:gd name="T0" fmla="*/ 56 w 56"/>
                <a:gd name="T1" fmla="*/ 0 h 360"/>
                <a:gd name="T2" fmla="*/ 56 w 56"/>
                <a:gd name="T3" fmla="*/ 264 h 360"/>
                <a:gd name="T4" fmla="*/ 0 w 56"/>
                <a:gd name="T5" fmla="*/ 360 h 360"/>
              </a:gdLst>
              <a:ahLst/>
              <a:cxnLst>
                <a:cxn ang="0">
                  <a:pos x="T0" y="T1"/>
                </a:cxn>
                <a:cxn ang="0">
                  <a:pos x="T2" y="T3"/>
                </a:cxn>
                <a:cxn ang="0">
                  <a:pos x="T4" y="T5"/>
                </a:cxn>
              </a:cxnLst>
              <a:rect l="0" t="0" r="r" b="b"/>
              <a:pathLst>
                <a:path w="56" h="360">
                  <a:moveTo>
                    <a:pt x="56" y="0"/>
                  </a:moveTo>
                  <a:lnTo>
                    <a:pt x="56" y="264"/>
                  </a:lnTo>
                  <a:lnTo>
                    <a:pt x="0" y="360"/>
                  </a:lnTo>
                </a:path>
              </a:pathLst>
            </a:custGeom>
            <a:noFill/>
            <a:ln w="12700"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329179" name="Freeform 475"/>
          <p:cNvSpPr>
            <a:spLocks/>
          </p:cNvSpPr>
          <p:nvPr/>
        </p:nvSpPr>
        <p:spPr bwMode="auto">
          <a:xfrm>
            <a:off x="1074738" y="3130550"/>
            <a:ext cx="6519862" cy="1149350"/>
          </a:xfrm>
          <a:custGeom>
            <a:avLst/>
            <a:gdLst>
              <a:gd name="T0" fmla="*/ 0 w 4705"/>
              <a:gd name="T1" fmla="*/ 0 h 871"/>
              <a:gd name="T2" fmla="*/ 913 w 4705"/>
              <a:gd name="T3" fmla="*/ 0 h 871"/>
              <a:gd name="T4" fmla="*/ 1577 w 4705"/>
              <a:gd name="T5" fmla="*/ 871 h 871"/>
              <a:gd name="T6" fmla="*/ 4705 w 4705"/>
              <a:gd name="T7" fmla="*/ 867 h 871"/>
            </a:gdLst>
            <a:ahLst/>
            <a:cxnLst>
              <a:cxn ang="0">
                <a:pos x="T0" y="T1"/>
              </a:cxn>
              <a:cxn ang="0">
                <a:pos x="T2" y="T3"/>
              </a:cxn>
              <a:cxn ang="0">
                <a:pos x="T4" y="T5"/>
              </a:cxn>
              <a:cxn ang="0">
                <a:pos x="T6" y="T7"/>
              </a:cxn>
            </a:cxnLst>
            <a:rect l="0" t="0" r="r" b="b"/>
            <a:pathLst>
              <a:path w="4705" h="871">
                <a:moveTo>
                  <a:pt x="0" y="0"/>
                </a:moveTo>
                <a:lnTo>
                  <a:pt x="913" y="0"/>
                </a:lnTo>
                <a:lnTo>
                  <a:pt x="1577" y="871"/>
                </a:lnTo>
                <a:lnTo>
                  <a:pt x="4705" y="867"/>
                </a:lnTo>
              </a:path>
            </a:pathLst>
          </a:custGeom>
          <a:noFill/>
          <a:ln w="28575" cap="flat" cmpd="sng">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80" name="Line 476"/>
          <p:cNvSpPr>
            <a:spLocks noChangeShapeType="1"/>
          </p:cNvSpPr>
          <p:nvPr/>
        </p:nvSpPr>
        <p:spPr bwMode="auto">
          <a:xfrm>
            <a:off x="6648450" y="4933950"/>
            <a:ext cx="113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29181" name="Text Box 477"/>
          <p:cNvSpPr txBox="1">
            <a:spLocks noChangeArrowheads="1"/>
          </p:cNvSpPr>
          <p:nvPr/>
        </p:nvSpPr>
        <p:spPr bwMode="auto">
          <a:xfrm>
            <a:off x="681038" y="5619750"/>
            <a:ext cx="1624012"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Switch Core</a:t>
            </a:r>
          </a:p>
        </p:txBody>
      </p:sp>
      <p:sp>
        <p:nvSpPr>
          <p:cNvPr id="329182" name="Text Box 478"/>
          <p:cNvSpPr txBox="1">
            <a:spLocks noChangeArrowheads="1"/>
          </p:cNvSpPr>
          <p:nvPr/>
        </p:nvSpPr>
        <p:spPr bwMode="auto">
          <a:xfrm>
            <a:off x="5067300" y="5626100"/>
            <a:ext cx="13239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Linecards</a:t>
            </a:r>
          </a:p>
        </p:txBody>
      </p:sp>
      <p:sp>
        <p:nvSpPr>
          <p:cNvPr id="329183" name="Line 479"/>
          <p:cNvSpPr>
            <a:spLocks noChangeShapeType="1"/>
          </p:cNvSpPr>
          <p:nvPr/>
        </p:nvSpPr>
        <p:spPr bwMode="auto">
          <a:xfrm>
            <a:off x="3548063" y="5762625"/>
            <a:ext cx="13970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9184" name="Line 480"/>
          <p:cNvSpPr>
            <a:spLocks noChangeShapeType="1"/>
          </p:cNvSpPr>
          <p:nvPr/>
        </p:nvSpPr>
        <p:spPr bwMode="auto">
          <a:xfrm>
            <a:off x="6408738" y="5762625"/>
            <a:ext cx="13954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9185" name="Text Box 481"/>
          <p:cNvSpPr txBox="1">
            <a:spLocks noChangeArrowheads="1"/>
          </p:cNvSpPr>
          <p:nvPr/>
        </p:nvSpPr>
        <p:spPr bwMode="auto">
          <a:xfrm>
            <a:off x="2133600" y="2362200"/>
            <a:ext cx="1358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Optical links</a:t>
            </a:r>
          </a:p>
        </p:txBody>
      </p:sp>
      <p:sp>
        <p:nvSpPr>
          <p:cNvPr id="329187" name="Line 483"/>
          <p:cNvSpPr>
            <a:spLocks noChangeShapeType="1"/>
          </p:cNvSpPr>
          <p:nvPr/>
        </p:nvSpPr>
        <p:spPr bwMode="auto">
          <a:xfrm>
            <a:off x="2284413" y="4622800"/>
            <a:ext cx="119697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29188" name="Text Box 484"/>
          <p:cNvSpPr txBox="1">
            <a:spLocks noChangeArrowheads="1"/>
          </p:cNvSpPr>
          <p:nvPr/>
        </p:nvSpPr>
        <p:spPr bwMode="auto">
          <a:xfrm>
            <a:off x="2160588" y="4267200"/>
            <a:ext cx="1363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100s</a:t>
            </a:r>
          </a:p>
          <a:p>
            <a:pPr algn="ctr"/>
            <a:r>
              <a:rPr lang="en-US" altLang="en-US" sz="2000"/>
              <a:t>of metres</a:t>
            </a:r>
          </a:p>
        </p:txBody>
      </p:sp>
      <p:sp>
        <p:nvSpPr>
          <p:cNvPr id="329190" name="Text Box 486"/>
          <p:cNvSpPr txBox="1">
            <a:spLocks noChangeArrowheads="1"/>
          </p:cNvSpPr>
          <p:nvPr/>
        </p:nvSpPr>
        <p:spPr bwMode="auto">
          <a:xfrm>
            <a:off x="2076450" y="6172200"/>
            <a:ext cx="2235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solidFill>
                  <a:srgbClr val="000099"/>
                </a:solidFill>
                <a:ea typeface="新細明體" panose="02020500000000000000" pitchFamily="18" charset="-120"/>
              </a:rPr>
              <a:t>0.3 - 10Tb/s </a:t>
            </a:r>
            <a:r>
              <a:rPr lang="en-US" altLang="zh-TW" dirty="0" smtClean="0">
                <a:solidFill>
                  <a:srgbClr val="000099"/>
                </a:solidFill>
                <a:ea typeface="新細明體" panose="02020500000000000000" pitchFamily="18" charset="-120"/>
              </a:rPr>
              <a:t>routers</a:t>
            </a:r>
            <a:endParaRPr lang="en-US" altLang="zh-TW" dirty="0">
              <a:solidFill>
                <a:srgbClr val="000099"/>
              </a:solidFill>
              <a:ea typeface="新細明體" panose="02020500000000000000" pitchFamily="18" charset="-120"/>
            </a:endParaRPr>
          </a:p>
        </p:txBody>
      </p:sp>
    </p:spTree>
    <p:extLst>
      <p:ext uri="{BB962C8B-B14F-4D97-AF65-F5344CB8AC3E}">
        <p14:creationId xmlns:p14="http://schemas.microsoft.com/office/powerpoint/2010/main" val="38414844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E3FB366-032B-4B95-8CC7-265E16A7F517}" type="slidenum">
              <a:rPr kumimoji="0" lang="zh-TW" altLang="en-US" smtClean="0">
                <a:solidFill>
                  <a:schemeClr val="folHlink"/>
                </a:solidFill>
                <a:latin typeface="Arial" panose="020B0604020202020204" pitchFamily="34" charset="0"/>
              </a:rPr>
              <a:pPr>
                <a:defRPr/>
              </a:pPr>
              <a:t>84</a:t>
            </a:fld>
            <a:endParaRPr kumimoji="0" lang="en-US" altLang="zh-TW" smtClean="0">
              <a:solidFill>
                <a:schemeClr val="folHlink"/>
              </a:solidFill>
              <a:latin typeface="Arial" panose="020B0604020202020204" pitchFamily="34" charset="0"/>
            </a:endParaRPr>
          </a:p>
        </p:txBody>
      </p:sp>
      <p:sp>
        <p:nvSpPr>
          <p:cNvPr id="136194" name="Rectangle 2"/>
          <p:cNvSpPr>
            <a:spLocks noGrp="1" noChangeArrowheads="1"/>
          </p:cNvSpPr>
          <p:nvPr>
            <p:ph type="title"/>
          </p:nvPr>
        </p:nvSpPr>
        <p:spPr/>
        <p:txBody>
          <a:bodyPr/>
          <a:lstStyle/>
          <a:p>
            <a:pPr eaLnBrk="1" hangingPunct="1">
              <a:defRPr/>
            </a:pPr>
            <a:r>
              <a:rPr lang="en-US" altLang="en-US" sz="4000" dirty="0">
                <a:solidFill>
                  <a:schemeClr val="tx1"/>
                </a:solidFill>
              </a:rPr>
              <a:t>Fourth Generation </a:t>
            </a:r>
            <a:r>
              <a:rPr lang="en-US" altLang="en-US" sz="4000" dirty="0" smtClean="0">
                <a:solidFill>
                  <a:schemeClr val="tx1"/>
                </a:solidFill>
              </a:rPr>
              <a:t>Routers</a:t>
            </a:r>
            <a:r>
              <a:rPr lang="en-US" altLang="en-US" dirty="0">
                <a:solidFill>
                  <a:schemeClr val="tx1"/>
                </a:solidFill>
              </a:rPr>
              <a:t/>
            </a:r>
            <a:br>
              <a:rPr lang="en-US" altLang="en-US" dirty="0">
                <a:solidFill>
                  <a:schemeClr val="tx1"/>
                </a:solidFill>
              </a:rPr>
            </a:br>
            <a:r>
              <a:rPr lang="en-US" altLang="zh-TW" sz="2400" dirty="0" smtClean="0">
                <a:solidFill>
                  <a:srgbClr val="C00000"/>
                </a:solidFill>
              </a:rPr>
              <a:t>Cisco Carrier Routing System (CRS) as an example</a:t>
            </a:r>
            <a:endParaRPr lang="zh-TW" altLang="en-US" sz="2400" dirty="0" smtClean="0">
              <a:solidFill>
                <a:srgbClr val="C00000"/>
              </a:solidFill>
            </a:endParaRPr>
          </a:p>
        </p:txBody>
      </p:sp>
      <p:sp>
        <p:nvSpPr>
          <p:cNvPr id="136195" name="Rectangle 3"/>
          <p:cNvSpPr>
            <a:spLocks noGrp="1" noChangeArrowheads="1"/>
          </p:cNvSpPr>
          <p:nvPr>
            <p:ph type="body" idx="1"/>
          </p:nvPr>
        </p:nvSpPr>
        <p:spPr/>
        <p:txBody>
          <a:bodyPr/>
          <a:lstStyle/>
          <a:p>
            <a:pPr eaLnBrk="1" hangingPunct="1">
              <a:defRPr/>
            </a:pPr>
            <a:r>
              <a:rPr lang="en-US" altLang="zh-TW" sz="2400" dirty="0" smtClean="0">
                <a:solidFill>
                  <a:srgbClr val="FFFF00"/>
                </a:solidFill>
              </a:rPr>
              <a:t>A </a:t>
            </a:r>
            <a:r>
              <a:rPr lang="en-US" altLang="zh-TW" sz="2400" dirty="0">
                <a:solidFill>
                  <a:srgbClr val="FFFF00"/>
                </a:solidFill>
              </a:rPr>
              <a:t>standalone </a:t>
            </a:r>
            <a:r>
              <a:rPr lang="en-US" altLang="zh-TW" sz="2400" dirty="0" smtClean="0">
                <a:solidFill>
                  <a:srgbClr val="FFFF00"/>
                </a:solidFill>
              </a:rPr>
              <a:t>CRS is a </a:t>
            </a:r>
            <a:r>
              <a:rPr lang="en-US" altLang="zh-TW" sz="2400" dirty="0">
                <a:solidFill>
                  <a:srgbClr val="FFFF00"/>
                </a:solidFill>
              </a:rPr>
              <a:t>Line card chassis (LCC). </a:t>
            </a:r>
          </a:p>
          <a:p>
            <a:pPr eaLnBrk="1" hangingPunct="1">
              <a:defRPr/>
            </a:pPr>
            <a:r>
              <a:rPr lang="en-US" altLang="zh-TW" sz="2400" dirty="0">
                <a:solidFill>
                  <a:srgbClr val="FFFF00"/>
                </a:solidFill>
              </a:rPr>
              <a:t>3 functional units of </a:t>
            </a:r>
            <a:r>
              <a:rPr lang="en-US" altLang="zh-TW" sz="2400" dirty="0" smtClean="0">
                <a:solidFill>
                  <a:srgbClr val="FFFF00"/>
                </a:solidFill>
              </a:rPr>
              <a:t>LCC </a:t>
            </a:r>
            <a:r>
              <a:rPr lang="en-US" altLang="zh-TW" sz="2400" dirty="0">
                <a:solidFill>
                  <a:srgbClr val="FFFF00"/>
                </a:solidFill>
              </a:rPr>
              <a:t>are Line cards, Switching fabric and Route processor. </a:t>
            </a:r>
          </a:p>
          <a:p>
            <a:pPr eaLnBrk="1" hangingPunct="1">
              <a:defRPr/>
            </a:pPr>
            <a:r>
              <a:rPr lang="en-US" altLang="zh-TW" sz="2400" dirty="0">
                <a:solidFill>
                  <a:srgbClr val="FFFF00"/>
                </a:solidFill>
              </a:rPr>
              <a:t>Line card </a:t>
            </a:r>
            <a:r>
              <a:rPr lang="en-US" altLang="zh-TW" sz="2400" dirty="0" smtClean="0">
                <a:solidFill>
                  <a:srgbClr val="FFFF00"/>
                </a:solidFill>
              </a:rPr>
              <a:t>includes physical </a:t>
            </a:r>
            <a:r>
              <a:rPr lang="en-US" altLang="zh-TW" sz="2400" dirty="0">
                <a:solidFill>
                  <a:srgbClr val="FFFF00"/>
                </a:solidFill>
              </a:rPr>
              <a:t>interface card and a modular services card.</a:t>
            </a:r>
          </a:p>
          <a:p>
            <a:pPr eaLnBrk="1" hangingPunct="1">
              <a:defRPr/>
            </a:pPr>
            <a:r>
              <a:rPr lang="en-US" altLang="zh-TW" sz="2400" dirty="0">
                <a:solidFill>
                  <a:srgbClr val="FFFF00"/>
                </a:solidFill>
              </a:rPr>
              <a:t>The physical connectivity could be using Fiber optic cables or using Twisted pair cables. </a:t>
            </a:r>
          </a:p>
          <a:p>
            <a:pPr eaLnBrk="1" hangingPunct="1">
              <a:defRPr/>
            </a:pPr>
            <a:r>
              <a:rPr lang="en-US" altLang="zh-TW" sz="2400" dirty="0">
                <a:solidFill>
                  <a:srgbClr val="FFFF00"/>
                </a:solidFill>
              </a:rPr>
              <a:t>The routing decisions are made by </a:t>
            </a:r>
            <a:r>
              <a:rPr lang="en-US" altLang="zh-TW" sz="2400" dirty="0" smtClean="0">
                <a:solidFill>
                  <a:srgbClr val="FFFF00"/>
                </a:solidFill>
              </a:rPr>
              <a:t>route </a:t>
            </a:r>
            <a:r>
              <a:rPr lang="en-US" altLang="zh-TW" sz="2400" dirty="0">
                <a:solidFill>
                  <a:srgbClr val="FFFF00"/>
                </a:solidFill>
              </a:rPr>
              <a:t>processor </a:t>
            </a:r>
            <a:r>
              <a:rPr lang="en-US" altLang="zh-TW" sz="2400" dirty="0" smtClean="0">
                <a:solidFill>
                  <a:srgbClr val="FFFF00"/>
                </a:solidFill>
              </a:rPr>
              <a:t>and switching </a:t>
            </a:r>
            <a:r>
              <a:rPr lang="en-US" altLang="zh-TW" sz="2400" dirty="0">
                <a:solidFill>
                  <a:srgbClr val="FFFF00"/>
                </a:solidFill>
              </a:rPr>
              <a:t>fabric takes care of </a:t>
            </a:r>
            <a:r>
              <a:rPr lang="en-US" altLang="zh-TW" sz="2400" dirty="0" smtClean="0">
                <a:solidFill>
                  <a:srgbClr val="FFFF00"/>
                </a:solidFill>
              </a:rPr>
              <a:t>routing </a:t>
            </a:r>
            <a:r>
              <a:rPr lang="en-US" altLang="zh-TW" sz="2400" dirty="0">
                <a:solidFill>
                  <a:srgbClr val="FFFF00"/>
                </a:solidFill>
              </a:rPr>
              <a:t>based on </a:t>
            </a:r>
            <a:r>
              <a:rPr lang="en-US" altLang="zh-TW" sz="2400" dirty="0" smtClean="0">
                <a:solidFill>
                  <a:srgbClr val="FFFF00"/>
                </a:solidFill>
              </a:rPr>
              <a:t>Route </a:t>
            </a:r>
            <a:r>
              <a:rPr lang="en-US" altLang="zh-TW" sz="2400" dirty="0">
                <a:solidFill>
                  <a:srgbClr val="FFFF00"/>
                </a:solidFill>
              </a:rPr>
              <a:t>processor input. </a:t>
            </a:r>
          </a:p>
          <a:p>
            <a:pPr eaLnBrk="1" hangingPunct="1">
              <a:defRPr/>
            </a:pPr>
            <a:r>
              <a:rPr lang="en-US" altLang="zh-TW" sz="2400" dirty="0">
                <a:solidFill>
                  <a:srgbClr val="FFFF00"/>
                </a:solidFill>
              </a:rPr>
              <a:t>The CRS runs IOS XR which is said to be designed for high-end carrier grade routers and </a:t>
            </a:r>
            <a:r>
              <a:rPr lang="en-US" altLang="zh-TW" sz="2400" dirty="0" smtClean="0">
                <a:solidFill>
                  <a:srgbClr val="FFFF00"/>
                </a:solidFill>
              </a:rPr>
              <a:t>was </a:t>
            </a:r>
            <a:r>
              <a:rPr lang="en-US" altLang="zh-TW" sz="2400" dirty="0">
                <a:solidFill>
                  <a:srgbClr val="FFFF00"/>
                </a:solidFill>
              </a:rPr>
              <a:t>launched with CRS-1. </a:t>
            </a:r>
          </a:p>
        </p:txBody>
      </p:sp>
    </p:spTree>
    <p:extLst>
      <p:ext uri="{BB962C8B-B14F-4D97-AF65-F5344CB8AC3E}">
        <p14:creationId xmlns:p14="http://schemas.microsoft.com/office/powerpoint/2010/main" val="19310789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E3FB366-032B-4B95-8CC7-265E16A7F517}" type="slidenum">
              <a:rPr kumimoji="0" lang="zh-TW" altLang="en-US" smtClean="0">
                <a:solidFill>
                  <a:schemeClr val="folHlink"/>
                </a:solidFill>
                <a:latin typeface="Arial" panose="020B0604020202020204" pitchFamily="34" charset="0"/>
              </a:rPr>
              <a:pPr>
                <a:defRPr/>
              </a:pPr>
              <a:t>85</a:t>
            </a:fld>
            <a:endParaRPr kumimoji="0" lang="en-US" altLang="zh-TW" smtClean="0">
              <a:solidFill>
                <a:schemeClr val="folHlink"/>
              </a:solidFill>
              <a:latin typeface="Arial" panose="020B0604020202020204" pitchFamily="34" charset="0"/>
            </a:endParaRPr>
          </a:p>
        </p:txBody>
      </p:sp>
      <p:sp>
        <p:nvSpPr>
          <p:cNvPr id="136194" name="Rectangle 2"/>
          <p:cNvSpPr>
            <a:spLocks noGrp="1" noChangeArrowheads="1"/>
          </p:cNvSpPr>
          <p:nvPr>
            <p:ph type="title"/>
          </p:nvPr>
        </p:nvSpPr>
        <p:spPr/>
        <p:txBody>
          <a:bodyPr/>
          <a:lstStyle/>
          <a:p>
            <a:pPr eaLnBrk="1" hangingPunct="1">
              <a:defRPr/>
            </a:pPr>
            <a:r>
              <a:rPr lang="en-US" altLang="en-US" sz="4000" dirty="0">
                <a:solidFill>
                  <a:schemeClr val="tx1"/>
                </a:solidFill>
              </a:rPr>
              <a:t>Fourth Generation </a:t>
            </a:r>
            <a:r>
              <a:rPr lang="en-US" altLang="en-US" sz="4000" dirty="0" smtClean="0">
                <a:solidFill>
                  <a:schemeClr val="tx1"/>
                </a:solidFill>
              </a:rPr>
              <a:t>Routers</a:t>
            </a:r>
            <a:r>
              <a:rPr lang="en-US" altLang="en-US" dirty="0">
                <a:solidFill>
                  <a:schemeClr val="tx1"/>
                </a:solidFill>
              </a:rPr>
              <a:t/>
            </a:r>
            <a:br>
              <a:rPr lang="en-US" altLang="en-US" dirty="0">
                <a:solidFill>
                  <a:schemeClr val="tx1"/>
                </a:solidFill>
              </a:rPr>
            </a:br>
            <a:r>
              <a:rPr lang="en-US" altLang="zh-TW" sz="2400" dirty="0" smtClean="0">
                <a:solidFill>
                  <a:srgbClr val="C00000"/>
                </a:solidFill>
              </a:rPr>
              <a:t>Cisco Carrier Routing System (CRS) as an example</a:t>
            </a:r>
            <a:endParaRPr lang="zh-TW" altLang="en-US" sz="2400" dirty="0" smtClean="0">
              <a:solidFill>
                <a:srgbClr val="C00000"/>
              </a:solidFill>
            </a:endParaRPr>
          </a:p>
        </p:txBody>
      </p:sp>
      <p:sp>
        <p:nvSpPr>
          <p:cNvPr id="136195" name="Rectangle 3"/>
          <p:cNvSpPr>
            <a:spLocks noGrp="1" noChangeArrowheads="1"/>
          </p:cNvSpPr>
          <p:nvPr>
            <p:ph type="body" idx="1"/>
          </p:nvPr>
        </p:nvSpPr>
        <p:spPr/>
        <p:txBody>
          <a:bodyPr/>
          <a:lstStyle/>
          <a:p>
            <a:pPr eaLnBrk="1" hangingPunct="1">
              <a:defRPr/>
            </a:pPr>
            <a:r>
              <a:rPr lang="en-US" altLang="zh-TW" sz="2400" dirty="0" smtClean="0">
                <a:solidFill>
                  <a:srgbClr val="FFFF00"/>
                </a:solidFill>
              </a:rPr>
              <a:t>In </a:t>
            </a:r>
            <a:r>
              <a:rPr lang="en-US" altLang="zh-TW" sz="2400" dirty="0">
                <a:solidFill>
                  <a:srgbClr val="FFFF00"/>
                </a:solidFill>
              </a:rPr>
              <a:t>a multi-chassis deployment, </a:t>
            </a:r>
            <a:r>
              <a:rPr lang="en-US" altLang="zh-TW" sz="2400" dirty="0" smtClean="0">
                <a:solidFill>
                  <a:srgbClr val="FFFF00"/>
                </a:solidFill>
              </a:rPr>
              <a:t>LCC is </a:t>
            </a:r>
            <a:r>
              <a:rPr lang="en-US" altLang="zh-TW" sz="2400" dirty="0">
                <a:solidFill>
                  <a:srgbClr val="FFFF00"/>
                </a:solidFill>
              </a:rPr>
              <a:t>used along with another variety of chassis called </a:t>
            </a:r>
            <a:r>
              <a:rPr lang="en-US" altLang="zh-TW" sz="2400" dirty="0" smtClean="0">
                <a:solidFill>
                  <a:srgbClr val="FFFF00"/>
                </a:solidFill>
              </a:rPr>
              <a:t>Fabric </a:t>
            </a:r>
            <a:r>
              <a:rPr lang="en-US" altLang="zh-TW" sz="2400" dirty="0">
                <a:solidFill>
                  <a:srgbClr val="FFFF00"/>
                </a:solidFill>
              </a:rPr>
              <a:t>Card Chassis (FCC). </a:t>
            </a:r>
          </a:p>
          <a:p>
            <a:pPr eaLnBrk="1" hangingPunct="1">
              <a:defRPr/>
            </a:pPr>
            <a:r>
              <a:rPr lang="en-US" altLang="zh-TW" sz="2400" dirty="0">
                <a:solidFill>
                  <a:srgbClr val="FFFF00"/>
                </a:solidFill>
              </a:rPr>
              <a:t>The architecture enables scalability by increasing the number of LCC and/or FCC. </a:t>
            </a:r>
          </a:p>
          <a:p>
            <a:pPr eaLnBrk="1" hangingPunct="1">
              <a:defRPr/>
            </a:pPr>
            <a:r>
              <a:rPr lang="en-US" altLang="zh-TW" sz="2400" dirty="0">
                <a:solidFill>
                  <a:srgbClr val="FFFF00"/>
                </a:solidFill>
              </a:rPr>
              <a:t>In both single- and multi-chassis configurations, </a:t>
            </a:r>
            <a:r>
              <a:rPr lang="en-US" altLang="zh-TW" sz="2400" dirty="0" smtClean="0">
                <a:solidFill>
                  <a:srgbClr val="FFFF00"/>
                </a:solidFill>
              </a:rPr>
              <a:t>CRS </a:t>
            </a:r>
            <a:r>
              <a:rPr lang="en-US" altLang="zh-TW" sz="2400" dirty="0">
                <a:solidFill>
                  <a:srgbClr val="FFFF00"/>
                </a:solidFill>
              </a:rPr>
              <a:t>switch fabrics </a:t>
            </a:r>
            <a:r>
              <a:rPr lang="en-US" altLang="zh-TW" sz="2400" dirty="0" smtClean="0">
                <a:solidFill>
                  <a:srgbClr val="FFFF00"/>
                </a:solidFill>
              </a:rPr>
              <a:t>use a 3-stage </a:t>
            </a:r>
            <a:r>
              <a:rPr lang="en-US" altLang="zh-TW" sz="2400" dirty="0" err="1">
                <a:solidFill>
                  <a:srgbClr val="FFFF00"/>
                </a:solidFill>
              </a:rPr>
              <a:t>Beneš</a:t>
            </a:r>
            <a:r>
              <a:rPr lang="en-US" altLang="zh-TW" sz="2400" dirty="0">
                <a:solidFill>
                  <a:srgbClr val="FFFF00"/>
                </a:solidFill>
              </a:rPr>
              <a:t> architecture. </a:t>
            </a:r>
          </a:p>
          <a:p>
            <a:pPr eaLnBrk="1" hangingPunct="1">
              <a:defRPr/>
            </a:pPr>
            <a:r>
              <a:rPr lang="en-US" altLang="zh-TW" sz="2400" dirty="0">
                <a:solidFill>
                  <a:srgbClr val="FFFF00"/>
                </a:solidFill>
              </a:rPr>
              <a:t>In a single-chassis system, the three switching stages—S1, S2, and S3</a:t>
            </a:r>
            <a:r>
              <a:rPr lang="en-US" altLang="zh-TW" sz="2400" dirty="0" smtClean="0">
                <a:solidFill>
                  <a:srgbClr val="FFFF00"/>
                </a:solidFill>
              </a:rPr>
              <a:t>— are </a:t>
            </a:r>
            <a:r>
              <a:rPr lang="en-US" altLang="zh-TW" sz="2400" dirty="0">
                <a:solidFill>
                  <a:srgbClr val="FFFF00"/>
                </a:solidFill>
              </a:rPr>
              <a:t>all contained on one fabric card. </a:t>
            </a:r>
          </a:p>
          <a:p>
            <a:pPr eaLnBrk="1" hangingPunct="1">
              <a:defRPr/>
            </a:pPr>
            <a:r>
              <a:rPr lang="en-US" altLang="zh-TW" sz="2400" dirty="0">
                <a:solidFill>
                  <a:srgbClr val="FFFF00"/>
                </a:solidFill>
              </a:rPr>
              <a:t>In a multi-chassis system, S2 stage is contained within Fabric Card Chassis, </a:t>
            </a:r>
            <a:r>
              <a:rPr lang="en-US" altLang="zh-TW" sz="2400" dirty="0" smtClean="0">
                <a:solidFill>
                  <a:srgbClr val="FFFF00"/>
                </a:solidFill>
              </a:rPr>
              <a:t>with </a:t>
            </a:r>
            <a:r>
              <a:rPr lang="en-US" altLang="zh-TW" sz="2400" dirty="0">
                <a:solidFill>
                  <a:srgbClr val="FFFF00"/>
                </a:solidFill>
              </a:rPr>
              <a:t>S1 and S3 stages resident in the Line Card Chassis.</a:t>
            </a:r>
            <a:endParaRPr lang="zh-TW" altLang="en-US" sz="2400" dirty="0" smtClean="0"/>
          </a:p>
        </p:txBody>
      </p:sp>
    </p:spTree>
    <p:extLst>
      <p:ext uri="{BB962C8B-B14F-4D97-AF65-F5344CB8AC3E}">
        <p14:creationId xmlns:p14="http://schemas.microsoft.com/office/powerpoint/2010/main" val="31384332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E3FB366-032B-4B95-8CC7-265E16A7F517}" type="slidenum">
              <a:rPr kumimoji="0" lang="zh-TW" altLang="en-US" smtClean="0">
                <a:solidFill>
                  <a:schemeClr val="folHlink"/>
                </a:solidFill>
                <a:latin typeface="Arial" panose="020B0604020202020204" pitchFamily="34" charset="0"/>
              </a:rPr>
              <a:pPr>
                <a:defRPr/>
              </a:pPr>
              <a:t>86</a:t>
            </a:fld>
            <a:endParaRPr kumimoji="0" lang="en-US" altLang="zh-TW" smtClean="0">
              <a:solidFill>
                <a:schemeClr val="folHlink"/>
              </a:solidFill>
              <a:latin typeface="Arial" panose="020B0604020202020204" pitchFamily="34" charset="0"/>
            </a:endParaRPr>
          </a:p>
        </p:txBody>
      </p:sp>
      <p:sp>
        <p:nvSpPr>
          <p:cNvPr id="136194" name="Rectangle 2"/>
          <p:cNvSpPr>
            <a:spLocks noGrp="1" noChangeArrowheads="1"/>
          </p:cNvSpPr>
          <p:nvPr>
            <p:ph type="title"/>
          </p:nvPr>
        </p:nvSpPr>
        <p:spPr/>
        <p:txBody>
          <a:bodyPr/>
          <a:lstStyle/>
          <a:p>
            <a:pPr eaLnBrk="1" hangingPunct="1">
              <a:defRPr/>
            </a:pPr>
            <a:r>
              <a:rPr lang="en-US" altLang="en-US" sz="4000" dirty="0">
                <a:solidFill>
                  <a:schemeClr val="tx1"/>
                </a:solidFill>
              </a:rPr>
              <a:t>Fourth Generation </a:t>
            </a:r>
            <a:r>
              <a:rPr lang="en-US" altLang="en-US" sz="4000" dirty="0" smtClean="0">
                <a:solidFill>
                  <a:schemeClr val="tx1"/>
                </a:solidFill>
              </a:rPr>
              <a:t>Routers</a:t>
            </a:r>
            <a:r>
              <a:rPr lang="en-US" altLang="en-US" dirty="0">
                <a:solidFill>
                  <a:schemeClr val="tx1"/>
                </a:solidFill>
              </a:rPr>
              <a:t/>
            </a:r>
            <a:br>
              <a:rPr lang="en-US" altLang="en-US" dirty="0">
                <a:solidFill>
                  <a:schemeClr val="tx1"/>
                </a:solidFill>
              </a:rPr>
            </a:br>
            <a:r>
              <a:rPr lang="en-US" altLang="zh-TW" sz="2400" dirty="0" smtClean="0">
                <a:solidFill>
                  <a:srgbClr val="C00000"/>
                </a:solidFill>
              </a:rPr>
              <a:t>Cisco Carrier Routing System (CRS) as an example</a:t>
            </a:r>
            <a:endParaRPr lang="zh-TW" altLang="en-US" sz="2400" dirty="0" smtClean="0">
              <a:solidFill>
                <a:srgbClr val="C00000"/>
              </a:solidFill>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98" y="1628800"/>
            <a:ext cx="7318708" cy="3672408"/>
          </a:xfrm>
          <a:prstGeom prst="rect">
            <a:avLst/>
          </a:prstGeom>
        </p:spPr>
      </p:pic>
      <p:sp>
        <p:nvSpPr>
          <p:cNvPr id="6" name="文字方塊 5"/>
          <p:cNvSpPr txBox="1"/>
          <p:nvPr/>
        </p:nvSpPr>
        <p:spPr>
          <a:xfrm>
            <a:off x="323850" y="5603502"/>
            <a:ext cx="7559057" cy="307777"/>
          </a:xfrm>
          <a:prstGeom prst="rect">
            <a:avLst/>
          </a:prstGeom>
          <a:noFill/>
        </p:spPr>
        <p:txBody>
          <a:bodyPr wrap="none" rtlCol="0">
            <a:spAutoFit/>
          </a:bodyPr>
          <a:lstStyle/>
          <a:p>
            <a:r>
              <a:rPr lang="en-US" altLang="zh-TW" sz="1400" dirty="0"/>
              <a:t>http://www.cisco.com/c/en/us/products/routers/carrier-routing-system/datasheet-listing.html</a:t>
            </a:r>
            <a:endParaRPr lang="zh-TW" altLang="en-US" sz="1400" dirty="0"/>
          </a:p>
        </p:txBody>
      </p:sp>
    </p:spTree>
    <p:extLst>
      <p:ext uri="{BB962C8B-B14F-4D97-AF65-F5344CB8AC3E}">
        <p14:creationId xmlns:p14="http://schemas.microsoft.com/office/powerpoint/2010/main" val="7972585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Alcatel-Lucent </a:t>
            </a:r>
            <a:r>
              <a:rPr lang="en-US" altLang="zh-TW" dirty="0" smtClean="0"/>
              <a:t>Core routers</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28594736"/>
              </p:ext>
            </p:extLst>
          </p:nvPr>
        </p:nvGraphicFramePr>
        <p:xfrm>
          <a:off x="323850" y="1196975"/>
          <a:ext cx="8496300" cy="5045953"/>
        </p:xfrm>
        <a:graphic>
          <a:graphicData uri="http://schemas.openxmlformats.org/drawingml/2006/table">
            <a:tbl>
              <a:tblPr firstRow="1" bandRow="1">
                <a:tableStyleId>{5C22544A-7EE6-4342-B048-85BDC9FD1C3A}</a:tableStyleId>
              </a:tblPr>
              <a:tblGrid>
                <a:gridCol w="1367830">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196244">
                  <a:extLst>
                    <a:ext uri="{9D8B030D-6E8A-4147-A177-3AD203B41FA5}">
                      <a16:colId xmlns:a16="http://schemas.microsoft.com/office/drawing/2014/main" val="20002"/>
                    </a:ext>
                  </a:extLst>
                </a:gridCol>
                <a:gridCol w="2123914">
                  <a:extLst>
                    <a:ext uri="{9D8B030D-6E8A-4147-A177-3AD203B41FA5}">
                      <a16:colId xmlns:a16="http://schemas.microsoft.com/office/drawing/2014/main" val="20003"/>
                    </a:ext>
                  </a:extLst>
                </a:gridCol>
              </a:tblGrid>
              <a:tr h="431825">
                <a:tc>
                  <a:txBody>
                    <a:bodyPr/>
                    <a:lstStyle/>
                    <a:p>
                      <a:pPr algn="ctr"/>
                      <a:endParaRPr lang="zh-TW" altLang="en-US"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7950 XRS-40</a:t>
                      </a:r>
                      <a:endParaRPr lang="zh-TW" altLang="en-US" dirty="0" smtClean="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7950 XRS-20</a:t>
                      </a:r>
                      <a:endParaRPr lang="zh-TW"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7950 XRS-16c</a:t>
                      </a:r>
                      <a:endParaRPr lang="zh-TW" altLang="en-US" dirty="0" smtClean="0"/>
                    </a:p>
                  </a:txBody>
                  <a:tcPr/>
                </a:tc>
                <a:extLst>
                  <a:ext uri="{0D108BD9-81ED-4DB2-BD59-A6C34878D82A}">
                    <a16:rowId xmlns:a16="http://schemas.microsoft.com/office/drawing/2014/main" val="10000"/>
                  </a:ext>
                </a:extLst>
              </a:tr>
              <a:tr h="2592288">
                <a:tc>
                  <a:txBody>
                    <a:bodyPr/>
                    <a:lstStyle/>
                    <a:p>
                      <a:endParaRPr lang="zh-TW" altLang="en-US" dirty="0"/>
                    </a:p>
                  </a:txBody>
                  <a:tcPr>
                    <a:lnR w="12700" cap="flat" cmpd="sng" algn="ctr">
                      <a:solidFill>
                        <a:schemeClr val="tx1"/>
                      </a:solidFill>
                      <a:prstDash val="solid"/>
                      <a:round/>
                      <a:headEnd type="none" w="med" len="med"/>
                      <a:tailEnd type="none" w="med" len="med"/>
                    </a:lnR>
                  </a:tcPr>
                </a:tc>
                <a:tc>
                  <a:txBody>
                    <a:bodyPr/>
                    <a:lstStyle/>
                    <a:p>
                      <a:endParaRPr lang="zh-TW" altLang="en-US" dirty="0"/>
                    </a:p>
                  </a:txBody>
                  <a:tcPr>
                    <a:lnL w="12700" cap="flat" cmpd="sng" algn="ctr">
                      <a:solidFill>
                        <a:schemeClr val="tx1"/>
                      </a:solidFill>
                      <a:prstDash val="solid"/>
                      <a:round/>
                      <a:headEnd type="none" w="med" len="med"/>
                      <a:tailEnd type="none" w="med" len="med"/>
                    </a:lnL>
                  </a:tcPr>
                </a:tc>
                <a:tc>
                  <a:txBody>
                    <a:bodyPr/>
                    <a:lstStyle/>
                    <a:p>
                      <a:endParaRPr lang="zh-TW" altLang="en-US" dirty="0"/>
                    </a:p>
                  </a:txBody>
                  <a:tcPr/>
                </a:tc>
                <a:tc>
                  <a:txBody>
                    <a:bodyPr/>
                    <a:lstStyle/>
                    <a:p>
                      <a:endParaRPr lang="zh-TW" altLang="en-US"/>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i="0" u="none" strike="noStrike" kern="1200" baseline="0" dirty="0" smtClean="0">
                          <a:solidFill>
                            <a:schemeClr val="dk1"/>
                          </a:solidFill>
                          <a:latin typeface="+mn-lt"/>
                          <a:ea typeface="+mn-ea"/>
                          <a:cs typeface="+mn-cs"/>
                        </a:rPr>
                        <a:t>SYSTEM CAPACITY</a:t>
                      </a:r>
                      <a:endParaRPr lang="en-US" altLang="zh-TW" sz="1800" b="0" i="0" u="none" strike="noStrike" kern="1200" baseline="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mn-cs"/>
                        </a:rPr>
                        <a:t>32 Tb/s	</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mn-cs"/>
                        </a:rPr>
                        <a:t>16 Tb/s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mn-cs"/>
                        </a:rPr>
                        <a:t>6.4 Tb/s	</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i="0" u="none" strike="noStrike" kern="1200" baseline="0" dirty="0" smtClean="0">
                          <a:solidFill>
                            <a:schemeClr val="dk1"/>
                          </a:solidFill>
                          <a:latin typeface="+mn-lt"/>
                          <a:ea typeface="+mn-ea"/>
                          <a:cs typeface="+mn-cs"/>
                        </a:rPr>
                        <a:t>100GigE CAPACITY</a:t>
                      </a:r>
                      <a:endParaRPr lang="en-US" altLang="zh-TW" sz="1800" b="0" i="0" u="none" strike="noStrike" kern="1200" baseline="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r>
                        <a:rPr lang="en-US" altLang="zh-TW" dirty="0" smtClean="0"/>
                        <a:t>160</a:t>
                      </a:r>
                      <a:endParaRPr lang="zh-TW" altLang="en-US" dirty="0"/>
                    </a:p>
                  </a:txBody>
                  <a:tcPr>
                    <a:lnL w="12700" cap="flat" cmpd="sng" algn="ctr">
                      <a:solidFill>
                        <a:schemeClr val="tx1"/>
                      </a:solidFill>
                      <a:prstDash val="solid"/>
                      <a:round/>
                      <a:headEnd type="none" w="med" len="med"/>
                      <a:tailEnd type="none" w="med" len="med"/>
                    </a:lnL>
                  </a:tcPr>
                </a:tc>
                <a:tc>
                  <a:txBody>
                    <a:bodyPr/>
                    <a:lstStyle/>
                    <a:p>
                      <a:r>
                        <a:rPr lang="en-US" altLang="zh-TW" dirty="0" smtClean="0"/>
                        <a:t>80</a:t>
                      </a:r>
                      <a:endParaRPr lang="zh-TW" altLang="en-US" dirty="0"/>
                    </a:p>
                  </a:txBody>
                  <a:tcPr/>
                </a:tc>
                <a:tc>
                  <a:txBody>
                    <a:bodyPr/>
                    <a:lstStyle/>
                    <a:p>
                      <a:r>
                        <a:rPr lang="en-US" altLang="zh-TW" dirty="0" smtClean="0"/>
                        <a:t>32</a:t>
                      </a:r>
                      <a:endParaRPr lang="zh-TW" altLang="en-US" dirty="0"/>
                    </a:p>
                  </a:txBody>
                  <a:tcPr/>
                </a:tc>
                <a:extLst>
                  <a:ext uri="{0D108BD9-81ED-4DB2-BD59-A6C34878D82A}">
                    <a16:rowId xmlns:a16="http://schemas.microsoft.com/office/drawing/2014/main" val="10003"/>
                  </a:ext>
                </a:extLst>
              </a:tr>
              <a:tr h="370840">
                <a:tc gridSpan="4">
                  <a:txBody>
                    <a:bodyPr/>
                    <a:lstStyle/>
                    <a:p>
                      <a:r>
                        <a:rPr lang="en-US" altLang="zh-TW" sz="1800" b="0" i="0" u="none" strike="noStrike" kern="1200" baseline="0" dirty="0" smtClean="0">
                          <a:solidFill>
                            <a:schemeClr val="dk1"/>
                          </a:solidFill>
                          <a:latin typeface="+mn-lt"/>
                          <a:ea typeface="+mn-ea"/>
                          <a:cs typeface="+mn-cs"/>
                        </a:rPr>
                        <a:t>FP3 400G network processor </a:t>
                      </a:r>
                      <a:endParaRPr lang="zh-TW" altLang="en-US" dirty="0"/>
                    </a:p>
                  </a:txBody>
                  <a:tcPr/>
                </a:tc>
                <a:tc hMerge="1">
                  <a:txBody>
                    <a:bodyPr/>
                    <a:lstStyle/>
                    <a:p>
                      <a:endParaRPr lang="zh-TW" altLang="en-US" dirty="0"/>
                    </a:p>
                  </a:txBody>
                  <a:tcPr>
                    <a:lnL w="12700" cap="flat" cmpd="sng" algn="ctr">
                      <a:solidFill>
                        <a:schemeClr val="tx1"/>
                      </a:solidFill>
                      <a:prstDash val="solid"/>
                      <a:round/>
                      <a:headEnd type="none" w="med" len="med"/>
                      <a:tailEnd type="none" w="med" len="med"/>
                    </a:lnL>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4"/>
                  </a:ext>
                </a:extLst>
              </a:tr>
              <a:tr h="370840">
                <a:tc>
                  <a:txBody>
                    <a:bodyPr/>
                    <a:lstStyle/>
                    <a:p>
                      <a:endParaRPr lang="zh-TW" altLang="en-US"/>
                    </a:p>
                  </a:txBody>
                  <a:tcPr>
                    <a:lnR w="12700" cap="flat" cmpd="sng" algn="ctr">
                      <a:solidFill>
                        <a:schemeClr val="tx1"/>
                      </a:solidFill>
                      <a:prstDash val="solid"/>
                      <a:round/>
                      <a:headEnd type="none" w="med" len="med"/>
                      <a:tailEnd type="none" w="med" len="med"/>
                    </a:lnR>
                  </a:tcPr>
                </a:tc>
                <a:tc>
                  <a:txBody>
                    <a:bodyPr/>
                    <a:lstStyle/>
                    <a:p>
                      <a:endParaRPr lang="zh-TW" altLang="en-US"/>
                    </a:p>
                  </a:txBody>
                  <a:tcPr>
                    <a:lnL w="12700" cap="flat" cmpd="sng" algn="ctr">
                      <a:solidFill>
                        <a:schemeClr val="tx1"/>
                      </a:solidFill>
                      <a:prstDash val="solid"/>
                      <a:round/>
                      <a:headEnd type="none" w="med" len="med"/>
                      <a:tailEnd type="none" w="med" len="med"/>
                    </a:lnL>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10005"/>
                  </a:ext>
                </a:extLst>
              </a:tr>
            </a:tbl>
          </a:graphicData>
        </a:graphic>
      </p:graphicFrame>
      <p:sp>
        <p:nvSpPr>
          <p:cNvPr id="4" name="投影片編號版面配置區 3"/>
          <p:cNvSpPr>
            <a:spLocks noGrp="1"/>
          </p:cNvSpPr>
          <p:nvPr>
            <p:ph type="sldNum" sz="quarter" idx="12"/>
          </p:nvPr>
        </p:nvSpPr>
        <p:spPr/>
        <p:txBody>
          <a:bodyPr/>
          <a:lstStyle/>
          <a:p>
            <a:pPr>
              <a:defRPr/>
            </a:pPr>
            <a:fld id="{CD0E3118-DCAE-40A3-852A-14A3CA406FA5}" type="slidenum">
              <a:rPr lang="zh-TW" altLang="en-US" smtClean="0"/>
              <a:pPr>
                <a:defRPr/>
              </a:pPr>
              <a:t>87</a:t>
            </a:fld>
            <a:endParaRPr lang="en-US" altLang="zh-TW"/>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706426"/>
            <a:ext cx="1333500" cy="2393950"/>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001" y="1706426"/>
            <a:ext cx="685800" cy="2406650"/>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2351782"/>
            <a:ext cx="654050" cy="1733550"/>
          </a:xfrm>
          <a:prstGeom prst="rect">
            <a:avLst/>
          </a:prstGeom>
        </p:spPr>
      </p:pic>
      <p:sp>
        <p:nvSpPr>
          <p:cNvPr id="3" name="矩形 2"/>
          <p:cNvSpPr/>
          <p:nvPr/>
        </p:nvSpPr>
        <p:spPr>
          <a:xfrm>
            <a:off x="395536" y="5517232"/>
            <a:ext cx="2952328" cy="3240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316476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FP network processor</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07600714"/>
              </p:ext>
            </p:extLst>
          </p:nvPr>
        </p:nvGraphicFramePr>
        <p:xfrm>
          <a:off x="323850" y="1196975"/>
          <a:ext cx="8496300" cy="2225040"/>
        </p:xfrm>
        <a:graphic>
          <a:graphicData uri="http://schemas.openxmlformats.org/drawingml/2006/table">
            <a:tbl>
              <a:tblPr firstRow="1" bandRow="1">
                <a:tableStyleId>{5C22544A-7EE6-4342-B048-85BDC9FD1C3A}</a:tableStyleId>
              </a:tblPr>
              <a:tblGrid>
                <a:gridCol w="2124075">
                  <a:extLst>
                    <a:ext uri="{9D8B030D-6E8A-4147-A177-3AD203B41FA5}">
                      <a16:colId xmlns:a16="http://schemas.microsoft.com/office/drawing/2014/main" val="20000"/>
                    </a:ext>
                  </a:extLst>
                </a:gridCol>
                <a:gridCol w="2124075">
                  <a:extLst>
                    <a:ext uri="{9D8B030D-6E8A-4147-A177-3AD203B41FA5}">
                      <a16:colId xmlns:a16="http://schemas.microsoft.com/office/drawing/2014/main" val="20001"/>
                    </a:ext>
                  </a:extLst>
                </a:gridCol>
                <a:gridCol w="2124075">
                  <a:extLst>
                    <a:ext uri="{9D8B030D-6E8A-4147-A177-3AD203B41FA5}">
                      <a16:colId xmlns:a16="http://schemas.microsoft.com/office/drawing/2014/main" val="20002"/>
                    </a:ext>
                  </a:extLst>
                </a:gridCol>
                <a:gridCol w="2124075">
                  <a:extLst>
                    <a:ext uri="{9D8B030D-6E8A-4147-A177-3AD203B41FA5}">
                      <a16:colId xmlns:a16="http://schemas.microsoft.com/office/drawing/2014/main" val="20003"/>
                    </a:ext>
                  </a:extLst>
                </a:gridCol>
              </a:tblGrid>
              <a:tr h="370840">
                <a:tc>
                  <a:txBody>
                    <a:bodyPr/>
                    <a:lstStyle/>
                    <a:p>
                      <a:endParaRPr lang="zh-TW" altLang="en-US" dirty="0"/>
                    </a:p>
                  </a:txBody>
                  <a:tcPr/>
                </a:tc>
                <a:tc>
                  <a:txBody>
                    <a:bodyPr/>
                    <a:lstStyle/>
                    <a:p>
                      <a:r>
                        <a:rPr lang="en-US" altLang="zh-TW" dirty="0" smtClean="0"/>
                        <a:t>FP</a:t>
                      </a:r>
                      <a:endParaRPr lang="zh-TW" altLang="en-US" dirty="0"/>
                    </a:p>
                  </a:txBody>
                  <a:tcPr/>
                </a:tc>
                <a:tc>
                  <a:txBody>
                    <a:bodyPr/>
                    <a:lstStyle/>
                    <a:p>
                      <a:r>
                        <a:rPr lang="en-US" altLang="zh-TW" dirty="0" smtClean="0"/>
                        <a:t>FP2</a:t>
                      </a:r>
                      <a:endParaRPr lang="zh-TW" altLang="en-US" dirty="0"/>
                    </a:p>
                  </a:txBody>
                  <a:tcPr/>
                </a:tc>
                <a:tc>
                  <a:txBody>
                    <a:bodyPr/>
                    <a:lstStyle/>
                    <a:p>
                      <a:r>
                        <a:rPr lang="en-US" altLang="zh-TW" dirty="0" smtClean="0"/>
                        <a:t>FP3</a:t>
                      </a:r>
                      <a:endParaRPr lang="zh-TW" altLang="en-US" dirty="0"/>
                    </a:p>
                  </a:txBody>
                  <a:tcPr/>
                </a:tc>
                <a:extLst>
                  <a:ext uri="{0D108BD9-81ED-4DB2-BD59-A6C34878D82A}">
                    <a16:rowId xmlns:a16="http://schemas.microsoft.com/office/drawing/2014/main" val="10000"/>
                  </a:ext>
                </a:extLst>
              </a:tr>
              <a:tr h="370840">
                <a:tc>
                  <a:txBody>
                    <a:bodyPr/>
                    <a:lstStyle/>
                    <a:p>
                      <a:r>
                        <a:rPr lang="en-US" altLang="zh-TW" dirty="0" smtClean="0"/>
                        <a:t>Year RISC</a:t>
                      </a:r>
                      <a:endParaRPr lang="zh-TW" altLang="en-US" dirty="0"/>
                    </a:p>
                  </a:txBody>
                  <a:tcPr/>
                </a:tc>
                <a:tc>
                  <a:txBody>
                    <a:bodyPr/>
                    <a:lstStyle/>
                    <a:p>
                      <a:r>
                        <a:rPr lang="en-US" altLang="zh-TW" dirty="0" smtClean="0"/>
                        <a:t>2003</a:t>
                      </a:r>
                      <a:endParaRPr lang="zh-TW" altLang="en-US" dirty="0"/>
                    </a:p>
                  </a:txBody>
                  <a:tcPr/>
                </a:tc>
                <a:tc>
                  <a:txBody>
                    <a:bodyPr/>
                    <a:lstStyle/>
                    <a:p>
                      <a:r>
                        <a:rPr lang="en-US" altLang="zh-TW" dirty="0" smtClean="0"/>
                        <a:t>2007</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2011</a:t>
                      </a:r>
                      <a:endParaRPr lang="zh-TW" altLang="en-US" dirty="0" smtClean="0"/>
                    </a:p>
                  </a:txBody>
                  <a:tcPr/>
                </a:tc>
                <a:extLst>
                  <a:ext uri="{0D108BD9-81ED-4DB2-BD59-A6C34878D82A}">
                    <a16:rowId xmlns:a16="http://schemas.microsoft.com/office/drawing/2014/main" val="10001"/>
                  </a:ext>
                </a:extLst>
              </a:tr>
              <a:tr h="370840">
                <a:tc>
                  <a:txBody>
                    <a:bodyPr/>
                    <a:lstStyle/>
                    <a:p>
                      <a:r>
                        <a:rPr lang="en-US" altLang="zh-TW" dirty="0" smtClean="0"/>
                        <a:t>Speed</a:t>
                      </a:r>
                      <a:endParaRPr lang="zh-TW" altLang="en-US" dirty="0"/>
                    </a:p>
                  </a:txBody>
                  <a:tcPr/>
                </a:tc>
                <a:tc>
                  <a:txBody>
                    <a:bodyPr/>
                    <a:lstStyle/>
                    <a:p>
                      <a:r>
                        <a:rPr lang="en-US" altLang="zh-TW" dirty="0" smtClean="0"/>
                        <a:t>10Gbps</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100Gbps</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400Gbps </a:t>
                      </a:r>
                      <a:endParaRPr lang="zh-TW" altLang="en-US" dirty="0" smtClean="0"/>
                    </a:p>
                  </a:txBody>
                  <a:tcPr/>
                </a:tc>
                <a:extLst>
                  <a:ext uri="{0D108BD9-81ED-4DB2-BD59-A6C34878D82A}">
                    <a16:rowId xmlns:a16="http://schemas.microsoft.com/office/drawing/2014/main" val="10002"/>
                  </a:ext>
                </a:extLst>
              </a:tr>
              <a:tr h="370840">
                <a:tc>
                  <a:txBody>
                    <a:bodyPr/>
                    <a:lstStyle/>
                    <a:p>
                      <a:r>
                        <a:rPr lang="en-US" altLang="zh-TW" dirty="0" smtClean="0"/>
                        <a:t>Technology</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180nm</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90nm</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40nm </a:t>
                      </a:r>
                      <a:endParaRPr lang="zh-TW" altLang="en-US" dirty="0" smtClean="0"/>
                    </a:p>
                  </a:txBody>
                  <a:tcPr/>
                </a:tc>
                <a:extLst>
                  <a:ext uri="{0D108BD9-81ED-4DB2-BD59-A6C34878D82A}">
                    <a16:rowId xmlns:a16="http://schemas.microsoft.com/office/drawing/2014/main" val="10003"/>
                  </a:ext>
                </a:extLst>
              </a:tr>
              <a:tr h="370840">
                <a:tc>
                  <a:txBody>
                    <a:bodyPr/>
                    <a:lstStyle/>
                    <a:p>
                      <a:r>
                        <a:rPr lang="en-US" altLang="zh-TW" dirty="0" smtClean="0"/>
                        <a:t>Cores</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30</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112</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288 </a:t>
                      </a:r>
                      <a:endParaRPr lang="zh-TW" altLang="en-US" dirty="0" smtClean="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Core Frequency </a:t>
                      </a:r>
                      <a:endParaRPr lang="zh-TW" altLang="en-US" dirty="0" smtClean="0"/>
                    </a:p>
                  </a:txBody>
                  <a:tcPr/>
                </a:tc>
                <a:tc>
                  <a:txBody>
                    <a:bodyPr/>
                    <a:lstStyle/>
                    <a:p>
                      <a:r>
                        <a:rPr lang="de-DE" altLang="zh-TW" dirty="0" smtClean="0"/>
                        <a:t>190MHz</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zh-TW" dirty="0" smtClean="0"/>
                        <a:t>900 MHz</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zh-TW" dirty="0" smtClean="0"/>
                        <a:t>1.0GHz or 1.2 GHz</a:t>
                      </a:r>
                      <a:endParaRPr lang="zh-TW" altLang="en-US" dirty="0" smtClean="0"/>
                    </a:p>
                  </a:txBody>
                  <a:tcPr/>
                </a:tc>
                <a:extLst>
                  <a:ext uri="{0D108BD9-81ED-4DB2-BD59-A6C34878D82A}">
                    <a16:rowId xmlns:a16="http://schemas.microsoft.com/office/drawing/2014/main" val="10005"/>
                  </a:ext>
                </a:extLst>
              </a:tr>
            </a:tbl>
          </a:graphicData>
        </a:graphic>
      </p:graphicFrame>
      <p:sp>
        <p:nvSpPr>
          <p:cNvPr id="4" name="投影片編號版面配置區 3"/>
          <p:cNvSpPr>
            <a:spLocks noGrp="1"/>
          </p:cNvSpPr>
          <p:nvPr>
            <p:ph type="sldNum" sz="quarter" idx="12"/>
          </p:nvPr>
        </p:nvSpPr>
        <p:spPr/>
        <p:txBody>
          <a:bodyPr/>
          <a:lstStyle/>
          <a:p>
            <a:pPr>
              <a:defRPr/>
            </a:pPr>
            <a:fld id="{CD0E3118-DCAE-40A3-852A-14A3CA406FA5}" type="slidenum">
              <a:rPr lang="zh-TW" altLang="en-US" smtClean="0"/>
              <a:pPr>
                <a:defRPr/>
              </a:pPr>
              <a:t>88</a:t>
            </a:fld>
            <a:endParaRPr lang="en-US" altLang="zh-TW"/>
          </a:p>
        </p:txBody>
      </p:sp>
    </p:spTree>
    <p:extLst>
      <p:ext uri="{BB962C8B-B14F-4D97-AF65-F5344CB8AC3E}">
        <p14:creationId xmlns:p14="http://schemas.microsoft.com/office/powerpoint/2010/main" val="4952540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FP network processor</a:t>
            </a:r>
            <a:endParaRPr lang="zh-TW" altLang="en-US" dirty="0"/>
          </a:p>
        </p:txBody>
      </p:sp>
      <p:sp>
        <p:nvSpPr>
          <p:cNvPr id="3" name="內容版面配置區 2"/>
          <p:cNvSpPr>
            <a:spLocks noGrp="1"/>
          </p:cNvSpPr>
          <p:nvPr>
            <p:ph idx="1"/>
          </p:nvPr>
        </p:nvSpPr>
        <p:spPr/>
        <p:txBody>
          <a:bodyPr/>
          <a:lstStyle/>
          <a:p>
            <a:r>
              <a:rPr lang="en-US" altLang="zh-TW" dirty="0" smtClean="0"/>
              <a:t>FP2: 90 </a:t>
            </a:r>
            <a:r>
              <a:rPr lang="en-US" altLang="zh-TW" dirty="0"/>
              <a:t>nm based design featuring 112 RISC cores using an 840 MHz core frequency and offering 100 </a:t>
            </a:r>
            <a:r>
              <a:rPr lang="en-US" altLang="zh-TW" dirty="0" err="1"/>
              <a:t>Gbps</a:t>
            </a:r>
            <a:r>
              <a:rPr lang="en-US" altLang="zh-TW" dirty="0"/>
              <a:t> speed. </a:t>
            </a:r>
            <a:endParaRPr lang="en-US" altLang="zh-TW" dirty="0" smtClean="0"/>
          </a:p>
          <a:p>
            <a:r>
              <a:rPr lang="en-US" altLang="zh-TW" dirty="0" smtClean="0"/>
              <a:t>FP3: </a:t>
            </a:r>
            <a:r>
              <a:rPr lang="en-US" altLang="zh-TW" dirty="0"/>
              <a:t>40 nm design featuring 288 processor cores and using a 1 GHz core </a:t>
            </a:r>
            <a:r>
              <a:rPr lang="en-US" altLang="zh-TW" dirty="0" smtClean="0"/>
              <a:t>frequency</a:t>
            </a:r>
            <a:r>
              <a:rPr lang="en-US" altLang="zh-TW" dirty="0"/>
              <a:t> providing true 400 </a:t>
            </a:r>
            <a:r>
              <a:rPr lang="en-US" altLang="zh-TW" dirty="0" err="1"/>
              <a:t>Gbps</a:t>
            </a:r>
            <a:r>
              <a:rPr lang="en-US" altLang="zh-TW" dirty="0"/>
              <a:t> speed</a:t>
            </a:r>
            <a:endParaRPr lang="zh-TW" altLang="en-US" dirty="0"/>
          </a:p>
        </p:txBody>
      </p:sp>
      <p:sp>
        <p:nvSpPr>
          <p:cNvPr id="4" name="投影片編號版面配置區 3"/>
          <p:cNvSpPr>
            <a:spLocks noGrp="1"/>
          </p:cNvSpPr>
          <p:nvPr>
            <p:ph type="sldNum" sz="quarter" idx="12"/>
          </p:nvPr>
        </p:nvSpPr>
        <p:spPr/>
        <p:txBody>
          <a:bodyPr/>
          <a:lstStyle/>
          <a:p>
            <a:pPr>
              <a:defRPr/>
            </a:pPr>
            <a:fld id="{CD0E3118-DCAE-40A3-852A-14A3CA406FA5}" type="slidenum">
              <a:rPr lang="zh-TW" altLang="en-US" smtClean="0"/>
              <a:pPr>
                <a:defRPr/>
              </a:pPr>
              <a:t>89</a:t>
            </a:fld>
            <a:endParaRPr lang="en-US" altLang="zh-TW"/>
          </a:p>
        </p:txBody>
      </p:sp>
    </p:spTree>
    <p:extLst>
      <p:ext uri="{BB962C8B-B14F-4D97-AF65-F5344CB8AC3E}">
        <p14:creationId xmlns:p14="http://schemas.microsoft.com/office/powerpoint/2010/main" val="3490766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84BAD9E-12FD-4AB2-BDD1-684981B96984}" type="slidenum">
              <a:rPr kumimoji="0" lang="zh-TW" altLang="en-US" smtClean="0">
                <a:solidFill>
                  <a:schemeClr val="folHlink"/>
                </a:solidFill>
                <a:latin typeface="Arial" panose="020B0604020202020204" pitchFamily="34" charset="0"/>
              </a:rPr>
              <a:pPr>
                <a:defRPr/>
              </a:pPr>
              <a:t>9</a:t>
            </a:fld>
            <a:endParaRPr kumimoji="0" lang="en-US" altLang="zh-TW" smtClean="0">
              <a:solidFill>
                <a:schemeClr val="folHlink"/>
              </a:solidFill>
              <a:latin typeface="Arial" panose="020B0604020202020204" pitchFamily="34" charset="0"/>
            </a:endParaRPr>
          </a:p>
        </p:txBody>
      </p:sp>
      <p:sp>
        <p:nvSpPr>
          <p:cNvPr id="40962" name="Rectangle 2"/>
          <p:cNvSpPr>
            <a:spLocks noGrp="1" noChangeArrowheads="1"/>
          </p:cNvSpPr>
          <p:nvPr>
            <p:ph type="title"/>
          </p:nvPr>
        </p:nvSpPr>
        <p:spPr/>
        <p:txBody>
          <a:bodyPr/>
          <a:lstStyle/>
          <a:p>
            <a:pPr eaLnBrk="1" hangingPunct="1">
              <a:defRPr/>
            </a:pPr>
            <a:r>
              <a:rPr lang="en-US" altLang="zh-TW" smtClean="0"/>
              <a:t>Basic Forwarding Functions</a:t>
            </a:r>
          </a:p>
        </p:txBody>
      </p:sp>
      <p:sp>
        <p:nvSpPr>
          <p:cNvPr id="40963" name="Rectangle 3"/>
          <p:cNvSpPr>
            <a:spLocks noGrp="1" noChangeArrowheads="1"/>
          </p:cNvSpPr>
          <p:nvPr>
            <p:ph type="body" idx="1"/>
          </p:nvPr>
        </p:nvSpPr>
        <p:spPr/>
        <p:txBody>
          <a:bodyPr/>
          <a:lstStyle/>
          <a:p>
            <a:pPr algn="just" eaLnBrk="1" hangingPunct="1">
              <a:defRPr/>
            </a:pPr>
            <a:r>
              <a:rPr lang="en-US" altLang="zh-TW" i="1" dirty="0" smtClean="0">
                <a:solidFill>
                  <a:srgbClr val="FF9966"/>
                </a:solidFill>
              </a:rPr>
              <a:t>IP Header Validation</a:t>
            </a:r>
            <a:r>
              <a:rPr lang="en-US" altLang="zh-TW" i="1" dirty="0" smtClean="0"/>
              <a:t>: </a:t>
            </a:r>
            <a:r>
              <a:rPr lang="en-US" altLang="zh-TW" dirty="0" smtClean="0"/>
              <a:t>Ensure only well-formed packets are processed further while the rest are discarded such as:</a:t>
            </a:r>
          </a:p>
          <a:p>
            <a:pPr lvl="1" eaLnBrk="1" hangingPunct="1">
              <a:defRPr/>
            </a:pPr>
            <a:r>
              <a:rPr lang="en-US" altLang="zh-TW" dirty="0" smtClean="0">
                <a:solidFill>
                  <a:srgbClr val="FFCC00"/>
                </a:solidFill>
              </a:rPr>
              <a:t>version number of the protocol</a:t>
            </a:r>
            <a:r>
              <a:rPr lang="en-US" altLang="zh-TW" dirty="0" smtClean="0"/>
              <a:t> is correct </a:t>
            </a:r>
          </a:p>
          <a:p>
            <a:pPr lvl="1" eaLnBrk="1" hangingPunct="1">
              <a:defRPr/>
            </a:pPr>
            <a:r>
              <a:rPr lang="en-US" altLang="zh-TW" dirty="0" smtClean="0">
                <a:solidFill>
                  <a:srgbClr val="FFCC00"/>
                </a:solidFill>
              </a:rPr>
              <a:t>header length</a:t>
            </a:r>
            <a:r>
              <a:rPr lang="en-US" altLang="zh-TW" dirty="0" smtClean="0"/>
              <a:t> of the packet is valid, and </a:t>
            </a:r>
          </a:p>
          <a:p>
            <a:pPr lvl="1" algn="just" eaLnBrk="1" hangingPunct="1">
              <a:defRPr/>
            </a:pPr>
            <a:r>
              <a:rPr lang="en-US" altLang="zh-TW" dirty="0" smtClean="0">
                <a:solidFill>
                  <a:srgbClr val="FFFF00"/>
                </a:solidFill>
              </a:rPr>
              <a:t>the </a:t>
            </a:r>
            <a:r>
              <a:rPr lang="en-US" altLang="zh-TW" u="sng" dirty="0" smtClean="0">
                <a:solidFill>
                  <a:srgbClr val="FFFF00"/>
                </a:solidFill>
              </a:rPr>
              <a:t>computed header checksum </a:t>
            </a:r>
            <a:r>
              <a:rPr lang="en-US" altLang="zh-TW" dirty="0" smtClean="0">
                <a:solidFill>
                  <a:srgbClr val="FFFF00"/>
                </a:solidFill>
              </a:rPr>
              <a:t>of the packet is same as the value of the checksum field in the packet header.</a:t>
            </a:r>
            <a:endParaRPr lang="zh-TW" altLang="en-US" dirty="0" smtClean="0">
              <a:solidFill>
                <a:srgbClr val="FFFF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D8463D7F-6FF7-4D6B-BD1C-C0C82D0CB77F}" type="slidenum">
              <a:rPr kumimoji="0" lang="zh-TW" altLang="en-US" smtClean="0">
                <a:solidFill>
                  <a:schemeClr val="folHlink"/>
                </a:solidFill>
                <a:latin typeface="Arial" panose="020B0604020202020204" pitchFamily="34" charset="0"/>
              </a:rPr>
              <a:pPr>
                <a:defRPr/>
              </a:pPr>
              <a:t>90</a:t>
            </a:fld>
            <a:endParaRPr kumimoji="0" lang="en-US" altLang="zh-TW" smtClean="0">
              <a:solidFill>
                <a:schemeClr val="folHlink"/>
              </a:solidFill>
              <a:latin typeface="Arial" panose="020B0604020202020204" pitchFamily="34" charset="0"/>
            </a:endParaRPr>
          </a:p>
        </p:txBody>
      </p:sp>
      <p:sp>
        <p:nvSpPr>
          <p:cNvPr id="114690" name="Rectangle 2"/>
          <p:cNvSpPr>
            <a:spLocks noGrp="1" noChangeArrowheads="1"/>
          </p:cNvSpPr>
          <p:nvPr>
            <p:ph type="title"/>
          </p:nvPr>
        </p:nvSpPr>
        <p:spPr>
          <a:xfrm>
            <a:off x="0" y="596578"/>
            <a:ext cx="9144000" cy="923925"/>
          </a:xfrm>
        </p:spPr>
        <p:txBody>
          <a:bodyPr/>
          <a:lstStyle/>
          <a:p>
            <a:pPr eaLnBrk="1" hangingPunct="1">
              <a:defRPr/>
            </a:pPr>
            <a:r>
              <a:rPr lang="en-US" altLang="zh-TW" sz="4000" dirty="0" smtClean="0"/>
              <a:t>Innovation #1: </a:t>
            </a:r>
            <a:br>
              <a:rPr lang="en-US" altLang="zh-TW" sz="4000" dirty="0" smtClean="0"/>
            </a:br>
            <a:r>
              <a:rPr lang="en-US" altLang="zh-TW" sz="4000" dirty="0" smtClean="0">
                <a:solidFill>
                  <a:srgbClr val="FF9966"/>
                </a:solidFill>
              </a:rPr>
              <a:t>Each Line Card Has a forwarding Table</a:t>
            </a:r>
          </a:p>
        </p:txBody>
      </p:sp>
      <p:sp>
        <p:nvSpPr>
          <p:cNvPr id="114691" name="Rectangle 3"/>
          <p:cNvSpPr>
            <a:spLocks noGrp="1" noChangeArrowheads="1"/>
          </p:cNvSpPr>
          <p:nvPr>
            <p:ph type="body" idx="1"/>
          </p:nvPr>
        </p:nvSpPr>
        <p:spPr>
          <a:xfrm>
            <a:off x="323850" y="1701478"/>
            <a:ext cx="8496300" cy="3923766"/>
          </a:xfrm>
        </p:spPr>
        <p:txBody>
          <a:bodyPr/>
          <a:lstStyle/>
          <a:p>
            <a:pPr eaLnBrk="1" hangingPunct="1">
              <a:defRPr/>
            </a:pPr>
            <a:r>
              <a:rPr lang="en-US" altLang="zh-TW" dirty="0" smtClean="0"/>
              <a:t>Prevents the central routing table from becoming a bottleneck at high speeds</a:t>
            </a:r>
          </a:p>
          <a:p>
            <a:pPr eaLnBrk="1" hangingPunct="1">
              <a:defRPr/>
            </a:pPr>
            <a:r>
              <a:rPr lang="en-US" altLang="zh-TW" sz="3200" b="1" dirty="0" smtClean="0">
                <a:solidFill>
                  <a:srgbClr val="FF0000"/>
                </a:solidFill>
              </a:rPr>
              <a:t>Complication:</a:t>
            </a:r>
            <a:r>
              <a:rPr lang="en-US" altLang="zh-TW" sz="3200" dirty="0" smtClean="0"/>
              <a:t> Must update forwarding tables on the fly.  </a:t>
            </a:r>
          </a:p>
          <a:p>
            <a:pPr lvl="1" eaLnBrk="1" hangingPunct="1">
              <a:defRPr/>
            </a:pPr>
            <a:r>
              <a:rPr lang="en-US" altLang="zh-TW" dirty="0" smtClean="0"/>
              <a:t>How does the BBN router update tables without slowing the forwarding engines?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CE69E13F-29E8-48C1-817D-4CA18B3653B2}" type="slidenum">
              <a:rPr kumimoji="0" lang="zh-TW" altLang="en-US" smtClean="0">
                <a:solidFill>
                  <a:srgbClr val="FFCC00"/>
                </a:solidFill>
                <a:latin typeface="Arial" panose="020B0604020202020204" pitchFamily="34" charset="0"/>
              </a:rPr>
              <a:pPr>
                <a:defRPr/>
              </a:pPr>
              <a:t>91</a:t>
            </a:fld>
            <a:endParaRPr kumimoji="0" lang="en-US" altLang="zh-TW" smtClean="0">
              <a:solidFill>
                <a:srgbClr val="FFCC00"/>
              </a:solidFill>
              <a:latin typeface="Arial" panose="020B0604020202020204" pitchFamily="34" charset="0"/>
            </a:endParaRPr>
          </a:p>
        </p:txBody>
      </p:sp>
      <p:sp>
        <p:nvSpPr>
          <p:cNvPr id="137218" name="Rectangle 2"/>
          <p:cNvSpPr>
            <a:spLocks noGrp="1" noChangeArrowheads="1"/>
          </p:cNvSpPr>
          <p:nvPr>
            <p:ph type="title"/>
          </p:nvPr>
        </p:nvSpPr>
        <p:spPr/>
        <p:txBody>
          <a:bodyPr/>
          <a:lstStyle/>
          <a:p>
            <a:pPr eaLnBrk="1" hangingPunct="1">
              <a:defRPr/>
            </a:pPr>
            <a:r>
              <a:rPr lang="en-US" altLang="zh-TW" sz="4000" dirty="0" smtClean="0"/>
              <a:t>Innovation #2: </a:t>
            </a:r>
            <a:r>
              <a:rPr lang="en-US" altLang="zh-TW" sz="4000" dirty="0" smtClean="0">
                <a:solidFill>
                  <a:srgbClr val="FF9966"/>
                </a:solidFill>
              </a:rPr>
              <a:t>Switched Backplane</a:t>
            </a:r>
          </a:p>
        </p:txBody>
      </p:sp>
      <p:sp>
        <p:nvSpPr>
          <p:cNvPr id="137219" name="Rectangle 3"/>
          <p:cNvSpPr>
            <a:spLocks noGrp="1" noChangeArrowheads="1"/>
          </p:cNvSpPr>
          <p:nvPr>
            <p:ph type="body" idx="1"/>
          </p:nvPr>
        </p:nvSpPr>
        <p:spPr>
          <a:xfrm>
            <a:off x="457200" y="1371600"/>
            <a:ext cx="8229600" cy="2741613"/>
          </a:xfrm>
        </p:spPr>
        <p:txBody>
          <a:bodyPr/>
          <a:lstStyle/>
          <a:p>
            <a:pPr eaLnBrk="1" hangingPunct="1">
              <a:lnSpc>
                <a:spcPct val="90000"/>
              </a:lnSpc>
              <a:defRPr/>
            </a:pPr>
            <a:r>
              <a:rPr lang="en-US" altLang="zh-TW" sz="2800" smtClean="0"/>
              <a:t>Every input port has a connection to every output port</a:t>
            </a:r>
          </a:p>
          <a:p>
            <a:pPr eaLnBrk="1" hangingPunct="1">
              <a:lnSpc>
                <a:spcPct val="90000"/>
              </a:lnSpc>
              <a:defRPr/>
            </a:pPr>
            <a:r>
              <a:rPr lang="en-US" altLang="zh-TW" sz="2800" smtClean="0"/>
              <a:t>During each timeslot, each input connected to zero or one outputs</a:t>
            </a:r>
          </a:p>
          <a:p>
            <a:pPr eaLnBrk="1" hangingPunct="1">
              <a:lnSpc>
                <a:spcPct val="90000"/>
              </a:lnSpc>
              <a:defRPr/>
            </a:pPr>
            <a:r>
              <a:rPr lang="en-US" altLang="zh-TW" sz="2800" b="1" smtClean="0">
                <a:solidFill>
                  <a:srgbClr val="FF0000"/>
                </a:solidFill>
              </a:rPr>
              <a:t>Advantage:</a:t>
            </a:r>
            <a:r>
              <a:rPr lang="en-US" altLang="zh-TW" sz="2800" b="1" smtClean="0"/>
              <a:t> </a:t>
            </a:r>
            <a:r>
              <a:rPr lang="en-US" altLang="zh-TW" sz="2800" smtClean="0"/>
              <a:t>Exploits parallelism</a:t>
            </a:r>
          </a:p>
          <a:p>
            <a:pPr eaLnBrk="1" hangingPunct="1">
              <a:lnSpc>
                <a:spcPct val="90000"/>
              </a:lnSpc>
              <a:defRPr/>
            </a:pPr>
            <a:r>
              <a:rPr lang="en-US" altLang="zh-TW" sz="2800" b="1" smtClean="0">
                <a:solidFill>
                  <a:srgbClr val="FF0000"/>
                </a:solidFill>
              </a:rPr>
              <a:t>Disadvantage:</a:t>
            </a:r>
            <a:r>
              <a:rPr lang="en-US" altLang="zh-TW" sz="2800" b="1" smtClean="0"/>
              <a:t> </a:t>
            </a:r>
            <a:r>
              <a:rPr lang="en-US" altLang="zh-TW" sz="2800" smtClean="0"/>
              <a:t>Need scheduling algorithm</a:t>
            </a:r>
            <a:endParaRPr lang="en-US" altLang="zh-TW" sz="2800" b="1" smtClean="0"/>
          </a:p>
        </p:txBody>
      </p:sp>
      <p:grpSp>
        <p:nvGrpSpPr>
          <p:cNvPr id="97285" name="群組 5"/>
          <p:cNvGrpSpPr>
            <a:grpSpLocks/>
          </p:cNvGrpSpPr>
          <p:nvPr/>
        </p:nvGrpSpPr>
        <p:grpSpPr bwMode="auto">
          <a:xfrm>
            <a:off x="3535363" y="4113213"/>
            <a:ext cx="2582862" cy="2227262"/>
            <a:chOff x="2866028" y="1958929"/>
            <a:chExt cx="3940932" cy="3400549"/>
          </a:xfrm>
        </p:grpSpPr>
        <p:grpSp>
          <p:nvGrpSpPr>
            <p:cNvPr id="97286" name="群組 6"/>
            <p:cNvGrpSpPr>
              <a:grpSpLocks/>
            </p:cNvGrpSpPr>
            <p:nvPr/>
          </p:nvGrpSpPr>
          <p:grpSpPr bwMode="auto">
            <a:xfrm>
              <a:off x="2866030" y="2244374"/>
              <a:ext cx="1050878" cy="1645012"/>
              <a:chOff x="723331" y="565699"/>
              <a:chExt cx="1050878" cy="1645012"/>
            </a:xfrm>
          </p:grpSpPr>
          <p:sp>
            <p:nvSpPr>
              <p:cNvPr id="47" name="矩形 46"/>
              <p:cNvSpPr/>
              <p:nvPr/>
            </p:nvSpPr>
            <p:spPr>
              <a:xfrm>
                <a:off x="1418502" y="1230372"/>
                <a:ext cx="356065" cy="244800"/>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8" name="矩形 47"/>
              <p:cNvSpPr/>
              <p:nvPr/>
            </p:nvSpPr>
            <p:spPr>
              <a:xfrm>
                <a:off x="723329" y="600192"/>
                <a:ext cx="394819" cy="247224"/>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9" name="矩形 48"/>
              <p:cNvSpPr/>
              <p:nvPr/>
            </p:nvSpPr>
            <p:spPr>
              <a:xfrm>
                <a:off x="1118149" y="566259"/>
                <a:ext cx="288243" cy="315090"/>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dirty="0">
                  <a:solidFill>
                    <a:prstClr val="white"/>
                  </a:solidFill>
                  <a:latin typeface="Calibri" panose="020F0502020204030204"/>
                </a:endParaRPr>
              </a:p>
            </p:txBody>
          </p:sp>
          <p:sp>
            <p:nvSpPr>
              <p:cNvPr id="50" name="矩形 49"/>
              <p:cNvSpPr/>
              <p:nvPr/>
            </p:nvSpPr>
            <p:spPr>
              <a:xfrm>
                <a:off x="1418502" y="600192"/>
                <a:ext cx="356065" cy="247224"/>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dirty="0">
                  <a:solidFill>
                    <a:prstClr val="white"/>
                  </a:solidFill>
                  <a:latin typeface="Calibri" panose="020F0502020204030204"/>
                </a:endParaRPr>
              </a:p>
            </p:txBody>
          </p:sp>
          <p:sp>
            <p:nvSpPr>
              <p:cNvPr id="51" name="矩形 50"/>
              <p:cNvSpPr/>
              <p:nvPr/>
            </p:nvSpPr>
            <p:spPr>
              <a:xfrm>
                <a:off x="723329" y="1230372"/>
                <a:ext cx="394819" cy="244800"/>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52" name="矩形 51"/>
              <p:cNvSpPr/>
              <p:nvPr/>
            </p:nvSpPr>
            <p:spPr>
              <a:xfrm>
                <a:off x="1137526" y="1196439"/>
                <a:ext cx="285820" cy="315090"/>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53" name="矩形 52"/>
              <p:cNvSpPr/>
              <p:nvPr/>
            </p:nvSpPr>
            <p:spPr>
              <a:xfrm>
                <a:off x="723329" y="1928418"/>
                <a:ext cx="394819" cy="247224"/>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54" name="矩形 53"/>
              <p:cNvSpPr/>
              <p:nvPr/>
            </p:nvSpPr>
            <p:spPr>
              <a:xfrm>
                <a:off x="1118149" y="1894485"/>
                <a:ext cx="288243" cy="315090"/>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55" name="矩形 54"/>
              <p:cNvSpPr/>
              <p:nvPr/>
            </p:nvSpPr>
            <p:spPr>
              <a:xfrm>
                <a:off x="1418502" y="1928418"/>
                <a:ext cx="356065" cy="247224"/>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grpSp>
          <p:nvGrpSpPr>
            <p:cNvPr id="97287" name="群組 7"/>
            <p:cNvGrpSpPr>
              <a:grpSpLocks/>
            </p:cNvGrpSpPr>
            <p:nvPr/>
          </p:nvGrpSpPr>
          <p:grpSpPr bwMode="auto">
            <a:xfrm rot="-5400000">
              <a:off x="4371606" y="4011533"/>
              <a:ext cx="1050878" cy="1645012"/>
              <a:chOff x="2035791" y="2615138"/>
              <a:chExt cx="1050878" cy="1645012"/>
            </a:xfrm>
          </p:grpSpPr>
          <p:sp>
            <p:nvSpPr>
              <p:cNvPr id="38" name="矩形 37"/>
              <p:cNvSpPr/>
              <p:nvPr/>
            </p:nvSpPr>
            <p:spPr>
              <a:xfrm>
                <a:off x="2738684" y="3278994"/>
                <a:ext cx="356293" cy="247065"/>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9" name="矩形 38"/>
              <p:cNvSpPr/>
              <p:nvPr/>
            </p:nvSpPr>
            <p:spPr>
              <a:xfrm>
                <a:off x="2043061" y="2649219"/>
                <a:ext cx="395075" cy="247065"/>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0" name="矩形 39"/>
              <p:cNvSpPr/>
              <p:nvPr/>
            </p:nvSpPr>
            <p:spPr>
              <a:xfrm>
                <a:off x="2438137" y="2615309"/>
                <a:ext cx="288428" cy="314887"/>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1" name="矩形 40"/>
              <p:cNvSpPr/>
              <p:nvPr/>
            </p:nvSpPr>
            <p:spPr>
              <a:xfrm>
                <a:off x="2738684" y="2649220"/>
                <a:ext cx="356293" cy="247065"/>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2" name="矩形 41"/>
              <p:cNvSpPr/>
              <p:nvPr/>
            </p:nvSpPr>
            <p:spPr>
              <a:xfrm>
                <a:off x="2043061" y="3278993"/>
                <a:ext cx="395075" cy="247065"/>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3" name="矩形 42"/>
              <p:cNvSpPr/>
              <p:nvPr/>
            </p:nvSpPr>
            <p:spPr>
              <a:xfrm>
                <a:off x="2450254" y="3245083"/>
                <a:ext cx="286005" cy="314887"/>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4" name="矩形 43"/>
              <p:cNvSpPr/>
              <p:nvPr/>
            </p:nvSpPr>
            <p:spPr>
              <a:xfrm>
                <a:off x="2043061" y="3979013"/>
                <a:ext cx="395075" cy="247065"/>
              </a:xfrm>
              <a:prstGeom prst="rect">
                <a:avLst/>
              </a:prstGeom>
              <a:solidFill>
                <a:sysClr val="window" lastClr="FFFFFF"/>
              </a:solid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5" name="矩形 44"/>
              <p:cNvSpPr/>
              <p:nvPr/>
            </p:nvSpPr>
            <p:spPr>
              <a:xfrm>
                <a:off x="2438137" y="3945103"/>
                <a:ext cx="288428" cy="314887"/>
              </a:xfrm>
              <a:prstGeom prst="rect">
                <a:avLst/>
              </a:prstGeom>
              <a:solidFill>
                <a:sysClr val="window" lastClr="FFFFFF"/>
              </a:solidFill>
              <a:ln w="28575"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46" name="矩形 45"/>
              <p:cNvSpPr/>
              <p:nvPr/>
            </p:nvSpPr>
            <p:spPr>
              <a:xfrm>
                <a:off x="2738684" y="3979014"/>
                <a:ext cx="356293" cy="247065"/>
              </a:xfrm>
              <a:prstGeom prst="rect">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cxnSp>
          <p:nvCxnSpPr>
            <p:cNvPr id="97288" name="直線單箭頭接點 8"/>
            <p:cNvCxnSpPr>
              <a:cxnSpLocks noChangeShapeType="1"/>
              <a:stCxn id="50" idx="3"/>
            </p:cNvCxnSpPr>
            <p:nvPr/>
          </p:nvCxnSpPr>
          <p:spPr bwMode="auto">
            <a:xfrm flipV="1">
              <a:off x="3916908" y="2402005"/>
              <a:ext cx="157631" cy="1"/>
            </a:xfrm>
            <a:prstGeom prst="straightConnector1">
              <a:avLst/>
            </a:prstGeom>
            <a:noFill/>
            <a:ln w="6350"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89" name="直線單箭頭接點 9"/>
            <p:cNvCxnSpPr>
              <a:cxnSpLocks noChangeShapeType="1"/>
              <a:stCxn id="47" idx="3"/>
            </p:cNvCxnSpPr>
            <p:nvPr/>
          </p:nvCxnSpPr>
          <p:spPr bwMode="auto">
            <a:xfrm flipV="1">
              <a:off x="3916908" y="3032078"/>
              <a:ext cx="157631" cy="1"/>
            </a:xfrm>
            <a:prstGeom prst="straightConnector1">
              <a:avLst/>
            </a:prstGeom>
            <a:noFill/>
            <a:ln w="6350"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90" name="直線單箭頭接點 10"/>
            <p:cNvCxnSpPr>
              <a:cxnSpLocks noChangeShapeType="1"/>
              <a:stCxn id="55" idx="3"/>
            </p:cNvCxnSpPr>
            <p:nvPr/>
          </p:nvCxnSpPr>
          <p:spPr bwMode="auto">
            <a:xfrm flipV="1">
              <a:off x="3916908" y="3731754"/>
              <a:ext cx="157631" cy="1"/>
            </a:xfrm>
            <a:prstGeom prst="straightConnector1">
              <a:avLst/>
            </a:prstGeom>
            <a:noFill/>
            <a:ln w="6350"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91" name="直線單箭頭接點 11"/>
            <p:cNvCxnSpPr>
              <a:cxnSpLocks noChangeShapeType="1"/>
              <a:endCxn id="46" idx="3"/>
            </p:cNvCxnSpPr>
            <p:nvPr/>
          </p:nvCxnSpPr>
          <p:spPr bwMode="auto">
            <a:xfrm>
              <a:off x="5561919" y="2402005"/>
              <a:ext cx="1" cy="1906595"/>
            </a:xfrm>
            <a:prstGeom prst="straightConnector1">
              <a:avLst/>
            </a:prstGeom>
            <a:noFill/>
            <a:ln w="28575"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92" name="直線接點 12"/>
            <p:cNvCxnSpPr>
              <a:cxnSpLocks noChangeShapeType="1"/>
            </p:cNvCxnSpPr>
            <p:nvPr/>
          </p:nvCxnSpPr>
          <p:spPr bwMode="auto">
            <a:xfrm>
              <a:off x="4074539" y="2402005"/>
              <a:ext cx="1487380" cy="0"/>
            </a:xfrm>
            <a:prstGeom prst="line">
              <a:avLst/>
            </a:prstGeom>
            <a:noFill/>
            <a:ln w="28575" algn="ctr">
              <a:solidFill>
                <a:srgbClr val="ED7D31"/>
              </a:solidFill>
              <a:miter lim="800000"/>
              <a:headEnd/>
              <a:tailEnd/>
            </a:ln>
            <a:extLst>
              <a:ext uri="{909E8E84-426E-40DD-AFC4-6F175D3DCCD1}">
                <a14:hiddenFill xmlns:a14="http://schemas.microsoft.com/office/drawing/2010/main">
                  <a:noFill/>
                </a14:hiddenFill>
              </a:ext>
            </a:extLst>
          </p:spPr>
        </p:cxnSp>
        <p:cxnSp>
          <p:nvCxnSpPr>
            <p:cNvPr id="97293" name="直線接點 13"/>
            <p:cNvCxnSpPr>
              <a:cxnSpLocks noChangeShapeType="1"/>
            </p:cNvCxnSpPr>
            <p:nvPr/>
          </p:nvCxnSpPr>
          <p:spPr bwMode="auto">
            <a:xfrm>
              <a:off x="4074539" y="3032078"/>
              <a:ext cx="1487380" cy="0"/>
            </a:xfrm>
            <a:prstGeom prst="line">
              <a:avLst/>
            </a:prstGeom>
            <a:noFill/>
            <a:ln w="28575" algn="ctr">
              <a:solidFill>
                <a:srgbClr val="ED7D31"/>
              </a:solidFill>
              <a:miter lim="800000"/>
              <a:headEnd/>
              <a:tailEnd/>
            </a:ln>
            <a:extLst>
              <a:ext uri="{909E8E84-426E-40DD-AFC4-6F175D3DCCD1}">
                <a14:hiddenFill xmlns:a14="http://schemas.microsoft.com/office/drawing/2010/main">
                  <a:noFill/>
                </a14:hiddenFill>
              </a:ext>
            </a:extLst>
          </p:spPr>
        </p:cxnSp>
        <p:cxnSp>
          <p:nvCxnSpPr>
            <p:cNvPr id="97294" name="直線接點 14"/>
            <p:cNvCxnSpPr>
              <a:cxnSpLocks noChangeShapeType="1"/>
            </p:cNvCxnSpPr>
            <p:nvPr/>
          </p:nvCxnSpPr>
          <p:spPr bwMode="auto">
            <a:xfrm>
              <a:off x="4074539" y="3731754"/>
              <a:ext cx="1487380" cy="0"/>
            </a:xfrm>
            <a:prstGeom prst="line">
              <a:avLst/>
            </a:prstGeom>
            <a:noFill/>
            <a:ln w="28575" algn="ctr">
              <a:solidFill>
                <a:srgbClr val="ED7D31"/>
              </a:solidFill>
              <a:miter lim="800000"/>
              <a:headEnd/>
              <a:tailEnd/>
            </a:ln>
            <a:extLst>
              <a:ext uri="{909E8E84-426E-40DD-AFC4-6F175D3DCCD1}">
                <a14:hiddenFill xmlns:a14="http://schemas.microsoft.com/office/drawing/2010/main">
                  <a:noFill/>
                </a14:hiddenFill>
              </a:ext>
            </a:extLst>
          </p:spPr>
        </p:cxnSp>
        <p:cxnSp>
          <p:nvCxnSpPr>
            <p:cNvPr id="97295" name="直線單箭頭接點 15"/>
            <p:cNvCxnSpPr>
              <a:cxnSpLocks noChangeShapeType="1"/>
            </p:cNvCxnSpPr>
            <p:nvPr/>
          </p:nvCxnSpPr>
          <p:spPr bwMode="auto">
            <a:xfrm>
              <a:off x="4223983" y="2402005"/>
              <a:ext cx="1" cy="1906595"/>
            </a:xfrm>
            <a:prstGeom prst="straightConnector1">
              <a:avLst/>
            </a:prstGeom>
            <a:noFill/>
            <a:ln w="28575" algn="ctr">
              <a:solidFill>
                <a:srgbClr val="ED7D31"/>
              </a:solidFill>
              <a:miter lim="800000"/>
              <a:headEnd/>
              <a:tailEnd type="triangle" w="med" len="med"/>
            </a:ln>
            <a:extLst>
              <a:ext uri="{909E8E84-426E-40DD-AFC4-6F175D3DCCD1}">
                <a14:hiddenFill xmlns:a14="http://schemas.microsoft.com/office/drawing/2010/main">
                  <a:noFill/>
                </a14:hiddenFill>
              </a:ext>
            </a:extLst>
          </p:spPr>
        </p:cxnSp>
        <p:cxnSp>
          <p:nvCxnSpPr>
            <p:cNvPr id="97296" name="直線單箭頭接點 16"/>
            <p:cNvCxnSpPr>
              <a:cxnSpLocks noChangeShapeType="1"/>
            </p:cNvCxnSpPr>
            <p:nvPr/>
          </p:nvCxnSpPr>
          <p:spPr bwMode="auto">
            <a:xfrm>
              <a:off x="4855874" y="2392907"/>
              <a:ext cx="1" cy="1906595"/>
            </a:xfrm>
            <a:prstGeom prst="straightConnector1">
              <a:avLst/>
            </a:prstGeom>
            <a:noFill/>
            <a:ln w="28575" algn="ctr">
              <a:solidFill>
                <a:srgbClr val="ED7D31"/>
              </a:solidFill>
              <a:miter lim="800000"/>
              <a:headEnd/>
              <a:tailEnd type="triangle" w="med" len="med"/>
            </a:ln>
            <a:extLst>
              <a:ext uri="{909E8E84-426E-40DD-AFC4-6F175D3DCCD1}">
                <a14:hiddenFill xmlns:a14="http://schemas.microsoft.com/office/drawing/2010/main">
                  <a:noFill/>
                </a14:hiddenFill>
              </a:ext>
            </a:extLst>
          </p:spPr>
        </p:cxnSp>
        <p:grpSp>
          <p:nvGrpSpPr>
            <p:cNvPr id="97297" name="群組 17"/>
            <p:cNvGrpSpPr>
              <a:grpSpLocks/>
            </p:cNvGrpSpPr>
            <p:nvPr/>
          </p:nvGrpSpPr>
          <p:grpSpPr bwMode="auto">
            <a:xfrm>
              <a:off x="4165977" y="2330127"/>
              <a:ext cx="1454629" cy="137841"/>
              <a:chOff x="2023278" y="651452"/>
              <a:chExt cx="1454629" cy="137841"/>
            </a:xfrm>
          </p:grpSpPr>
          <p:sp>
            <p:nvSpPr>
              <p:cNvPr id="35" name="橢圓 34"/>
              <p:cNvSpPr/>
              <p:nvPr/>
            </p:nvSpPr>
            <p:spPr>
              <a:xfrm>
                <a:off x="3353847" y="655938"/>
                <a:ext cx="123532"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6" name="橢圓 35"/>
              <p:cNvSpPr/>
              <p:nvPr/>
            </p:nvSpPr>
            <p:spPr>
              <a:xfrm>
                <a:off x="2644140" y="655938"/>
                <a:ext cx="123533"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7" name="橢圓 36"/>
              <p:cNvSpPr/>
              <p:nvPr/>
            </p:nvSpPr>
            <p:spPr>
              <a:xfrm>
                <a:off x="2024055" y="651090"/>
                <a:ext cx="123533"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grpSp>
          <p:nvGrpSpPr>
            <p:cNvPr id="97298" name="群組 18"/>
            <p:cNvGrpSpPr>
              <a:grpSpLocks/>
            </p:cNvGrpSpPr>
            <p:nvPr/>
          </p:nvGrpSpPr>
          <p:grpSpPr bwMode="auto">
            <a:xfrm>
              <a:off x="4168249" y="2960197"/>
              <a:ext cx="1454629" cy="137841"/>
              <a:chOff x="2023278" y="651452"/>
              <a:chExt cx="1454629" cy="137841"/>
            </a:xfrm>
          </p:grpSpPr>
          <p:sp>
            <p:nvSpPr>
              <p:cNvPr id="32" name="橢圓 31"/>
              <p:cNvSpPr/>
              <p:nvPr/>
            </p:nvSpPr>
            <p:spPr>
              <a:xfrm>
                <a:off x="3353997" y="656048"/>
                <a:ext cx="123533"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3" name="橢圓 32"/>
              <p:cNvSpPr/>
              <p:nvPr/>
            </p:nvSpPr>
            <p:spPr>
              <a:xfrm>
                <a:off x="2644291" y="656048"/>
                <a:ext cx="123532"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4" name="橢圓 33"/>
              <p:cNvSpPr/>
              <p:nvPr/>
            </p:nvSpPr>
            <p:spPr>
              <a:xfrm>
                <a:off x="2024206" y="651200"/>
                <a:ext cx="123532" cy="133308"/>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grpSp>
          <p:nvGrpSpPr>
            <p:cNvPr id="97299" name="群組 19"/>
            <p:cNvGrpSpPr>
              <a:grpSpLocks/>
            </p:cNvGrpSpPr>
            <p:nvPr/>
          </p:nvGrpSpPr>
          <p:grpSpPr bwMode="auto">
            <a:xfrm>
              <a:off x="4167799" y="3661469"/>
              <a:ext cx="1454629" cy="137841"/>
              <a:chOff x="2023278" y="651452"/>
              <a:chExt cx="1454629" cy="137841"/>
            </a:xfrm>
          </p:grpSpPr>
          <p:sp>
            <p:nvSpPr>
              <p:cNvPr id="29" name="橢圓 28"/>
              <p:cNvSpPr/>
              <p:nvPr/>
            </p:nvSpPr>
            <p:spPr>
              <a:xfrm>
                <a:off x="3354445" y="655246"/>
                <a:ext cx="123533" cy="133306"/>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0" name="橢圓 29"/>
              <p:cNvSpPr/>
              <p:nvPr/>
            </p:nvSpPr>
            <p:spPr>
              <a:xfrm>
                <a:off x="2644739" y="655246"/>
                <a:ext cx="123532" cy="133306"/>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1" name="橢圓 30"/>
              <p:cNvSpPr/>
              <p:nvPr/>
            </p:nvSpPr>
            <p:spPr>
              <a:xfrm>
                <a:off x="2022231" y="650399"/>
                <a:ext cx="123533" cy="133306"/>
              </a:xfrm>
              <a:prstGeom prst="ellipse">
                <a:avLst/>
              </a:prstGeom>
              <a:solidFill>
                <a:srgbClr val="ED7D31"/>
              </a:solidFill>
              <a:ln w="1270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grpSp>
        <p:sp>
          <p:nvSpPr>
            <p:cNvPr id="21" name="文字方塊 20"/>
            <p:cNvSpPr txBox="1"/>
            <p:nvPr/>
          </p:nvSpPr>
          <p:spPr>
            <a:xfrm>
              <a:off x="3561201" y="1958929"/>
              <a:ext cx="319731"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A</a:t>
              </a:r>
            </a:p>
          </p:txBody>
        </p:sp>
        <p:sp>
          <p:nvSpPr>
            <p:cNvPr id="22" name="文字方塊 21"/>
            <p:cNvSpPr txBox="1"/>
            <p:nvPr/>
          </p:nvSpPr>
          <p:spPr>
            <a:xfrm>
              <a:off x="3575734" y="3292003"/>
              <a:ext cx="310043"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C</a:t>
              </a:r>
            </a:p>
          </p:txBody>
        </p:sp>
        <p:sp>
          <p:nvSpPr>
            <p:cNvPr id="23" name="文字方塊 22"/>
            <p:cNvSpPr txBox="1"/>
            <p:nvPr/>
          </p:nvSpPr>
          <p:spPr>
            <a:xfrm>
              <a:off x="3580579" y="2618195"/>
              <a:ext cx="310043"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B</a:t>
              </a:r>
            </a:p>
          </p:txBody>
        </p:sp>
        <p:sp>
          <p:nvSpPr>
            <p:cNvPr id="24" name="文字方塊 23"/>
            <p:cNvSpPr txBox="1"/>
            <p:nvPr/>
          </p:nvSpPr>
          <p:spPr>
            <a:xfrm>
              <a:off x="4370219" y="4295444"/>
              <a:ext cx="305198"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X</a:t>
              </a:r>
            </a:p>
          </p:txBody>
        </p:sp>
        <p:sp>
          <p:nvSpPr>
            <p:cNvPr id="25" name="文字方塊 24"/>
            <p:cNvSpPr txBox="1"/>
            <p:nvPr/>
          </p:nvSpPr>
          <p:spPr>
            <a:xfrm>
              <a:off x="5709700" y="4295444"/>
              <a:ext cx="293086"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Z</a:t>
              </a:r>
            </a:p>
          </p:txBody>
        </p:sp>
        <p:sp>
          <p:nvSpPr>
            <p:cNvPr id="26" name="文字方塊 25"/>
            <p:cNvSpPr txBox="1"/>
            <p:nvPr/>
          </p:nvSpPr>
          <p:spPr>
            <a:xfrm>
              <a:off x="4987882" y="4307562"/>
              <a:ext cx="297931" cy="370838"/>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Y</a:t>
              </a:r>
            </a:p>
          </p:txBody>
        </p:sp>
        <p:cxnSp>
          <p:nvCxnSpPr>
            <p:cNvPr id="97306" name="肘形接點 26"/>
            <p:cNvCxnSpPr>
              <a:cxnSpLocks noChangeShapeType="1"/>
            </p:cNvCxnSpPr>
            <p:nvPr/>
          </p:nvCxnSpPr>
          <p:spPr bwMode="auto">
            <a:xfrm rot="16200000" flipH="1">
              <a:off x="2801849" y="2111342"/>
              <a:ext cx="2247404" cy="2119045"/>
            </a:xfrm>
            <a:prstGeom prst="bentConnector3">
              <a:avLst>
                <a:gd name="adj1" fmla="val -403"/>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sp>
          <p:nvSpPr>
            <p:cNvPr id="28" name="文字方塊 27"/>
            <p:cNvSpPr txBox="1"/>
            <p:nvPr/>
          </p:nvSpPr>
          <p:spPr>
            <a:xfrm>
              <a:off x="5833232" y="3292003"/>
              <a:ext cx="973728" cy="368413"/>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crossbar</a:t>
              </a:r>
              <a:endParaRPr kumimoji="0" lang="zh-TW" altLang="en-US" kern="0" dirty="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941388"/>
            <a:ext cx="9144000" cy="60182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6D29D067-3F0D-41A1-A426-53911F988082}" type="slidenum">
              <a:rPr kumimoji="0" lang="zh-TW" altLang="en-US" smtClean="0">
                <a:solidFill>
                  <a:srgbClr val="FFCC00"/>
                </a:solidFill>
                <a:latin typeface="Arial" panose="020B0604020202020204" pitchFamily="34" charset="0"/>
              </a:rPr>
              <a:pPr>
                <a:defRPr/>
              </a:pPr>
              <a:t>92</a:t>
            </a:fld>
            <a:endParaRPr kumimoji="0" lang="en-US" altLang="zh-TW" smtClean="0">
              <a:solidFill>
                <a:srgbClr val="FFCC00"/>
              </a:solidFill>
              <a:latin typeface="Arial" panose="020B0604020202020204" pitchFamily="34" charset="0"/>
            </a:endParaRPr>
          </a:p>
        </p:txBody>
      </p:sp>
      <p:sp>
        <p:nvSpPr>
          <p:cNvPr id="7172" name="Rectangle 4"/>
          <p:cNvSpPr>
            <a:spLocks noChangeArrowheads="1"/>
          </p:cNvSpPr>
          <p:nvPr/>
        </p:nvSpPr>
        <p:spPr bwMode="auto">
          <a:xfrm>
            <a:off x="287338" y="188913"/>
            <a:ext cx="8496300" cy="923925"/>
          </a:xfrm>
          <a:prstGeom prst="rect">
            <a:avLst/>
          </a:prstGeom>
          <a:noFill/>
          <a:ln>
            <a:noFill/>
          </a:ln>
          <a:effectLst/>
          <a:extLst/>
        </p:spPr>
        <p:txBody>
          <a:bodyPr anchor="ctr"/>
          <a:lstStyle/>
          <a:p>
            <a:pPr algn="ctr">
              <a:defRPr/>
            </a:pPr>
            <a:r>
              <a:rPr lang="en-US" altLang="zh-TW" sz="4400">
                <a:solidFill>
                  <a:srgbClr val="E5FFFF"/>
                </a:solidFill>
                <a:effectLst>
                  <a:outerShdw blurRad="38100" dist="38100" dir="2700000" algn="tl">
                    <a:srgbClr val="000000"/>
                  </a:outerShdw>
                </a:effectLst>
              </a:rPr>
              <a:t>Shared CPU Architecture</a:t>
            </a:r>
            <a:endParaRPr lang="zh-TW" altLang="en-US" sz="4400">
              <a:solidFill>
                <a:srgbClr val="E5FFFF"/>
              </a:solidFill>
              <a:effectLst>
                <a:outerShdw blurRad="38100" dist="38100" dir="2700000" algn="tl">
                  <a:srgbClr val="000000"/>
                </a:outerShdw>
              </a:effectLst>
            </a:endParaRPr>
          </a:p>
        </p:txBody>
      </p:sp>
      <p:sp>
        <p:nvSpPr>
          <p:cNvPr id="175" name="圓角矩形 174"/>
          <p:cNvSpPr/>
          <p:nvPr/>
        </p:nvSpPr>
        <p:spPr bwMode="auto">
          <a:xfrm>
            <a:off x="231775" y="1470025"/>
            <a:ext cx="8585200" cy="2159000"/>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76" name="矩形 175"/>
          <p:cNvSpPr/>
          <p:nvPr/>
        </p:nvSpPr>
        <p:spPr bwMode="auto">
          <a:xfrm>
            <a:off x="231775" y="4537075"/>
            <a:ext cx="8585200" cy="730250"/>
          </a:xfrm>
          <a:prstGeom prst="rect">
            <a:avLst/>
          </a:prstGeom>
          <a:pattFill prst="pct70">
            <a:fgClr>
              <a:sysClr val="window" lastClr="FFFFFF"/>
            </a:fgClr>
            <a:bgClr>
              <a:schemeClr val="bg1">
                <a:lumMod val="60000"/>
                <a:lumOff val="40000"/>
              </a:schemeClr>
            </a:bgClr>
          </a:patt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srgbClr val="0070C0"/>
                </a:solidFill>
                <a:effectLst>
                  <a:outerShdw blurRad="38100" dist="38100" dir="2700000" algn="tl">
                    <a:srgbClr val="000000">
                      <a:alpha val="43137"/>
                    </a:srgbClr>
                  </a:outerShdw>
                </a:effectLst>
                <a:latin typeface="Calibri" panose="020F0502020204030204"/>
              </a:rPr>
              <a:t>Shared Backplane</a:t>
            </a:r>
            <a:endParaRPr kumimoji="0" lang="zh-TW" altLang="en-US" kern="0" dirty="0">
              <a:solidFill>
                <a:srgbClr val="0070C0"/>
              </a:solidFill>
              <a:effectLst>
                <a:outerShdw blurRad="38100" dist="38100" dir="2700000" algn="tl">
                  <a:srgbClr val="000000">
                    <a:alpha val="43137"/>
                  </a:srgbClr>
                </a:outerShdw>
              </a:effectLst>
              <a:latin typeface="Calibri" panose="020F0502020204030204"/>
            </a:endParaRPr>
          </a:p>
        </p:txBody>
      </p:sp>
      <p:sp>
        <p:nvSpPr>
          <p:cNvPr id="177" name="圓角矩形 176"/>
          <p:cNvSpPr/>
          <p:nvPr/>
        </p:nvSpPr>
        <p:spPr bwMode="auto">
          <a:xfrm>
            <a:off x="231775" y="5575300"/>
            <a:ext cx="1173163" cy="10144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Interface</a:t>
            </a:r>
            <a:endParaRPr kumimoji="0" lang="zh-TW" altLang="en-US" kern="0" dirty="0">
              <a:solidFill>
                <a:prstClr val="black"/>
              </a:solidFill>
              <a:latin typeface="Calibri" panose="020F0502020204030204"/>
            </a:endParaRPr>
          </a:p>
        </p:txBody>
      </p:sp>
      <p:sp>
        <p:nvSpPr>
          <p:cNvPr id="178" name="圓角矩形 177"/>
          <p:cNvSpPr/>
          <p:nvPr/>
        </p:nvSpPr>
        <p:spPr bwMode="auto">
          <a:xfrm>
            <a:off x="7643813" y="5575300"/>
            <a:ext cx="1173162" cy="10144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a:solidFill>
                  <a:prstClr val="black"/>
                </a:solidFill>
                <a:latin typeface="Calibri" panose="020F0502020204030204"/>
              </a:rPr>
              <a:t>Network</a:t>
            </a:r>
          </a:p>
          <a:p>
            <a:pPr algn="ctr" eaLnBrk="1" fontAlgn="auto" hangingPunct="1">
              <a:spcBef>
                <a:spcPts val="0"/>
              </a:spcBef>
              <a:spcAft>
                <a:spcPts val="0"/>
              </a:spcAft>
              <a:defRPr/>
            </a:pPr>
            <a:r>
              <a:rPr kumimoji="0" lang="en-US" altLang="zh-TW" kern="0">
                <a:solidFill>
                  <a:prstClr val="black"/>
                </a:solidFill>
                <a:latin typeface="Calibri" panose="020F0502020204030204"/>
              </a:rPr>
              <a:t>Interface</a:t>
            </a:r>
            <a:endParaRPr kumimoji="0" lang="zh-TW" altLang="en-US" kern="0" dirty="0">
              <a:solidFill>
                <a:prstClr val="black"/>
              </a:solidFill>
              <a:latin typeface="Calibri" panose="020F0502020204030204"/>
            </a:endParaRPr>
          </a:p>
        </p:txBody>
      </p:sp>
      <p:sp>
        <p:nvSpPr>
          <p:cNvPr id="179" name="圓角矩形 178"/>
          <p:cNvSpPr/>
          <p:nvPr/>
        </p:nvSpPr>
        <p:spPr bwMode="auto">
          <a:xfrm>
            <a:off x="2670175" y="5586413"/>
            <a:ext cx="1173163" cy="1014412"/>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Interface</a:t>
            </a:r>
            <a:endParaRPr kumimoji="0" lang="zh-TW" altLang="en-US" kern="0" dirty="0">
              <a:solidFill>
                <a:prstClr val="black"/>
              </a:solidFill>
              <a:latin typeface="Calibri" panose="020F0502020204030204"/>
            </a:endParaRPr>
          </a:p>
        </p:txBody>
      </p:sp>
      <p:sp>
        <p:nvSpPr>
          <p:cNvPr id="180" name="圓角矩形 179"/>
          <p:cNvSpPr/>
          <p:nvPr/>
        </p:nvSpPr>
        <p:spPr bwMode="auto">
          <a:xfrm>
            <a:off x="5106988" y="5575300"/>
            <a:ext cx="1174750" cy="10144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Interface</a:t>
            </a:r>
            <a:endParaRPr kumimoji="0" lang="zh-TW" altLang="en-US" kern="0" dirty="0">
              <a:solidFill>
                <a:prstClr val="black"/>
              </a:solidFill>
              <a:latin typeface="Calibri" panose="020F0502020204030204"/>
            </a:endParaRPr>
          </a:p>
        </p:txBody>
      </p:sp>
      <p:cxnSp>
        <p:nvCxnSpPr>
          <p:cNvPr id="99340" name="直線接點 180"/>
          <p:cNvCxnSpPr>
            <a:cxnSpLocks noChangeShapeType="1"/>
            <a:stCxn id="175" idx="2"/>
            <a:endCxn id="176" idx="0"/>
          </p:cNvCxnSpPr>
          <p:nvPr/>
        </p:nvCxnSpPr>
        <p:spPr bwMode="auto">
          <a:xfrm>
            <a:off x="4524374" y="3628400"/>
            <a:ext cx="1" cy="908315"/>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9341" name="直線接點 181"/>
          <p:cNvCxnSpPr>
            <a:cxnSpLocks noChangeShapeType="1"/>
          </p:cNvCxnSpPr>
          <p:nvPr/>
        </p:nvCxnSpPr>
        <p:spPr bwMode="auto">
          <a:xfrm flipH="1" flipV="1">
            <a:off x="781143" y="5268085"/>
            <a:ext cx="1" cy="306704"/>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9342" name="直線接點 182"/>
          <p:cNvCxnSpPr>
            <a:cxnSpLocks noChangeShapeType="1"/>
            <a:stCxn id="179" idx="0"/>
          </p:cNvCxnSpPr>
          <p:nvPr/>
        </p:nvCxnSpPr>
        <p:spPr bwMode="auto">
          <a:xfrm flipH="1" flipV="1">
            <a:off x="3256442" y="5268085"/>
            <a:ext cx="1" cy="318498"/>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9343" name="直線接點 183"/>
          <p:cNvCxnSpPr>
            <a:cxnSpLocks noChangeShapeType="1"/>
            <a:stCxn id="180" idx="0"/>
          </p:cNvCxnSpPr>
          <p:nvPr/>
        </p:nvCxnSpPr>
        <p:spPr bwMode="auto">
          <a:xfrm flipH="1" flipV="1">
            <a:off x="5694204" y="5268085"/>
            <a:ext cx="1" cy="306703"/>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9344" name="直線接點 184"/>
          <p:cNvCxnSpPr>
            <a:cxnSpLocks noChangeShapeType="1"/>
            <a:stCxn id="178" idx="0"/>
          </p:cNvCxnSpPr>
          <p:nvPr/>
        </p:nvCxnSpPr>
        <p:spPr bwMode="auto">
          <a:xfrm flipH="1" flipV="1">
            <a:off x="8230068" y="5268085"/>
            <a:ext cx="1" cy="306703"/>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sp>
        <p:nvSpPr>
          <p:cNvPr id="186" name="橢圓 185"/>
          <p:cNvSpPr/>
          <p:nvPr/>
        </p:nvSpPr>
        <p:spPr bwMode="auto">
          <a:xfrm>
            <a:off x="239713" y="5305425"/>
            <a:ext cx="284162"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1</a:t>
            </a:r>
            <a:endParaRPr kumimoji="0" lang="zh-TW" altLang="en-US" kern="0" dirty="0">
              <a:solidFill>
                <a:prstClr val="black"/>
              </a:solidFill>
              <a:latin typeface="Calibri" panose="020F0502020204030204"/>
            </a:endParaRPr>
          </a:p>
        </p:txBody>
      </p:sp>
      <p:sp>
        <p:nvSpPr>
          <p:cNvPr id="187" name="文字方塊 186"/>
          <p:cNvSpPr txBox="1"/>
          <p:nvPr/>
        </p:nvSpPr>
        <p:spPr bwMode="auto">
          <a:xfrm>
            <a:off x="808038" y="5295900"/>
            <a:ext cx="1473200" cy="319088"/>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CPU Interrupt</a:t>
            </a:r>
          </a:p>
        </p:txBody>
      </p:sp>
      <p:cxnSp>
        <p:nvCxnSpPr>
          <p:cNvPr id="99347" name="直線單箭頭接點 187"/>
          <p:cNvCxnSpPr>
            <a:cxnSpLocks noChangeShapeType="1"/>
          </p:cNvCxnSpPr>
          <p:nvPr/>
        </p:nvCxnSpPr>
        <p:spPr bwMode="auto">
          <a:xfrm flipV="1">
            <a:off x="401035" y="6601065"/>
            <a:ext cx="0" cy="194642"/>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sp>
        <p:nvSpPr>
          <p:cNvPr id="189" name="文字方塊 188"/>
          <p:cNvSpPr txBox="1"/>
          <p:nvPr/>
        </p:nvSpPr>
        <p:spPr bwMode="auto">
          <a:xfrm>
            <a:off x="401638" y="6538913"/>
            <a:ext cx="1057275"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190" name="文字方塊 189"/>
          <p:cNvSpPr txBox="1"/>
          <p:nvPr/>
        </p:nvSpPr>
        <p:spPr bwMode="auto">
          <a:xfrm>
            <a:off x="7700963" y="6538913"/>
            <a:ext cx="1058862"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191" name="文字方塊 190"/>
          <p:cNvSpPr txBox="1"/>
          <p:nvPr/>
        </p:nvSpPr>
        <p:spPr bwMode="auto">
          <a:xfrm>
            <a:off x="5165725" y="6532563"/>
            <a:ext cx="1057275"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192" name="文字方塊 191"/>
          <p:cNvSpPr txBox="1"/>
          <p:nvPr/>
        </p:nvSpPr>
        <p:spPr bwMode="auto">
          <a:xfrm>
            <a:off x="2727325" y="6538913"/>
            <a:ext cx="1058863"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193" name="矩形 192"/>
          <p:cNvSpPr/>
          <p:nvPr/>
        </p:nvSpPr>
        <p:spPr bwMode="auto">
          <a:xfrm>
            <a:off x="401638" y="1847850"/>
            <a:ext cx="1181100" cy="701675"/>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Route</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Control</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Processor</a:t>
            </a:r>
            <a:endParaRPr kumimoji="0" lang="zh-TW" altLang="en-US" kern="0" dirty="0">
              <a:solidFill>
                <a:prstClr val="black"/>
              </a:solidFill>
              <a:latin typeface="Calibri" panose="020F0502020204030204"/>
            </a:endParaRPr>
          </a:p>
        </p:txBody>
      </p:sp>
      <p:sp>
        <p:nvSpPr>
          <p:cNvPr id="194" name="橢圓 193"/>
          <p:cNvSpPr/>
          <p:nvPr/>
        </p:nvSpPr>
        <p:spPr bwMode="auto">
          <a:xfrm>
            <a:off x="346075" y="2822575"/>
            <a:ext cx="1292225" cy="531813"/>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Routing</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table</a:t>
            </a:r>
            <a:endParaRPr kumimoji="0" lang="zh-TW" altLang="en-US" kern="0" dirty="0">
              <a:solidFill>
                <a:prstClr val="black"/>
              </a:solidFill>
              <a:latin typeface="Calibri" panose="020F0502020204030204"/>
            </a:endParaRPr>
          </a:p>
        </p:txBody>
      </p:sp>
      <p:sp>
        <p:nvSpPr>
          <p:cNvPr id="195" name="橢圓 194"/>
          <p:cNvSpPr/>
          <p:nvPr/>
        </p:nvSpPr>
        <p:spPr bwMode="auto">
          <a:xfrm>
            <a:off x="1787525" y="2787650"/>
            <a:ext cx="1290638" cy="531813"/>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table</a:t>
            </a:r>
            <a:endParaRPr kumimoji="0" lang="zh-TW" altLang="en-US" sz="1200" kern="0" dirty="0">
              <a:solidFill>
                <a:prstClr val="black"/>
              </a:solidFill>
              <a:latin typeface="Calibri" panose="020F0502020204030204"/>
            </a:endParaRPr>
          </a:p>
        </p:txBody>
      </p:sp>
      <p:sp>
        <p:nvSpPr>
          <p:cNvPr id="196" name="矩形 195"/>
          <p:cNvSpPr/>
          <p:nvPr/>
        </p:nvSpPr>
        <p:spPr bwMode="auto">
          <a:xfrm>
            <a:off x="3562350" y="1897063"/>
            <a:ext cx="109855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Manager</a:t>
            </a:r>
            <a:endParaRPr kumimoji="0" lang="zh-TW" altLang="en-US" kern="0" dirty="0">
              <a:solidFill>
                <a:prstClr val="black"/>
              </a:solidFill>
              <a:latin typeface="Calibri" panose="020F0502020204030204"/>
            </a:endParaRPr>
          </a:p>
        </p:txBody>
      </p:sp>
      <p:sp>
        <p:nvSpPr>
          <p:cNvPr id="197" name="矩形 196"/>
          <p:cNvSpPr/>
          <p:nvPr/>
        </p:nvSpPr>
        <p:spPr bwMode="auto">
          <a:xfrm>
            <a:off x="3419475" y="2770188"/>
            <a:ext cx="138430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Engine</a:t>
            </a:r>
            <a:endParaRPr kumimoji="0" lang="zh-TW" altLang="en-US" kern="0" dirty="0">
              <a:solidFill>
                <a:prstClr val="black"/>
              </a:solidFill>
              <a:latin typeface="Calibri" panose="020F0502020204030204"/>
            </a:endParaRPr>
          </a:p>
        </p:txBody>
      </p:sp>
      <p:sp>
        <p:nvSpPr>
          <p:cNvPr id="198" name="矩形 197"/>
          <p:cNvSpPr/>
          <p:nvPr/>
        </p:nvSpPr>
        <p:spPr bwMode="auto">
          <a:xfrm>
            <a:off x="5021263" y="2770188"/>
            <a:ext cx="109855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Processing</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(inbound)</a:t>
            </a:r>
            <a:endParaRPr kumimoji="0" lang="zh-TW" altLang="en-US" sz="1400" kern="0" dirty="0">
              <a:solidFill>
                <a:prstClr val="black"/>
              </a:solidFill>
              <a:latin typeface="Calibri" panose="020F0502020204030204"/>
            </a:endParaRPr>
          </a:p>
        </p:txBody>
      </p:sp>
      <p:sp>
        <p:nvSpPr>
          <p:cNvPr id="199" name="矩形 198"/>
          <p:cNvSpPr/>
          <p:nvPr/>
        </p:nvSpPr>
        <p:spPr bwMode="auto">
          <a:xfrm>
            <a:off x="6372225" y="2490788"/>
            <a:ext cx="1023938" cy="8461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Memory</a:t>
            </a:r>
            <a:endParaRPr kumimoji="0" lang="zh-TW" altLang="en-US" kern="0" dirty="0">
              <a:solidFill>
                <a:prstClr val="black"/>
              </a:solidFill>
              <a:latin typeface="Calibri" panose="020F0502020204030204"/>
            </a:endParaRPr>
          </a:p>
        </p:txBody>
      </p:sp>
      <p:sp>
        <p:nvSpPr>
          <p:cNvPr id="200" name="矩形 199"/>
          <p:cNvSpPr/>
          <p:nvPr/>
        </p:nvSpPr>
        <p:spPr bwMode="auto">
          <a:xfrm>
            <a:off x="7635875" y="1779588"/>
            <a:ext cx="109855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Manager</a:t>
            </a:r>
            <a:endParaRPr kumimoji="0" lang="zh-TW" altLang="en-US" kern="0" dirty="0">
              <a:solidFill>
                <a:prstClr val="black"/>
              </a:solidFill>
              <a:latin typeface="Calibri" panose="020F0502020204030204"/>
            </a:endParaRPr>
          </a:p>
        </p:txBody>
      </p:sp>
      <p:sp>
        <p:nvSpPr>
          <p:cNvPr id="201" name="矩形 200"/>
          <p:cNvSpPr/>
          <p:nvPr/>
        </p:nvSpPr>
        <p:spPr bwMode="auto">
          <a:xfrm>
            <a:off x="7635875" y="2786063"/>
            <a:ext cx="1098550" cy="566737"/>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Processing</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(outbound)</a:t>
            </a:r>
            <a:endParaRPr kumimoji="0" lang="zh-TW" altLang="en-US" sz="1400" kern="0" dirty="0">
              <a:solidFill>
                <a:prstClr val="black"/>
              </a:solidFill>
              <a:latin typeface="Calibri" panose="020F0502020204030204"/>
            </a:endParaRPr>
          </a:p>
        </p:txBody>
      </p:sp>
      <p:cxnSp>
        <p:nvCxnSpPr>
          <p:cNvPr id="99361" name="直線接點 201"/>
          <p:cNvCxnSpPr>
            <a:cxnSpLocks noChangeShapeType="1"/>
          </p:cNvCxnSpPr>
          <p:nvPr/>
        </p:nvCxnSpPr>
        <p:spPr bwMode="auto">
          <a:xfrm>
            <a:off x="1752280" y="1112838"/>
            <a:ext cx="0" cy="2822265"/>
          </a:xfrm>
          <a:prstGeom prst="line">
            <a:avLst/>
          </a:prstGeom>
          <a:noFill/>
          <a:ln w="6350" algn="ctr">
            <a:solidFill>
              <a:srgbClr val="000000"/>
            </a:solidFill>
            <a:prstDash val="dash"/>
            <a:miter lim="800000"/>
            <a:headEnd/>
            <a:tailEnd/>
          </a:ln>
          <a:extLst>
            <a:ext uri="{909E8E84-426E-40DD-AFC4-6F175D3DCCD1}">
              <a14:hiddenFill xmlns:a14="http://schemas.microsoft.com/office/drawing/2010/main">
                <a:noFill/>
              </a14:hiddenFill>
            </a:ext>
          </a:extLst>
        </p:spPr>
      </p:cxnSp>
      <p:sp>
        <p:nvSpPr>
          <p:cNvPr id="203" name="文字方塊 202"/>
          <p:cNvSpPr txBox="1"/>
          <p:nvPr/>
        </p:nvSpPr>
        <p:spPr bwMode="auto">
          <a:xfrm>
            <a:off x="301625" y="1171575"/>
            <a:ext cx="1450975" cy="319088"/>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Control Plane</a:t>
            </a:r>
            <a:endParaRPr kumimoji="0" lang="zh-TW" altLang="en-US" kern="0" dirty="0">
              <a:solidFill>
                <a:prstClr val="black"/>
              </a:solidFill>
              <a:latin typeface="Calibri" panose="020F0502020204030204"/>
            </a:endParaRPr>
          </a:p>
        </p:txBody>
      </p:sp>
      <p:sp>
        <p:nvSpPr>
          <p:cNvPr id="204" name="文字方塊 203"/>
          <p:cNvSpPr txBox="1"/>
          <p:nvPr/>
        </p:nvSpPr>
        <p:spPr bwMode="auto">
          <a:xfrm>
            <a:off x="1752600" y="1171575"/>
            <a:ext cx="1192213" cy="319088"/>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Data Plane</a:t>
            </a:r>
            <a:endParaRPr kumimoji="0" lang="zh-TW" altLang="en-US" kern="0" dirty="0">
              <a:solidFill>
                <a:prstClr val="black"/>
              </a:solidFill>
              <a:latin typeface="Calibri" panose="020F0502020204030204"/>
            </a:endParaRPr>
          </a:p>
        </p:txBody>
      </p:sp>
      <p:sp>
        <p:nvSpPr>
          <p:cNvPr id="205" name="文字方塊 204"/>
          <p:cNvSpPr txBox="1"/>
          <p:nvPr/>
        </p:nvSpPr>
        <p:spPr bwMode="auto">
          <a:xfrm>
            <a:off x="3843338" y="1150938"/>
            <a:ext cx="1279525" cy="319087"/>
          </a:xfrm>
          <a:prstGeom prst="rect">
            <a:avLst/>
          </a:prstGeom>
          <a:noFill/>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Shared CPU</a:t>
            </a:r>
          </a:p>
        </p:txBody>
      </p:sp>
      <p:cxnSp>
        <p:nvCxnSpPr>
          <p:cNvPr id="99365" name="直線單箭頭接點 205"/>
          <p:cNvCxnSpPr>
            <a:cxnSpLocks noChangeShapeType="1"/>
            <a:stCxn id="194" idx="0"/>
            <a:endCxn id="193" idx="2"/>
          </p:cNvCxnSpPr>
          <p:nvPr/>
        </p:nvCxnSpPr>
        <p:spPr bwMode="auto">
          <a:xfrm flipV="1">
            <a:off x="992028" y="2549039"/>
            <a:ext cx="1" cy="274264"/>
          </a:xfrm>
          <a:prstGeom prst="straightConnector1">
            <a:avLst/>
          </a:prstGeom>
          <a:noFill/>
          <a:ln w="190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9366" name="肘形接點 206"/>
          <p:cNvCxnSpPr>
            <a:cxnSpLocks noChangeShapeType="1"/>
            <a:stCxn id="193" idx="3"/>
            <a:endCxn id="195" idx="0"/>
          </p:cNvCxnSpPr>
          <p:nvPr/>
        </p:nvCxnSpPr>
        <p:spPr bwMode="auto">
          <a:xfrm>
            <a:off x="1583022" y="2198099"/>
            <a:ext cx="849601" cy="589812"/>
          </a:xfrm>
          <a:prstGeom prst="bentConnector2">
            <a:avLst/>
          </a:prstGeom>
          <a:noFill/>
          <a:ln w="190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9367" name="直線單箭頭接點 207"/>
          <p:cNvCxnSpPr>
            <a:cxnSpLocks noChangeShapeType="1"/>
            <a:stCxn id="195" idx="6"/>
            <a:endCxn id="197" idx="1"/>
          </p:cNvCxnSpPr>
          <p:nvPr/>
        </p:nvCxnSpPr>
        <p:spPr bwMode="auto">
          <a:xfrm>
            <a:off x="3078212" y="3053328"/>
            <a:ext cx="342018" cy="2"/>
          </a:xfrm>
          <a:prstGeom prst="straightConnector1">
            <a:avLst/>
          </a:prstGeom>
          <a:noFill/>
          <a:ln w="19050" algn="ctr">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9368" name="直線單箭頭接點 208"/>
          <p:cNvCxnSpPr>
            <a:cxnSpLocks noChangeShapeType="1"/>
          </p:cNvCxnSpPr>
          <p:nvPr/>
        </p:nvCxnSpPr>
        <p:spPr bwMode="auto">
          <a:xfrm flipH="1">
            <a:off x="4803335" y="3053328"/>
            <a:ext cx="218027" cy="0"/>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69" name="直線單箭頭接點 209"/>
          <p:cNvCxnSpPr>
            <a:cxnSpLocks noChangeShapeType="1"/>
          </p:cNvCxnSpPr>
          <p:nvPr/>
        </p:nvCxnSpPr>
        <p:spPr bwMode="auto">
          <a:xfrm flipH="1">
            <a:off x="6120200" y="3088718"/>
            <a:ext cx="252000" cy="0"/>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0" name="直線單箭頭接點 210"/>
          <p:cNvCxnSpPr>
            <a:cxnSpLocks noChangeShapeType="1"/>
            <a:stCxn id="197" idx="0"/>
            <a:endCxn id="196" idx="2"/>
          </p:cNvCxnSpPr>
          <p:nvPr/>
        </p:nvCxnSpPr>
        <p:spPr bwMode="auto">
          <a:xfrm flipH="1" flipV="1">
            <a:off x="4111782" y="2463514"/>
            <a:ext cx="1" cy="306704"/>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1" name="直線單箭頭接點 211"/>
          <p:cNvCxnSpPr>
            <a:cxnSpLocks noChangeShapeType="1"/>
            <a:endCxn id="200" idx="1"/>
          </p:cNvCxnSpPr>
          <p:nvPr/>
        </p:nvCxnSpPr>
        <p:spPr bwMode="auto">
          <a:xfrm flipV="1">
            <a:off x="4660702" y="2062440"/>
            <a:ext cx="2975475" cy="6270"/>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2" name="直線單箭頭接點 212"/>
          <p:cNvCxnSpPr>
            <a:cxnSpLocks noChangeShapeType="1"/>
          </p:cNvCxnSpPr>
          <p:nvPr/>
        </p:nvCxnSpPr>
        <p:spPr bwMode="auto">
          <a:xfrm>
            <a:off x="6223433" y="6538772"/>
            <a:ext cx="0" cy="312346"/>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3" name="肘形接點 213"/>
          <p:cNvCxnSpPr>
            <a:cxnSpLocks noChangeShapeType="1"/>
            <a:stCxn id="199" idx="0"/>
            <a:endCxn id="196" idx="0"/>
          </p:cNvCxnSpPr>
          <p:nvPr/>
        </p:nvCxnSpPr>
        <p:spPr bwMode="auto">
          <a:xfrm rot="16200000" flipV="1">
            <a:off x="5201734" y="807339"/>
            <a:ext cx="592761" cy="2772663"/>
          </a:xfrm>
          <a:prstGeom prst="bentConnector3">
            <a:avLst>
              <a:gd name="adj1" fmla="val 133333"/>
            </a:avLst>
          </a:prstGeom>
          <a:noFill/>
          <a:ln w="19050" algn="ctr">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9374" name="肘形接點 214"/>
          <p:cNvCxnSpPr>
            <a:cxnSpLocks noChangeShapeType="1"/>
          </p:cNvCxnSpPr>
          <p:nvPr/>
        </p:nvCxnSpPr>
        <p:spPr bwMode="auto">
          <a:xfrm rot="10800000" flipV="1">
            <a:off x="7137855" y="2221320"/>
            <a:ext cx="498322" cy="271684"/>
          </a:xfrm>
          <a:prstGeom prst="bentConnector3">
            <a:avLst>
              <a:gd name="adj1" fmla="val 99301"/>
            </a:avLst>
          </a:prstGeom>
          <a:noFill/>
          <a:ln w="19050" algn="ctr">
            <a:solidFill>
              <a:srgbClr val="C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9375" name="直線單箭頭接點 215"/>
          <p:cNvCxnSpPr>
            <a:cxnSpLocks noChangeShapeType="1"/>
            <a:endCxn id="201" idx="0"/>
          </p:cNvCxnSpPr>
          <p:nvPr/>
        </p:nvCxnSpPr>
        <p:spPr bwMode="auto">
          <a:xfrm>
            <a:off x="8185096" y="2357161"/>
            <a:ext cx="0" cy="429273"/>
          </a:xfrm>
          <a:prstGeom prst="straightConnector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6" name="肘形接點 216"/>
          <p:cNvCxnSpPr>
            <a:cxnSpLocks noChangeShapeType="1"/>
          </p:cNvCxnSpPr>
          <p:nvPr/>
        </p:nvCxnSpPr>
        <p:spPr bwMode="auto">
          <a:xfrm rot="5400000" flipH="1" flipV="1">
            <a:off x="2484006" y="1422731"/>
            <a:ext cx="2238349" cy="6065765"/>
          </a:xfrm>
          <a:prstGeom prst="bentConnector3">
            <a:avLst>
              <a:gd name="adj1" fmla="val 39458"/>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cxnSp>
        <p:nvCxnSpPr>
          <p:cNvPr id="99377" name="肘形接點 217"/>
          <p:cNvCxnSpPr>
            <a:cxnSpLocks noChangeShapeType="1"/>
            <a:stCxn id="201" idx="2"/>
          </p:cNvCxnSpPr>
          <p:nvPr/>
        </p:nvCxnSpPr>
        <p:spPr bwMode="auto">
          <a:xfrm rot="5400000">
            <a:off x="5933502" y="3323194"/>
            <a:ext cx="2222132" cy="2281057"/>
          </a:xfrm>
          <a:prstGeom prst="bentConnector3">
            <a:avLst>
              <a:gd name="adj1" fmla="val 74421"/>
            </a:avLst>
          </a:prstGeom>
          <a:noFill/>
          <a:ln w="19050" algn="ctr">
            <a:solidFill>
              <a:srgbClr val="C00000"/>
            </a:solidFill>
            <a:miter lim="800000"/>
            <a:headEnd/>
            <a:tailEnd type="triangle" w="med" len="med"/>
          </a:ln>
          <a:extLst>
            <a:ext uri="{909E8E84-426E-40DD-AFC4-6F175D3DCCD1}">
              <a14:hiddenFill xmlns:a14="http://schemas.microsoft.com/office/drawing/2010/main">
                <a:noFill/>
              </a14:hiddenFill>
            </a:ext>
          </a:extLst>
        </p:spPr>
      </p:cxnSp>
      <p:sp>
        <p:nvSpPr>
          <p:cNvPr id="219" name="橢圓 218"/>
          <p:cNvSpPr/>
          <p:nvPr/>
        </p:nvSpPr>
        <p:spPr bwMode="auto">
          <a:xfrm>
            <a:off x="6281738" y="3967163"/>
            <a:ext cx="282575" cy="268287"/>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2</a:t>
            </a:r>
            <a:endParaRPr kumimoji="0" lang="zh-TW" altLang="en-US" kern="0" dirty="0">
              <a:solidFill>
                <a:prstClr val="black"/>
              </a:solidFill>
              <a:latin typeface="Calibri" panose="020F0502020204030204"/>
            </a:endParaRPr>
          </a:p>
        </p:txBody>
      </p:sp>
      <p:sp>
        <p:nvSpPr>
          <p:cNvPr id="220" name="橢圓 219"/>
          <p:cNvSpPr/>
          <p:nvPr/>
        </p:nvSpPr>
        <p:spPr bwMode="auto">
          <a:xfrm>
            <a:off x="4157663" y="2489200"/>
            <a:ext cx="284162"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6</a:t>
            </a:r>
            <a:endParaRPr kumimoji="0" lang="zh-TW" altLang="en-US" kern="0" dirty="0">
              <a:solidFill>
                <a:prstClr val="black"/>
              </a:solidFill>
              <a:latin typeface="Calibri" panose="020F0502020204030204"/>
            </a:endParaRPr>
          </a:p>
        </p:txBody>
      </p:sp>
      <p:sp>
        <p:nvSpPr>
          <p:cNvPr id="221" name="橢圓 220"/>
          <p:cNvSpPr/>
          <p:nvPr/>
        </p:nvSpPr>
        <p:spPr bwMode="auto">
          <a:xfrm>
            <a:off x="3082925" y="3160713"/>
            <a:ext cx="284163"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5</a:t>
            </a:r>
            <a:endParaRPr kumimoji="0" lang="zh-TW" altLang="en-US" kern="0" dirty="0">
              <a:solidFill>
                <a:prstClr val="black"/>
              </a:solidFill>
              <a:latin typeface="Calibri" panose="020F0502020204030204"/>
            </a:endParaRPr>
          </a:p>
        </p:txBody>
      </p:sp>
      <p:sp>
        <p:nvSpPr>
          <p:cNvPr id="222" name="橢圓 221"/>
          <p:cNvSpPr/>
          <p:nvPr/>
        </p:nvSpPr>
        <p:spPr bwMode="auto">
          <a:xfrm>
            <a:off x="6088063" y="3141663"/>
            <a:ext cx="284162"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3</a:t>
            </a:r>
            <a:endParaRPr kumimoji="0" lang="zh-TW" altLang="en-US" kern="0" dirty="0">
              <a:solidFill>
                <a:prstClr val="black"/>
              </a:solidFill>
              <a:latin typeface="Calibri" panose="020F0502020204030204"/>
            </a:endParaRPr>
          </a:p>
        </p:txBody>
      </p:sp>
      <p:sp>
        <p:nvSpPr>
          <p:cNvPr id="223" name="橢圓 222"/>
          <p:cNvSpPr/>
          <p:nvPr/>
        </p:nvSpPr>
        <p:spPr bwMode="auto">
          <a:xfrm>
            <a:off x="4775200" y="3114675"/>
            <a:ext cx="257175" cy="242888"/>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4</a:t>
            </a:r>
            <a:endParaRPr kumimoji="0" lang="zh-TW" altLang="en-US" kern="0" dirty="0">
              <a:solidFill>
                <a:prstClr val="black"/>
              </a:solidFill>
              <a:latin typeface="Calibri" panose="020F0502020204030204"/>
            </a:endParaRPr>
          </a:p>
        </p:txBody>
      </p:sp>
      <p:sp>
        <p:nvSpPr>
          <p:cNvPr id="224" name="橢圓 223"/>
          <p:cNvSpPr/>
          <p:nvPr/>
        </p:nvSpPr>
        <p:spPr bwMode="auto">
          <a:xfrm>
            <a:off x="6902450" y="1576388"/>
            <a:ext cx="284163" cy="268287"/>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7</a:t>
            </a:r>
            <a:endParaRPr kumimoji="0" lang="zh-TW" altLang="en-US" kern="0" dirty="0">
              <a:solidFill>
                <a:prstClr val="black"/>
              </a:solidFill>
              <a:latin typeface="Calibri" panose="020F0502020204030204"/>
            </a:endParaRPr>
          </a:p>
        </p:txBody>
      </p:sp>
      <p:sp>
        <p:nvSpPr>
          <p:cNvPr id="225" name="橢圓 224"/>
          <p:cNvSpPr/>
          <p:nvPr/>
        </p:nvSpPr>
        <p:spPr bwMode="auto">
          <a:xfrm>
            <a:off x="5497513" y="2109788"/>
            <a:ext cx="284162"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8</a:t>
            </a:r>
            <a:endParaRPr kumimoji="0" lang="zh-TW" altLang="en-US" kern="0" dirty="0">
              <a:solidFill>
                <a:prstClr val="black"/>
              </a:solidFill>
              <a:latin typeface="Calibri" panose="020F0502020204030204"/>
            </a:endParaRPr>
          </a:p>
        </p:txBody>
      </p:sp>
      <p:sp>
        <p:nvSpPr>
          <p:cNvPr id="226" name="橢圓 225"/>
          <p:cNvSpPr/>
          <p:nvPr/>
        </p:nvSpPr>
        <p:spPr bwMode="auto">
          <a:xfrm>
            <a:off x="7258050" y="2252663"/>
            <a:ext cx="284163" cy="269875"/>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9</a:t>
            </a:r>
            <a:endParaRPr kumimoji="0" lang="zh-TW" altLang="en-US" kern="0" dirty="0">
              <a:solidFill>
                <a:prstClr val="black"/>
              </a:solidFill>
              <a:latin typeface="Calibri" panose="020F0502020204030204"/>
            </a:endParaRPr>
          </a:p>
        </p:txBody>
      </p:sp>
      <p:sp>
        <p:nvSpPr>
          <p:cNvPr id="227" name="橢圓 226"/>
          <p:cNvSpPr/>
          <p:nvPr/>
        </p:nvSpPr>
        <p:spPr bwMode="auto">
          <a:xfrm>
            <a:off x="8226425" y="2432050"/>
            <a:ext cx="295275" cy="279400"/>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10</a:t>
            </a:r>
            <a:endParaRPr kumimoji="0" lang="zh-TW" altLang="en-US" kern="0" dirty="0">
              <a:solidFill>
                <a:prstClr val="black"/>
              </a:solidFill>
              <a:latin typeface="Calibri" panose="020F0502020204030204"/>
            </a:endParaRPr>
          </a:p>
        </p:txBody>
      </p:sp>
      <p:sp>
        <p:nvSpPr>
          <p:cNvPr id="228" name="橢圓 227"/>
          <p:cNvSpPr/>
          <p:nvPr/>
        </p:nvSpPr>
        <p:spPr bwMode="auto">
          <a:xfrm>
            <a:off x="8243888" y="3703638"/>
            <a:ext cx="295275" cy="279400"/>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11</a:t>
            </a:r>
            <a:endParaRPr kumimoji="0" lang="zh-TW" altLang="en-US" kern="0" dirty="0">
              <a:solidFill>
                <a:prstClr val="black"/>
              </a:solidFill>
              <a:latin typeface="Calibri" panose="020F0502020204030204"/>
            </a:endParaRPr>
          </a:p>
        </p:txBody>
      </p:sp>
      <p:sp>
        <p:nvSpPr>
          <p:cNvPr id="229" name="橢圓 228"/>
          <p:cNvSpPr/>
          <p:nvPr/>
        </p:nvSpPr>
        <p:spPr bwMode="auto">
          <a:xfrm>
            <a:off x="5967413" y="5275263"/>
            <a:ext cx="295275" cy="279400"/>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12</a:t>
            </a:r>
            <a:endParaRPr kumimoji="0" lang="zh-TW" altLang="en-US" kern="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7FA9CC7D-3C1B-460A-ABAA-FD3BE0A2CEA4}" type="slidenum">
              <a:rPr kumimoji="0" lang="zh-TW" altLang="en-US" smtClean="0">
                <a:solidFill>
                  <a:schemeClr val="folHlink"/>
                </a:solidFill>
                <a:latin typeface="Arial" panose="020B0604020202020204" pitchFamily="34" charset="0"/>
              </a:rPr>
              <a:pPr>
                <a:defRPr/>
              </a:pPr>
              <a:t>93</a:t>
            </a:fld>
            <a:endParaRPr kumimoji="0" lang="en-US" altLang="zh-TW" smtClean="0">
              <a:solidFill>
                <a:schemeClr val="folHlink"/>
              </a:solidFill>
              <a:latin typeface="Arial" panose="020B0604020202020204" pitchFamily="34" charset="0"/>
            </a:endParaRPr>
          </a:p>
        </p:txBody>
      </p:sp>
      <p:sp>
        <p:nvSpPr>
          <p:cNvPr id="139266" name="Rectangle 2"/>
          <p:cNvSpPr>
            <a:spLocks noGrp="1" noChangeArrowheads="1"/>
          </p:cNvSpPr>
          <p:nvPr>
            <p:ph type="title"/>
          </p:nvPr>
        </p:nvSpPr>
        <p:spPr/>
        <p:txBody>
          <a:bodyPr/>
          <a:lstStyle/>
          <a:p>
            <a:pPr eaLnBrk="1" hangingPunct="1">
              <a:defRPr/>
            </a:pPr>
            <a:r>
              <a:rPr lang="en-US" altLang="zh-TW" smtClean="0"/>
              <a:t>Shared CPU Architecture</a:t>
            </a:r>
            <a:endParaRPr lang="zh-TW" altLang="en-US" smtClean="0"/>
          </a:p>
        </p:txBody>
      </p:sp>
      <p:sp>
        <p:nvSpPr>
          <p:cNvPr id="139267" name="Rectangle 3"/>
          <p:cNvSpPr>
            <a:spLocks noGrp="1" noChangeArrowheads="1"/>
          </p:cNvSpPr>
          <p:nvPr>
            <p:ph type="body" idx="1"/>
          </p:nvPr>
        </p:nvSpPr>
        <p:spPr/>
        <p:txBody>
          <a:bodyPr/>
          <a:lstStyle/>
          <a:p>
            <a:pPr algn="just" eaLnBrk="1" hangingPunct="1">
              <a:lnSpc>
                <a:spcPct val="80000"/>
              </a:lnSpc>
              <a:defRPr/>
            </a:pPr>
            <a:r>
              <a:rPr lang="en-US" altLang="zh-TW" sz="2400" dirty="0" smtClean="0">
                <a:solidFill>
                  <a:srgbClr val="FFFF00"/>
                </a:solidFill>
              </a:rPr>
              <a:t>When a packet arrives at the line card, it raises an interrupt to the CPU. </a:t>
            </a:r>
          </a:p>
          <a:p>
            <a:pPr algn="just" eaLnBrk="1" hangingPunct="1">
              <a:lnSpc>
                <a:spcPct val="80000"/>
              </a:lnSpc>
              <a:defRPr/>
            </a:pPr>
            <a:r>
              <a:rPr lang="en-US" altLang="zh-TW" sz="2400" dirty="0" smtClean="0"/>
              <a:t>The </a:t>
            </a:r>
            <a:r>
              <a:rPr lang="en-US" altLang="zh-TW" sz="2400" dirty="0" smtClean="0">
                <a:effectLst/>
              </a:rPr>
              <a:t>interrupt service routine </a:t>
            </a:r>
            <a:r>
              <a:rPr lang="en-US" altLang="zh-TW" sz="2400" dirty="0" smtClean="0"/>
              <a:t>schedules a transfer of the packet to the buffer memory through the shared backplane. </a:t>
            </a:r>
          </a:p>
          <a:p>
            <a:pPr algn="just" eaLnBrk="1" hangingPunct="1">
              <a:lnSpc>
                <a:spcPct val="80000"/>
              </a:lnSpc>
              <a:defRPr/>
            </a:pPr>
            <a:r>
              <a:rPr lang="en-US" altLang="zh-TW" sz="2400" dirty="0" smtClean="0">
                <a:solidFill>
                  <a:srgbClr val="FFFF00"/>
                </a:solidFill>
              </a:rPr>
              <a:t>Once the transfer is complete, the CPU extracts the headers of the packet and uses the forwarding table to determine the egress line card and the outgoing port. </a:t>
            </a:r>
          </a:p>
          <a:p>
            <a:pPr algn="just" eaLnBrk="1" hangingPunct="1">
              <a:lnSpc>
                <a:spcPct val="80000"/>
              </a:lnSpc>
              <a:defRPr/>
            </a:pPr>
            <a:r>
              <a:rPr lang="en-US" altLang="zh-TW" sz="2400" dirty="0" smtClean="0"/>
              <a:t>The packet is subsequently prioritized by the queue manager and shaped by traffic manager. </a:t>
            </a:r>
          </a:p>
          <a:p>
            <a:pPr algn="just" eaLnBrk="1" hangingPunct="1">
              <a:lnSpc>
                <a:spcPct val="80000"/>
              </a:lnSpc>
              <a:defRPr/>
            </a:pPr>
            <a:r>
              <a:rPr lang="en-US" altLang="zh-TW" sz="2400" dirty="0" smtClean="0">
                <a:solidFill>
                  <a:srgbClr val="FFFF00"/>
                </a:solidFill>
              </a:rPr>
              <a:t>Finally, the packet is transferred from the memory to the appropriate output port in the egress line card. </a:t>
            </a:r>
          </a:p>
          <a:p>
            <a:pPr algn="just" eaLnBrk="1" hangingPunct="1">
              <a:lnSpc>
                <a:spcPct val="80000"/>
              </a:lnSpc>
              <a:defRPr/>
            </a:pPr>
            <a:r>
              <a:rPr lang="en-US" altLang="zh-TW" sz="2400" dirty="0" smtClean="0"/>
              <a:t>Each packet is </a:t>
            </a:r>
            <a:r>
              <a:rPr lang="en-US" altLang="zh-TW" sz="2400" dirty="0" smtClean="0">
                <a:solidFill>
                  <a:srgbClr val="FFCC00"/>
                </a:solidFill>
              </a:rPr>
              <a:t>transferred twice over the shared backplane</a:t>
            </a:r>
            <a:r>
              <a:rPr lang="en-US" altLang="zh-TW" sz="2400" dirty="0" smtClean="0"/>
              <a:t> </a:t>
            </a:r>
            <a:r>
              <a:rPr lang="en-US" altLang="zh-TW" sz="2400" dirty="0" smtClean="0">
                <a:latin typeface="Arial"/>
              </a:rPr>
              <a:t>—</a:t>
            </a:r>
            <a:r>
              <a:rPr lang="en-US" altLang="zh-TW" sz="2400" dirty="0" smtClean="0"/>
              <a:t> once from the ingress line card to the shared CPU and once from the shared CPU to the egress line card.</a:t>
            </a:r>
            <a:endParaRPr lang="zh-TW" altLang="en-US" sz="24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9B9AA17E-21D3-4307-AFCA-66AF3051FCE0}" type="slidenum">
              <a:rPr kumimoji="0" lang="zh-TW" altLang="en-US" smtClean="0">
                <a:solidFill>
                  <a:schemeClr val="folHlink"/>
                </a:solidFill>
                <a:latin typeface="Arial" panose="020B0604020202020204" pitchFamily="34" charset="0"/>
              </a:rPr>
              <a:pPr>
                <a:defRPr/>
              </a:pPr>
              <a:t>94</a:t>
            </a:fld>
            <a:endParaRPr kumimoji="0" lang="en-US" altLang="zh-TW" smtClean="0">
              <a:solidFill>
                <a:schemeClr val="folHlink"/>
              </a:solidFill>
              <a:latin typeface="Arial" panose="020B0604020202020204" pitchFamily="34" charset="0"/>
            </a:endParaRPr>
          </a:p>
        </p:txBody>
      </p:sp>
      <p:sp>
        <p:nvSpPr>
          <p:cNvPr id="140290" name="Rectangle 2"/>
          <p:cNvSpPr>
            <a:spLocks noGrp="1" noChangeArrowheads="1"/>
          </p:cNvSpPr>
          <p:nvPr>
            <p:ph type="title"/>
          </p:nvPr>
        </p:nvSpPr>
        <p:spPr/>
        <p:txBody>
          <a:bodyPr/>
          <a:lstStyle/>
          <a:p>
            <a:pPr eaLnBrk="1" hangingPunct="1">
              <a:defRPr/>
            </a:pPr>
            <a:r>
              <a:rPr lang="en-US" altLang="zh-TW" smtClean="0"/>
              <a:t>Shared CPU Architecture</a:t>
            </a:r>
            <a:endParaRPr lang="zh-TW" altLang="en-US" smtClean="0"/>
          </a:p>
        </p:txBody>
      </p:sp>
      <p:sp>
        <p:nvSpPr>
          <p:cNvPr id="140291" name="Rectangle 3"/>
          <p:cNvSpPr>
            <a:spLocks noGrp="1" noChangeArrowheads="1"/>
          </p:cNvSpPr>
          <p:nvPr>
            <p:ph type="body" idx="1"/>
          </p:nvPr>
        </p:nvSpPr>
        <p:spPr/>
        <p:txBody>
          <a:bodyPr/>
          <a:lstStyle/>
          <a:p>
            <a:pPr algn="just" eaLnBrk="1" hangingPunct="1">
              <a:lnSpc>
                <a:spcPct val="80000"/>
              </a:lnSpc>
              <a:defRPr/>
            </a:pPr>
            <a:r>
              <a:rPr lang="en-US" altLang="zh-TW" sz="2800" dirty="0" smtClean="0"/>
              <a:t>Significant design issue: How the CPU divides its execution cycles between control path and data path software.</a:t>
            </a:r>
          </a:p>
          <a:p>
            <a:pPr lvl="1" algn="just" eaLnBrk="1" hangingPunct="1">
              <a:lnSpc>
                <a:spcPct val="80000"/>
              </a:lnSpc>
              <a:defRPr/>
            </a:pPr>
            <a:r>
              <a:rPr lang="en-US" altLang="zh-TW" sz="2800" dirty="0">
                <a:solidFill>
                  <a:srgbClr val="FFFF00"/>
                </a:solidFill>
              </a:rPr>
              <a:t>While most cycles of the CPU are used for packet forwarding, it spares some of its cycles running the routing protocols. </a:t>
            </a:r>
          </a:p>
          <a:p>
            <a:pPr lvl="1" algn="just" eaLnBrk="1" hangingPunct="1">
              <a:lnSpc>
                <a:spcPct val="80000"/>
              </a:lnSpc>
              <a:defRPr/>
            </a:pPr>
            <a:r>
              <a:rPr lang="en-US" altLang="zh-TW" sz="2800" dirty="0"/>
              <a:t>It periodically exchanges protocol keep alive messages with the neighbor routers; whenever a route change occurs it </a:t>
            </a:r>
            <a:r>
              <a:rPr lang="en-US" altLang="zh-TW" sz="2800" dirty="0">
                <a:solidFill>
                  <a:srgbClr val="FFCC00"/>
                </a:solidFill>
              </a:rPr>
              <a:t>incrementally updates the routing table and the forwarding table</a:t>
            </a:r>
            <a:r>
              <a:rPr lang="en-US" altLang="zh-TW" sz="2800" dirty="0"/>
              <a:t>. </a:t>
            </a:r>
          </a:p>
          <a:p>
            <a:pPr lvl="1" algn="just" eaLnBrk="1" hangingPunct="1">
              <a:lnSpc>
                <a:spcPct val="80000"/>
              </a:lnSpc>
              <a:defRPr/>
            </a:pPr>
            <a:r>
              <a:rPr lang="en-US" altLang="zh-TW" sz="2800" dirty="0">
                <a:solidFill>
                  <a:srgbClr val="FFFF00"/>
                </a:solidFill>
              </a:rPr>
              <a:t>The CPU also executes management functions for configuring and administering the router.</a:t>
            </a:r>
          </a:p>
          <a:p>
            <a:pPr algn="just" eaLnBrk="1" hangingPunct="1">
              <a:lnSpc>
                <a:spcPct val="80000"/>
              </a:lnSpc>
              <a:defRPr/>
            </a:pPr>
            <a:r>
              <a:rPr lang="en-US" altLang="zh-TW" sz="2800" dirty="0" smtClean="0">
                <a:solidFill>
                  <a:srgbClr val="FFCC00"/>
                </a:solidFill>
              </a:rPr>
              <a:t>Advantages</a:t>
            </a:r>
            <a:r>
              <a:rPr lang="en-US" altLang="zh-TW" sz="2800" dirty="0" smtClean="0"/>
              <a:t>: implementation simplicity / flexibility </a:t>
            </a:r>
            <a:endParaRPr lang="en-US" altLang="zh-TW" sz="2800" dirty="0"/>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FC92D387-77A9-47A7-9B2E-604DA85E1AD4}" type="slidenum">
              <a:rPr kumimoji="0" lang="zh-TW" altLang="en-US" smtClean="0">
                <a:solidFill>
                  <a:schemeClr val="folHlink"/>
                </a:solidFill>
                <a:latin typeface="Arial" panose="020B0604020202020204" pitchFamily="34" charset="0"/>
              </a:rPr>
              <a:pPr>
                <a:defRPr/>
              </a:pPr>
              <a:t>95</a:t>
            </a:fld>
            <a:endParaRPr kumimoji="0" lang="en-US" altLang="zh-TW" smtClean="0">
              <a:solidFill>
                <a:schemeClr val="folHlink"/>
              </a:solidFill>
              <a:latin typeface="Arial" panose="020B0604020202020204" pitchFamily="34" charset="0"/>
            </a:endParaRPr>
          </a:p>
        </p:txBody>
      </p:sp>
      <p:sp>
        <p:nvSpPr>
          <p:cNvPr id="142338" name="Rectangle 2"/>
          <p:cNvSpPr>
            <a:spLocks noGrp="1" noChangeArrowheads="1"/>
          </p:cNvSpPr>
          <p:nvPr>
            <p:ph type="title"/>
          </p:nvPr>
        </p:nvSpPr>
        <p:spPr/>
        <p:txBody>
          <a:bodyPr/>
          <a:lstStyle/>
          <a:p>
            <a:pPr eaLnBrk="1" hangingPunct="1">
              <a:defRPr/>
            </a:pPr>
            <a:r>
              <a:rPr lang="en-US" altLang="zh-TW" smtClean="0"/>
              <a:t>Shared CPU Architecture</a:t>
            </a:r>
            <a:endParaRPr lang="zh-TW" altLang="en-US" smtClean="0"/>
          </a:p>
        </p:txBody>
      </p:sp>
      <p:sp>
        <p:nvSpPr>
          <p:cNvPr id="142339" name="Rectangle 3"/>
          <p:cNvSpPr>
            <a:spLocks noGrp="1" noChangeArrowheads="1"/>
          </p:cNvSpPr>
          <p:nvPr>
            <p:ph type="body" idx="1"/>
          </p:nvPr>
        </p:nvSpPr>
        <p:spPr/>
        <p:txBody>
          <a:bodyPr/>
          <a:lstStyle/>
          <a:p>
            <a:pPr eaLnBrk="1" hangingPunct="1">
              <a:lnSpc>
                <a:spcPct val="80000"/>
              </a:lnSpc>
              <a:defRPr/>
            </a:pPr>
            <a:r>
              <a:rPr lang="en-US" altLang="zh-TW" sz="2800" dirty="0" smtClean="0">
                <a:solidFill>
                  <a:srgbClr val="FFCC00"/>
                </a:solidFill>
              </a:rPr>
              <a:t>Disadvantages</a:t>
            </a:r>
            <a:r>
              <a:rPr lang="en-US" altLang="zh-TW" sz="2800" dirty="0" smtClean="0"/>
              <a:t>: Three bottlenecks</a:t>
            </a:r>
          </a:p>
          <a:p>
            <a:pPr lvl="1" eaLnBrk="1" hangingPunct="1">
              <a:lnSpc>
                <a:spcPct val="80000"/>
              </a:lnSpc>
              <a:defRPr/>
            </a:pPr>
            <a:r>
              <a:rPr lang="en-US" altLang="zh-TW" sz="2400" dirty="0" smtClean="0"/>
              <a:t>Each packet entering the system has to traverse the CPU; </a:t>
            </a:r>
            <a:r>
              <a:rPr lang="en-US" altLang="zh-TW" sz="2400" dirty="0" smtClean="0">
                <a:solidFill>
                  <a:srgbClr val="FFCC00"/>
                </a:solidFill>
              </a:rPr>
              <a:t>limited number of CPU cycles</a:t>
            </a:r>
            <a:r>
              <a:rPr lang="en-US" altLang="zh-TW" sz="2400" dirty="0" smtClean="0"/>
              <a:t> results in a processing bottleneck.</a:t>
            </a:r>
          </a:p>
          <a:p>
            <a:pPr lvl="1" eaLnBrk="1" hangingPunct="1">
              <a:lnSpc>
                <a:spcPct val="80000"/>
              </a:lnSpc>
              <a:defRPr/>
            </a:pPr>
            <a:r>
              <a:rPr lang="en-US" altLang="zh-TW" sz="2400" dirty="0" smtClean="0">
                <a:solidFill>
                  <a:srgbClr val="FFFF00"/>
                </a:solidFill>
              </a:rPr>
              <a:t>The packet forwarding functions (forwarding table lookup, buffering and retrieval of the packet) involve </a:t>
            </a:r>
            <a:r>
              <a:rPr lang="en-US" altLang="zh-TW" sz="2400" dirty="0" smtClean="0">
                <a:solidFill>
                  <a:srgbClr val="FFCC00"/>
                </a:solidFill>
              </a:rPr>
              <a:t>accessing memory</a:t>
            </a:r>
            <a:r>
              <a:rPr lang="en-US" altLang="zh-TW" sz="2400" dirty="0" smtClean="0"/>
              <a:t>. </a:t>
            </a:r>
            <a:r>
              <a:rPr lang="en-US" altLang="zh-TW" sz="2400" dirty="0" smtClean="0">
                <a:solidFill>
                  <a:srgbClr val="FFFF00"/>
                </a:solidFill>
              </a:rPr>
              <a:t>Due to mismatch in speed between memory and CPU, access to memory contributes to a larger amount of overhead. The memory access speeds have increased little over the last few years</a:t>
            </a:r>
            <a:r>
              <a:rPr lang="en-US" altLang="zh-TW" sz="2400" dirty="0" smtClean="0"/>
              <a:t>.</a:t>
            </a:r>
          </a:p>
          <a:p>
            <a:pPr lvl="1" eaLnBrk="1" hangingPunct="1">
              <a:lnSpc>
                <a:spcPct val="80000"/>
              </a:lnSpc>
              <a:defRPr/>
            </a:pPr>
            <a:r>
              <a:rPr lang="en-US" altLang="zh-TW" sz="2400" dirty="0" smtClean="0">
                <a:solidFill>
                  <a:srgbClr val="FFCC00"/>
                </a:solidFill>
              </a:rPr>
              <a:t>The shared backplane</a:t>
            </a:r>
            <a:r>
              <a:rPr lang="en-US" altLang="zh-TW" sz="2400" dirty="0" smtClean="0"/>
              <a:t> becomes a severe limiting factor as each packet has to traverse the backplane </a:t>
            </a:r>
            <a:r>
              <a:rPr lang="en-US" altLang="zh-TW" sz="2400" u="sng" dirty="0" smtClean="0">
                <a:solidFill>
                  <a:srgbClr val="C00000"/>
                </a:solidFill>
              </a:rPr>
              <a:t>twice</a:t>
            </a:r>
            <a:r>
              <a:rPr lang="en-US" altLang="zh-TW" sz="2400" dirty="0" smtClean="0"/>
              <a:t>. the throughput is reduced by a factor of two.</a:t>
            </a:r>
          </a:p>
          <a:p>
            <a:pPr eaLnBrk="1" hangingPunct="1">
              <a:lnSpc>
                <a:spcPct val="80000"/>
              </a:lnSpc>
              <a:defRPr/>
            </a:pPr>
            <a:r>
              <a:rPr lang="en-US" altLang="zh-TW" sz="2800" dirty="0" smtClean="0">
                <a:solidFill>
                  <a:srgbClr val="FFFF00"/>
                </a:solidFill>
                <a:effectLst/>
              </a:rPr>
              <a:t>For </a:t>
            </a:r>
            <a:r>
              <a:rPr lang="en-US" altLang="zh-TW" sz="2800" dirty="0" err="1" smtClean="0">
                <a:solidFill>
                  <a:srgbClr val="FFFF00"/>
                </a:solidFill>
                <a:effectLst/>
              </a:rPr>
              <a:t>lowend</a:t>
            </a:r>
            <a:r>
              <a:rPr lang="en-US" altLang="zh-TW" sz="2800" dirty="0" smtClean="0">
                <a:solidFill>
                  <a:srgbClr val="FFFF00"/>
                </a:solidFill>
                <a:effectLst/>
              </a:rPr>
              <a:t> access and enterprise routers, where the throughput requirements are less than 1 </a:t>
            </a:r>
            <a:r>
              <a:rPr lang="en-US" altLang="zh-TW" sz="2800" dirty="0" err="1" smtClean="0">
                <a:solidFill>
                  <a:srgbClr val="FFFF00"/>
                </a:solidFill>
                <a:effectLst/>
              </a:rPr>
              <a:t>Gbps</a:t>
            </a:r>
            <a:r>
              <a:rPr lang="en-US" altLang="zh-TW" sz="2800" dirty="0" smtClean="0">
                <a:solidFill>
                  <a:srgbClr val="FFFF00"/>
                </a:solidFill>
                <a:effectLst/>
              </a:rPr>
              <a:t>, this architecture is still used.</a:t>
            </a:r>
            <a:endParaRPr lang="zh-TW" altLang="en-US" sz="2800" dirty="0" smtClean="0">
              <a:solidFill>
                <a:srgbClr val="FFFF00"/>
              </a:solidFill>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19DC4187-511F-4B11-A912-7BA253744AC0}" type="slidenum">
              <a:rPr kumimoji="0" lang="zh-TW" altLang="en-US" smtClean="0">
                <a:solidFill>
                  <a:schemeClr val="folHlink"/>
                </a:solidFill>
                <a:latin typeface="Arial" panose="020B0604020202020204" pitchFamily="34" charset="0"/>
              </a:rPr>
              <a:pPr>
                <a:defRPr/>
              </a:pPr>
              <a:t>96</a:t>
            </a:fld>
            <a:endParaRPr kumimoji="0" lang="en-US" altLang="zh-TW" smtClean="0">
              <a:solidFill>
                <a:schemeClr val="folHlink"/>
              </a:solidFill>
              <a:latin typeface="Arial" panose="020B0604020202020204" pitchFamily="34" charset="0"/>
            </a:endParaRPr>
          </a:p>
        </p:txBody>
      </p:sp>
      <p:sp>
        <p:nvSpPr>
          <p:cNvPr id="143362" name="Rectangle 2"/>
          <p:cNvSpPr>
            <a:spLocks noGrp="1" noChangeArrowheads="1"/>
          </p:cNvSpPr>
          <p:nvPr>
            <p:ph type="title"/>
          </p:nvPr>
        </p:nvSpPr>
        <p:spPr/>
        <p:txBody>
          <a:bodyPr/>
          <a:lstStyle/>
          <a:p>
            <a:pPr eaLnBrk="1" hangingPunct="1">
              <a:defRPr/>
            </a:pPr>
            <a:r>
              <a:rPr lang="en-US" altLang="zh-TW" sz="4000" smtClean="0"/>
              <a:t>Shared CPU Architecture with cache</a:t>
            </a:r>
            <a:endParaRPr lang="zh-TW" altLang="en-US" sz="4000" smtClean="0"/>
          </a:p>
        </p:txBody>
      </p:sp>
      <p:sp>
        <p:nvSpPr>
          <p:cNvPr id="103428" name="Rectangle 3"/>
          <p:cNvSpPr>
            <a:spLocks noGrp="1" noChangeArrowheads="1"/>
          </p:cNvSpPr>
          <p:nvPr>
            <p:ph type="body" idx="1"/>
          </p:nvPr>
        </p:nvSpPr>
        <p:spPr/>
        <p:txBody>
          <a:bodyPr/>
          <a:lstStyle/>
          <a:p>
            <a:pPr algn="just" eaLnBrk="1" hangingPunct="1">
              <a:lnSpc>
                <a:spcPct val="80000"/>
              </a:lnSpc>
            </a:pPr>
            <a:r>
              <a:rPr lang="en-US" altLang="zh-TW" sz="2800" dirty="0" smtClean="0">
                <a:solidFill>
                  <a:srgbClr val="FFFF00"/>
                </a:solidFill>
                <a:effectLst/>
              </a:rPr>
              <a:t>functionality of the forwarding engine can be </a:t>
            </a:r>
            <a:r>
              <a:rPr lang="en-US" altLang="zh-TW" sz="2800" b="1" u="sng" dirty="0" smtClean="0">
                <a:solidFill>
                  <a:srgbClr val="C00000"/>
                </a:solidFill>
                <a:effectLst>
                  <a:outerShdw blurRad="38100" dist="38100" dir="2700000" algn="tl">
                    <a:srgbClr val="000000">
                      <a:alpha val="43137"/>
                    </a:srgbClr>
                  </a:outerShdw>
                </a:effectLst>
              </a:rPr>
              <a:t>offloaded</a:t>
            </a:r>
            <a:r>
              <a:rPr lang="en-US" altLang="zh-TW" sz="2800" dirty="0" smtClean="0">
                <a:solidFill>
                  <a:srgbClr val="FFFF00"/>
                </a:solidFill>
                <a:effectLst/>
              </a:rPr>
              <a:t> to the line cards, the packets need to be transferred through the backplane only once (just to the egress line card)</a:t>
            </a:r>
          </a:p>
          <a:p>
            <a:pPr algn="just" eaLnBrk="1" hangingPunct="1">
              <a:lnSpc>
                <a:spcPct val="80000"/>
              </a:lnSpc>
            </a:pPr>
            <a:r>
              <a:rPr lang="en-US" altLang="zh-TW" sz="2800" dirty="0" smtClean="0">
                <a:effectLst/>
              </a:rPr>
              <a:t>Caching the results of the route lookup in the line card allows many of the incoming packets to be transferred directly to the egress line card; thus increasing the throughput. </a:t>
            </a:r>
          </a:p>
          <a:p>
            <a:pPr algn="just" eaLnBrk="1" hangingPunct="1">
              <a:lnSpc>
                <a:spcPct val="80000"/>
              </a:lnSpc>
            </a:pPr>
            <a:r>
              <a:rPr lang="en-US" altLang="zh-TW" sz="2400" dirty="0" smtClean="0">
                <a:solidFill>
                  <a:srgbClr val="FFFF00"/>
                </a:solidFill>
                <a:effectLst/>
              </a:rPr>
              <a:t>The advantage of this architecture is the increased throughput because the forwarding cache of frequently seen addresses in the line card allows to process packets locally most of the time. However, the throughput is, in fact, highly dependent on the incoming traffic.</a:t>
            </a:r>
          </a:p>
          <a:p>
            <a:pPr algn="just" eaLnBrk="1" hangingPunct="1">
              <a:lnSpc>
                <a:spcPct val="80000"/>
              </a:lnSpc>
            </a:pPr>
            <a:r>
              <a:rPr lang="en-US" altLang="zh-TW" sz="2400" dirty="0" smtClean="0">
                <a:effectLst/>
              </a:rPr>
              <a:t>Temporal and spatial locality</a:t>
            </a:r>
          </a:p>
          <a:p>
            <a:pPr algn="just" eaLnBrk="1" hangingPunct="1">
              <a:lnSpc>
                <a:spcPct val="80000"/>
              </a:lnSpc>
            </a:pPr>
            <a:r>
              <a:rPr lang="en-US" altLang="zh-TW" sz="2400" dirty="0" smtClean="0">
                <a:effectLst/>
              </a:rPr>
              <a:t>How and when update the cache entries?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37" y="6350"/>
            <a:ext cx="9144000" cy="7000875"/>
          </a:xfrm>
          <a:prstGeom prst="rect">
            <a:avLst/>
          </a:prstGeom>
          <a:solidFill>
            <a:schemeClr val="tx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9" name="投影片編號版面配置區 3"/>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25B75D47-2BE3-4FBE-90F8-89AA5A4EC9B3}" type="slidenum">
              <a:rPr kumimoji="0" lang="zh-TW" altLang="en-US" smtClean="0">
                <a:solidFill>
                  <a:srgbClr val="FFCC00"/>
                </a:solidFill>
                <a:latin typeface="Arial" panose="020B0604020202020204" pitchFamily="34" charset="0"/>
              </a:rPr>
              <a:pPr>
                <a:defRPr/>
              </a:pPr>
              <a:t>97</a:t>
            </a:fld>
            <a:endParaRPr kumimoji="0" lang="en-US" altLang="zh-TW" smtClean="0">
              <a:solidFill>
                <a:srgbClr val="FFCC00"/>
              </a:solidFill>
              <a:latin typeface="Arial" panose="020B0604020202020204" pitchFamily="34" charset="0"/>
            </a:endParaRPr>
          </a:p>
        </p:txBody>
      </p:sp>
      <p:sp>
        <p:nvSpPr>
          <p:cNvPr id="104452" name="文字方塊 275"/>
          <p:cNvSpPr txBox="1">
            <a:spLocks noChangeArrowheads="1"/>
          </p:cNvSpPr>
          <p:nvPr/>
        </p:nvSpPr>
        <p:spPr bwMode="auto">
          <a:xfrm>
            <a:off x="247817" y="1206286"/>
            <a:ext cx="14749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b="1" dirty="0">
                <a:solidFill>
                  <a:srgbClr val="C00000"/>
                </a:solidFill>
                <a:latin typeface="Calibri" panose="020F0502020204030204" pitchFamily="34" charset="0"/>
              </a:rPr>
              <a:t>Control Plane</a:t>
            </a:r>
            <a:endParaRPr lang="zh-TW" altLang="en-US" sz="1800" b="1" dirty="0">
              <a:solidFill>
                <a:srgbClr val="C00000"/>
              </a:solidFill>
              <a:latin typeface="Calibri" panose="020F0502020204030204" pitchFamily="34" charset="0"/>
            </a:endParaRPr>
          </a:p>
        </p:txBody>
      </p:sp>
      <p:sp>
        <p:nvSpPr>
          <p:cNvPr id="104453" name="文字方塊 276"/>
          <p:cNvSpPr txBox="1">
            <a:spLocks noChangeArrowheads="1"/>
          </p:cNvSpPr>
          <p:nvPr/>
        </p:nvSpPr>
        <p:spPr bwMode="auto">
          <a:xfrm>
            <a:off x="5839331" y="1722396"/>
            <a:ext cx="1219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kumimoji="1" sz="36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r>
              <a:rPr lang="en-US" altLang="zh-TW" sz="1800" b="1" dirty="0">
                <a:solidFill>
                  <a:srgbClr val="C00000"/>
                </a:solidFill>
                <a:latin typeface="Calibri" panose="020F0502020204030204" pitchFamily="34" charset="0"/>
              </a:rPr>
              <a:t>Data Plane</a:t>
            </a:r>
            <a:endParaRPr lang="zh-TW" altLang="en-US" sz="1800" b="1" dirty="0">
              <a:solidFill>
                <a:srgbClr val="C00000"/>
              </a:solidFill>
              <a:latin typeface="Calibri" panose="020F0502020204030204" pitchFamily="34" charset="0"/>
            </a:endParaRPr>
          </a:p>
        </p:txBody>
      </p:sp>
      <p:sp>
        <p:nvSpPr>
          <p:cNvPr id="279" name="圓角矩形 278"/>
          <p:cNvSpPr/>
          <p:nvPr/>
        </p:nvSpPr>
        <p:spPr bwMode="auto">
          <a:xfrm>
            <a:off x="109538" y="3194050"/>
            <a:ext cx="2552700" cy="2824163"/>
          </a:xfrm>
          <a:prstGeom prst="roundRect">
            <a:avLst/>
          </a:prstGeom>
          <a:solidFill>
            <a:sysClr val="window" lastClr="FFFFFF"/>
          </a:solidFill>
          <a:ln w="254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280" name="圓角矩形 279"/>
          <p:cNvSpPr/>
          <p:nvPr/>
        </p:nvSpPr>
        <p:spPr bwMode="auto">
          <a:xfrm>
            <a:off x="1747838" y="219075"/>
            <a:ext cx="4516437" cy="1541463"/>
          </a:xfrm>
          <a:prstGeom prst="roundRect">
            <a:avLst/>
          </a:prstGeom>
          <a:solidFill>
            <a:sysClr val="window" lastClr="FFFFFF"/>
          </a:solidFill>
          <a:ln w="254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281" name="矩形 280"/>
          <p:cNvSpPr/>
          <p:nvPr/>
        </p:nvSpPr>
        <p:spPr bwMode="auto">
          <a:xfrm>
            <a:off x="109538" y="2143125"/>
            <a:ext cx="8924925" cy="558800"/>
          </a:xfrm>
          <a:prstGeom prst="rect">
            <a:avLst/>
          </a:prstGeom>
          <a:pattFill prst="pct70">
            <a:fgClr>
              <a:schemeClr val="bg1">
                <a:lumMod val="60000"/>
                <a:lumOff val="40000"/>
              </a:schemeClr>
            </a:fgClr>
            <a:bgClr>
              <a:schemeClr val="bg1">
                <a:lumMod val="40000"/>
                <a:lumOff val="60000"/>
              </a:schemeClr>
            </a:bgClr>
          </a:pattFill>
          <a:ln w="31750" cap="flat" cmpd="sng" algn="ctr">
            <a:solidFill>
              <a:schemeClr val="bg1"/>
            </a:solidFill>
            <a:prstDash val="solid"/>
            <a:miter lim="800000"/>
          </a:ln>
          <a:effectLst/>
        </p:spPr>
        <p:txBody>
          <a:bodyPr anchor="ctr"/>
          <a:lstStyle/>
          <a:p>
            <a:pPr algn="ctr" eaLnBrk="1" fontAlgn="auto" hangingPunct="1">
              <a:spcBef>
                <a:spcPts val="0"/>
              </a:spcBef>
              <a:spcAft>
                <a:spcPts val="0"/>
              </a:spcAft>
              <a:defRPr/>
            </a:pPr>
            <a:r>
              <a:rPr kumimoji="0" lang="en-US" altLang="zh-TW" b="1" kern="0" dirty="0" smtClean="0">
                <a:solidFill>
                  <a:schemeClr val="bg1"/>
                </a:solidFill>
                <a:latin typeface="Calibri" panose="020F0502020204030204"/>
              </a:rPr>
              <a:t>Shared </a:t>
            </a:r>
            <a:r>
              <a:rPr kumimoji="0" lang="en-US" altLang="zh-TW" b="1" kern="0" dirty="0">
                <a:solidFill>
                  <a:schemeClr val="bg1"/>
                </a:solidFill>
                <a:latin typeface="Calibri" panose="020F0502020204030204"/>
              </a:rPr>
              <a:t>Backplane</a:t>
            </a:r>
            <a:endParaRPr kumimoji="0" lang="zh-TW" altLang="en-US" b="1" kern="0" dirty="0">
              <a:solidFill>
                <a:schemeClr val="bg1"/>
              </a:solidFill>
              <a:latin typeface="Calibri" panose="020F0502020204030204"/>
            </a:endParaRPr>
          </a:p>
        </p:txBody>
      </p:sp>
      <p:sp>
        <p:nvSpPr>
          <p:cNvPr id="282" name="矩形 281"/>
          <p:cNvSpPr/>
          <p:nvPr/>
        </p:nvSpPr>
        <p:spPr bwMode="auto">
          <a:xfrm>
            <a:off x="1819275" y="341313"/>
            <a:ext cx="1096963" cy="604837"/>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Route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Control</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Processor</a:t>
            </a:r>
            <a:endParaRPr kumimoji="0" lang="zh-TW" altLang="en-US" sz="1400" kern="0" dirty="0">
              <a:solidFill>
                <a:prstClr val="black"/>
              </a:solidFill>
              <a:latin typeface="Calibri" panose="020F0502020204030204"/>
            </a:endParaRPr>
          </a:p>
        </p:txBody>
      </p:sp>
      <p:sp>
        <p:nvSpPr>
          <p:cNvPr id="283" name="橢圓 282"/>
          <p:cNvSpPr/>
          <p:nvPr/>
        </p:nvSpPr>
        <p:spPr bwMode="auto">
          <a:xfrm>
            <a:off x="1876425" y="1181100"/>
            <a:ext cx="982663" cy="454025"/>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Routing</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Table</a:t>
            </a:r>
            <a:endParaRPr kumimoji="0" lang="zh-TW" altLang="en-US" sz="1400" kern="0" dirty="0">
              <a:solidFill>
                <a:prstClr val="black"/>
              </a:solidFill>
              <a:latin typeface="Calibri" panose="020F0502020204030204"/>
            </a:endParaRPr>
          </a:p>
        </p:txBody>
      </p:sp>
      <p:sp>
        <p:nvSpPr>
          <p:cNvPr id="284" name="橢圓 283"/>
          <p:cNvSpPr/>
          <p:nvPr/>
        </p:nvSpPr>
        <p:spPr bwMode="auto">
          <a:xfrm>
            <a:off x="3440113" y="341313"/>
            <a:ext cx="968375" cy="450850"/>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Table</a:t>
            </a:r>
            <a:endParaRPr kumimoji="0" lang="zh-TW" altLang="en-US" sz="1200" kern="0" dirty="0">
              <a:solidFill>
                <a:prstClr val="black"/>
              </a:solidFill>
              <a:latin typeface="Calibri" panose="020F0502020204030204"/>
            </a:endParaRPr>
          </a:p>
        </p:txBody>
      </p:sp>
      <p:sp>
        <p:nvSpPr>
          <p:cNvPr id="285" name="矩形 284"/>
          <p:cNvSpPr/>
          <p:nvPr/>
        </p:nvSpPr>
        <p:spPr bwMode="auto">
          <a:xfrm>
            <a:off x="3506788" y="1122363"/>
            <a:ext cx="833437" cy="45402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286" name="矩形 285"/>
          <p:cNvSpPr/>
          <p:nvPr/>
        </p:nvSpPr>
        <p:spPr bwMode="auto">
          <a:xfrm>
            <a:off x="4994275" y="341313"/>
            <a:ext cx="1065213" cy="1293812"/>
          </a:xfrm>
          <a:prstGeom prst="rect">
            <a:avLst/>
          </a:prstGeom>
          <a:solidFill>
            <a:sysClr val="window" lastClr="FFFFFF"/>
          </a:solidFill>
          <a:ln w="127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kern="0" dirty="0">
                <a:solidFill>
                  <a:prstClr val="black"/>
                </a:solidFill>
                <a:latin typeface="Calibri" panose="020F0502020204030204"/>
              </a:rPr>
              <a:t>Memory</a:t>
            </a:r>
            <a:endParaRPr kumimoji="0" lang="zh-TW" altLang="en-US" kern="0" dirty="0">
              <a:solidFill>
                <a:prstClr val="black"/>
              </a:solidFill>
              <a:latin typeface="Calibri" panose="020F0502020204030204"/>
            </a:endParaRPr>
          </a:p>
        </p:txBody>
      </p:sp>
      <p:sp>
        <p:nvSpPr>
          <p:cNvPr id="287" name="橢圓 286"/>
          <p:cNvSpPr/>
          <p:nvPr/>
        </p:nvSpPr>
        <p:spPr bwMode="auto">
          <a:xfrm>
            <a:off x="204788" y="3382963"/>
            <a:ext cx="982662" cy="420687"/>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Cache</a:t>
            </a:r>
            <a:endParaRPr kumimoji="0" lang="zh-TW" altLang="en-US" sz="1200" kern="0" dirty="0">
              <a:solidFill>
                <a:prstClr val="black"/>
              </a:solidFill>
              <a:latin typeface="Calibri" panose="020F0502020204030204"/>
            </a:endParaRPr>
          </a:p>
        </p:txBody>
      </p:sp>
      <p:sp>
        <p:nvSpPr>
          <p:cNvPr id="288" name="矩形 287"/>
          <p:cNvSpPr/>
          <p:nvPr/>
        </p:nvSpPr>
        <p:spPr bwMode="auto">
          <a:xfrm>
            <a:off x="1671638" y="3341688"/>
            <a:ext cx="792162" cy="436562"/>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289" name="矩形 288"/>
          <p:cNvSpPr/>
          <p:nvPr/>
        </p:nvSpPr>
        <p:spPr bwMode="auto">
          <a:xfrm>
            <a:off x="982663" y="4013200"/>
            <a:ext cx="893762" cy="4349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290" name="矩形 289"/>
          <p:cNvSpPr/>
          <p:nvPr/>
        </p:nvSpPr>
        <p:spPr bwMode="auto">
          <a:xfrm>
            <a:off x="314325" y="4722813"/>
            <a:ext cx="777875" cy="4222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291" name="矩形 290"/>
          <p:cNvSpPr/>
          <p:nvPr/>
        </p:nvSpPr>
        <p:spPr bwMode="auto">
          <a:xfrm>
            <a:off x="1671638" y="4694238"/>
            <a:ext cx="792162" cy="438150"/>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292" name="矩形 291"/>
          <p:cNvSpPr/>
          <p:nvPr/>
        </p:nvSpPr>
        <p:spPr bwMode="auto">
          <a:xfrm>
            <a:off x="477838" y="5445125"/>
            <a:ext cx="1801812" cy="560388"/>
          </a:xfrm>
          <a:prstGeom prst="rect">
            <a:avLst/>
          </a:prstGeom>
          <a:solidFill>
            <a:sysClr val="window" lastClr="FFFFFF"/>
          </a:solidFill>
          <a:ln w="127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293" name="文字方塊 292"/>
          <p:cNvSpPr txBox="1"/>
          <p:nvPr/>
        </p:nvSpPr>
        <p:spPr bwMode="auto">
          <a:xfrm>
            <a:off x="468313" y="798513"/>
            <a:ext cx="1279525" cy="369887"/>
          </a:xfrm>
          <a:prstGeom prst="rect">
            <a:avLst/>
          </a:prstGeom>
          <a:noFill/>
          <a:ln>
            <a:noFill/>
          </a:ln>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Shared CPU</a:t>
            </a:r>
            <a:endParaRPr kumimoji="0" lang="zh-TW" altLang="en-US" kern="0" dirty="0">
              <a:solidFill>
                <a:prstClr val="black"/>
              </a:solidFill>
              <a:latin typeface="Calibri" panose="020F0502020204030204"/>
            </a:endParaRPr>
          </a:p>
        </p:txBody>
      </p:sp>
      <p:cxnSp>
        <p:nvCxnSpPr>
          <p:cNvPr id="104470" name="直線接點 293"/>
          <p:cNvCxnSpPr>
            <a:cxnSpLocks noChangeShapeType="1"/>
          </p:cNvCxnSpPr>
          <p:nvPr/>
        </p:nvCxnSpPr>
        <p:spPr bwMode="auto">
          <a:xfrm>
            <a:off x="3166393" y="6350"/>
            <a:ext cx="0" cy="1937767"/>
          </a:xfrm>
          <a:prstGeom prst="line">
            <a:avLst/>
          </a:prstGeom>
          <a:noFill/>
          <a:ln w="6350" algn="ctr">
            <a:solidFill>
              <a:srgbClr val="000000"/>
            </a:solidFill>
            <a:prstDash val="dash"/>
            <a:miter lim="800000"/>
            <a:headEnd/>
            <a:tailEnd/>
          </a:ln>
          <a:extLst>
            <a:ext uri="{909E8E84-426E-40DD-AFC4-6F175D3DCCD1}">
              <a14:hiddenFill xmlns:a14="http://schemas.microsoft.com/office/drawing/2010/main">
                <a:noFill/>
              </a14:hiddenFill>
            </a:ext>
          </a:extLst>
        </p:spPr>
      </p:cxnSp>
      <p:cxnSp>
        <p:nvCxnSpPr>
          <p:cNvPr id="104471" name="直線接點 294"/>
          <p:cNvCxnSpPr>
            <a:cxnSpLocks noChangeShapeType="1"/>
          </p:cNvCxnSpPr>
          <p:nvPr/>
        </p:nvCxnSpPr>
        <p:spPr bwMode="auto">
          <a:xfrm flipH="1">
            <a:off x="109538" y="1937977"/>
            <a:ext cx="3056855" cy="6140"/>
          </a:xfrm>
          <a:prstGeom prst="line">
            <a:avLst/>
          </a:prstGeom>
          <a:noFill/>
          <a:ln w="6350" algn="ctr">
            <a:solidFill>
              <a:srgbClr val="000000"/>
            </a:solidFill>
            <a:prstDash val="dash"/>
            <a:miter lim="800000"/>
            <a:headEnd/>
            <a:tailEnd/>
          </a:ln>
          <a:extLst>
            <a:ext uri="{909E8E84-426E-40DD-AFC4-6F175D3DCCD1}">
              <a14:hiddenFill xmlns:a14="http://schemas.microsoft.com/office/drawing/2010/main">
                <a:noFill/>
              </a14:hiddenFill>
            </a:ext>
          </a:extLst>
        </p:spPr>
      </p:cxnSp>
      <p:sp>
        <p:nvSpPr>
          <p:cNvPr id="296" name="文字方塊 295"/>
          <p:cNvSpPr txBox="1"/>
          <p:nvPr/>
        </p:nvSpPr>
        <p:spPr bwMode="auto">
          <a:xfrm>
            <a:off x="900113" y="6018213"/>
            <a:ext cx="1058862" cy="369887"/>
          </a:xfrm>
          <a:prstGeom prst="rect">
            <a:avLst/>
          </a:prstGeom>
          <a:noFill/>
          <a:ln>
            <a:noFill/>
          </a:ln>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297" name="圓角矩形 296"/>
          <p:cNvSpPr/>
          <p:nvPr/>
        </p:nvSpPr>
        <p:spPr bwMode="auto">
          <a:xfrm>
            <a:off x="6481763" y="3194050"/>
            <a:ext cx="2552700" cy="2824163"/>
          </a:xfrm>
          <a:prstGeom prst="roundRect">
            <a:avLst/>
          </a:prstGeom>
          <a:solidFill>
            <a:sysClr val="window" lastClr="FFFFFF"/>
          </a:solidFill>
          <a:ln w="254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298" name="橢圓 297"/>
          <p:cNvSpPr/>
          <p:nvPr/>
        </p:nvSpPr>
        <p:spPr bwMode="auto">
          <a:xfrm>
            <a:off x="6578600" y="3382963"/>
            <a:ext cx="982663" cy="420687"/>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Cache</a:t>
            </a:r>
            <a:endParaRPr kumimoji="0" lang="zh-TW" altLang="en-US" sz="1200" kern="0" dirty="0">
              <a:solidFill>
                <a:prstClr val="black"/>
              </a:solidFill>
              <a:latin typeface="Calibri" panose="020F0502020204030204"/>
            </a:endParaRPr>
          </a:p>
        </p:txBody>
      </p:sp>
      <p:sp>
        <p:nvSpPr>
          <p:cNvPr id="299" name="矩形 298"/>
          <p:cNvSpPr/>
          <p:nvPr/>
        </p:nvSpPr>
        <p:spPr bwMode="auto">
          <a:xfrm>
            <a:off x="8045450" y="3341688"/>
            <a:ext cx="790575" cy="436562"/>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300" name="矩形 299"/>
          <p:cNvSpPr/>
          <p:nvPr/>
        </p:nvSpPr>
        <p:spPr bwMode="auto">
          <a:xfrm>
            <a:off x="7356475" y="4013200"/>
            <a:ext cx="893763" cy="4349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301" name="矩形 300"/>
          <p:cNvSpPr/>
          <p:nvPr/>
        </p:nvSpPr>
        <p:spPr bwMode="auto">
          <a:xfrm>
            <a:off x="6686550" y="4722813"/>
            <a:ext cx="777875" cy="4222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302" name="矩形 301"/>
          <p:cNvSpPr/>
          <p:nvPr/>
        </p:nvSpPr>
        <p:spPr bwMode="auto">
          <a:xfrm>
            <a:off x="8045450" y="4694238"/>
            <a:ext cx="790575" cy="438150"/>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303" name="矩形 302"/>
          <p:cNvSpPr/>
          <p:nvPr/>
        </p:nvSpPr>
        <p:spPr bwMode="auto">
          <a:xfrm>
            <a:off x="6851650" y="5445125"/>
            <a:ext cx="1800225" cy="560388"/>
          </a:xfrm>
          <a:prstGeom prst="rect">
            <a:avLst/>
          </a:prstGeom>
          <a:solidFill>
            <a:sysClr val="window" lastClr="FFFFFF"/>
          </a:solidFill>
          <a:ln w="127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304" name="文字方塊 303"/>
          <p:cNvSpPr txBox="1"/>
          <p:nvPr/>
        </p:nvSpPr>
        <p:spPr bwMode="auto">
          <a:xfrm>
            <a:off x="7273925" y="6018213"/>
            <a:ext cx="1057275" cy="369887"/>
          </a:xfrm>
          <a:prstGeom prst="rect">
            <a:avLst/>
          </a:prstGeom>
          <a:noFill/>
          <a:ln>
            <a:noFill/>
          </a:ln>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sp>
        <p:nvSpPr>
          <p:cNvPr id="305" name="圓角矩形 304"/>
          <p:cNvSpPr/>
          <p:nvPr/>
        </p:nvSpPr>
        <p:spPr bwMode="auto">
          <a:xfrm>
            <a:off x="3354388" y="3194050"/>
            <a:ext cx="2551112" cy="2824163"/>
          </a:xfrm>
          <a:prstGeom prst="roundRect">
            <a:avLst/>
          </a:prstGeom>
          <a:solidFill>
            <a:sysClr val="window" lastClr="FFFFFF"/>
          </a:solidFill>
          <a:ln w="254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306" name="橢圓 305"/>
          <p:cNvSpPr/>
          <p:nvPr/>
        </p:nvSpPr>
        <p:spPr bwMode="auto">
          <a:xfrm>
            <a:off x="3449638" y="3382963"/>
            <a:ext cx="982662" cy="420687"/>
          </a:xfrm>
          <a:prstGeom prst="ellipse">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Cache</a:t>
            </a:r>
            <a:endParaRPr kumimoji="0" lang="zh-TW" altLang="en-US" sz="1200" kern="0" dirty="0">
              <a:solidFill>
                <a:prstClr val="black"/>
              </a:solidFill>
              <a:latin typeface="Calibri" panose="020F0502020204030204"/>
            </a:endParaRPr>
          </a:p>
        </p:txBody>
      </p:sp>
      <p:sp>
        <p:nvSpPr>
          <p:cNvPr id="307" name="矩形 306"/>
          <p:cNvSpPr/>
          <p:nvPr/>
        </p:nvSpPr>
        <p:spPr bwMode="auto">
          <a:xfrm>
            <a:off x="4916488" y="3341688"/>
            <a:ext cx="792162" cy="436562"/>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308" name="矩形 307"/>
          <p:cNvSpPr/>
          <p:nvPr/>
        </p:nvSpPr>
        <p:spPr bwMode="auto">
          <a:xfrm>
            <a:off x="4227513" y="4013200"/>
            <a:ext cx="893762" cy="4349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309" name="矩形 308"/>
          <p:cNvSpPr/>
          <p:nvPr/>
        </p:nvSpPr>
        <p:spPr bwMode="auto">
          <a:xfrm>
            <a:off x="3559175" y="4722813"/>
            <a:ext cx="777875" cy="422275"/>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310" name="矩形 309"/>
          <p:cNvSpPr/>
          <p:nvPr/>
        </p:nvSpPr>
        <p:spPr bwMode="auto">
          <a:xfrm>
            <a:off x="4916488" y="4694238"/>
            <a:ext cx="792162" cy="438150"/>
          </a:xfrm>
          <a:prstGeom prst="rect">
            <a:avLst/>
          </a:prstGeom>
          <a:solidFill>
            <a:sysClr val="window" lastClr="FFFFFF"/>
          </a:solid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311" name="矩形 310"/>
          <p:cNvSpPr/>
          <p:nvPr/>
        </p:nvSpPr>
        <p:spPr bwMode="auto">
          <a:xfrm>
            <a:off x="3722688" y="5445125"/>
            <a:ext cx="1801812" cy="560388"/>
          </a:xfrm>
          <a:prstGeom prst="rect">
            <a:avLst/>
          </a:prstGeom>
          <a:solidFill>
            <a:sysClr val="window" lastClr="FFFFFF"/>
          </a:solidFill>
          <a:ln w="12700" cap="flat" cmpd="sng" algn="ctr">
            <a:solidFill>
              <a:srgbClr val="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312" name="文字方塊 311"/>
          <p:cNvSpPr txBox="1"/>
          <p:nvPr/>
        </p:nvSpPr>
        <p:spPr bwMode="auto">
          <a:xfrm>
            <a:off x="4144963" y="6018213"/>
            <a:ext cx="1058862" cy="369887"/>
          </a:xfrm>
          <a:prstGeom prst="rect">
            <a:avLst/>
          </a:prstGeom>
          <a:noFill/>
          <a:ln>
            <a:noFill/>
          </a:ln>
        </p:spPr>
        <p:txBody>
          <a:bodyPr wrap="none">
            <a:spAutoFit/>
          </a:bodyPr>
          <a:lstStyle/>
          <a:p>
            <a:pPr eaLnBrk="1" fontAlgn="auto" hangingPunct="1">
              <a:spcBef>
                <a:spcPts val="0"/>
              </a:spcBef>
              <a:spcAft>
                <a:spcPts val="0"/>
              </a:spcAft>
              <a:defRPr/>
            </a:pPr>
            <a:r>
              <a:rPr kumimoji="0" lang="en-US" altLang="zh-TW" kern="0" dirty="0">
                <a:solidFill>
                  <a:prstClr val="black"/>
                </a:solidFill>
                <a:latin typeface="Calibri" panose="020F0502020204030204"/>
              </a:rPr>
              <a:t>Line Card</a:t>
            </a:r>
            <a:endParaRPr kumimoji="0" lang="zh-TW" altLang="en-US" kern="0" dirty="0">
              <a:solidFill>
                <a:prstClr val="black"/>
              </a:solidFill>
              <a:latin typeface="Calibri" panose="020F0502020204030204"/>
            </a:endParaRPr>
          </a:p>
        </p:txBody>
      </p:sp>
      <p:cxnSp>
        <p:nvCxnSpPr>
          <p:cNvPr id="104489" name="直線單箭頭接點 312"/>
          <p:cNvCxnSpPr>
            <a:cxnSpLocks noChangeShapeType="1"/>
          </p:cNvCxnSpPr>
          <p:nvPr/>
        </p:nvCxnSpPr>
        <p:spPr bwMode="auto">
          <a:xfrm flipV="1">
            <a:off x="467531" y="6018758"/>
            <a:ext cx="10466" cy="717005"/>
          </a:xfrm>
          <a:prstGeom prst="straightConnector1">
            <a:avLst/>
          </a:prstGeom>
          <a:noFill/>
          <a:ln w="190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490" name="直線單箭頭接點 313"/>
          <p:cNvCxnSpPr>
            <a:cxnSpLocks noChangeShapeType="1"/>
          </p:cNvCxnSpPr>
          <p:nvPr/>
        </p:nvCxnSpPr>
        <p:spPr bwMode="auto">
          <a:xfrm flipV="1">
            <a:off x="549194" y="5145279"/>
            <a:ext cx="0" cy="300258"/>
          </a:xfrm>
          <a:prstGeom prst="straightConnector1">
            <a:avLst/>
          </a:prstGeom>
          <a:noFill/>
          <a:ln w="190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491" name="直線單箭頭接點 314"/>
          <p:cNvCxnSpPr>
            <a:cxnSpLocks noChangeShapeType="1"/>
          </p:cNvCxnSpPr>
          <p:nvPr/>
        </p:nvCxnSpPr>
        <p:spPr bwMode="auto">
          <a:xfrm flipV="1">
            <a:off x="467531" y="3803471"/>
            <a:ext cx="10466" cy="918717"/>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492" name="直線單箭頭接點 315"/>
          <p:cNvCxnSpPr>
            <a:cxnSpLocks noChangeShapeType="1"/>
          </p:cNvCxnSpPr>
          <p:nvPr/>
        </p:nvCxnSpPr>
        <p:spPr bwMode="auto">
          <a:xfrm flipV="1">
            <a:off x="929930" y="4487531"/>
            <a:ext cx="162169" cy="207361"/>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17" name="橢圓 316"/>
          <p:cNvSpPr/>
          <p:nvPr/>
        </p:nvSpPr>
        <p:spPr bwMode="auto">
          <a:xfrm>
            <a:off x="204788" y="6162675"/>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a:t>
            </a:r>
            <a:endParaRPr kumimoji="0" lang="zh-TW" altLang="en-US" sz="1100" kern="0" dirty="0">
              <a:solidFill>
                <a:srgbClr val="000000"/>
              </a:solidFill>
              <a:latin typeface="Calibri" panose="020F0502020204030204"/>
            </a:endParaRPr>
          </a:p>
        </p:txBody>
      </p:sp>
      <p:cxnSp>
        <p:nvCxnSpPr>
          <p:cNvPr id="104494" name="肘形接點 317"/>
          <p:cNvCxnSpPr>
            <a:cxnSpLocks noChangeShapeType="1"/>
            <a:stCxn id="289" idx="0"/>
            <a:endCxn id="307" idx="0"/>
          </p:cNvCxnSpPr>
          <p:nvPr/>
        </p:nvCxnSpPr>
        <p:spPr bwMode="auto">
          <a:xfrm rot="5400000" flipH="1" flipV="1">
            <a:off x="3035465" y="1735618"/>
            <a:ext cx="671259" cy="3882481"/>
          </a:xfrm>
          <a:prstGeom prst="bentConnector3">
            <a:avLst>
              <a:gd name="adj1" fmla="val 214639"/>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495" name="直線接點 318"/>
          <p:cNvCxnSpPr>
            <a:cxnSpLocks noChangeShapeType="1"/>
            <a:stCxn id="279" idx="0"/>
          </p:cNvCxnSpPr>
          <p:nvPr/>
        </p:nvCxnSpPr>
        <p:spPr bwMode="auto">
          <a:xfrm flipH="1" flipV="1">
            <a:off x="1378678" y="2677476"/>
            <a:ext cx="6824" cy="516126"/>
          </a:xfrm>
          <a:prstGeom prst="line">
            <a:avLst/>
          </a:prstGeom>
          <a:noFill/>
          <a:ln w="571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4496" name="直線接點 319"/>
          <p:cNvCxnSpPr>
            <a:cxnSpLocks noChangeShapeType="1"/>
          </p:cNvCxnSpPr>
          <p:nvPr/>
        </p:nvCxnSpPr>
        <p:spPr bwMode="auto">
          <a:xfrm flipH="1" flipV="1">
            <a:off x="4616352" y="2702271"/>
            <a:ext cx="6824" cy="516126"/>
          </a:xfrm>
          <a:prstGeom prst="line">
            <a:avLst/>
          </a:prstGeom>
          <a:noFill/>
          <a:ln w="571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4497" name="直線接點 320"/>
          <p:cNvCxnSpPr>
            <a:cxnSpLocks noChangeShapeType="1"/>
          </p:cNvCxnSpPr>
          <p:nvPr/>
        </p:nvCxnSpPr>
        <p:spPr bwMode="auto">
          <a:xfrm flipH="1" flipV="1">
            <a:off x="7811353" y="2702270"/>
            <a:ext cx="6824" cy="516126"/>
          </a:xfrm>
          <a:prstGeom prst="line">
            <a:avLst/>
          </a:prstGeom>
          <a:noFill/>
          <a:ln w="571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4498" name="直線單箭頭接點 321"/>
          <p:cNvCxnSpPr>
            <a:cxnSpLocks noChangeShapeType="1"/>
            <a:stCxn id="282" idx="2"/>
          </p:cNvCxnSpPr>
          <p:nvPr/>
        </p:nvCxnSpPr>
        <p:spPr bwMode="auto">
          <a:xfrm>
            <a:off x="2368063" y="946821"/>
            <a:ext cx="15320" cy="221584"/>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499" name="直線單箭頭接點 322"/>
          <p:cNvCxnSpPr>
            <a:cxnSpLocks noChangeShapeType="1"/>
            <a:endCxn id="284" idx="2"/>
          </p:cNvCxnSpPr>
          <p:nvPr/>
        </p:nvCxnSpPr>
        <p:spPr bwMode="auto">
          <a:xfrm>
            <a:off x="2916150" y="566344"/>
            <a:ext cx="523176" cy="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500" name="直線單箭頭接點 323"/>
          <p:cNvCxnSpPr>
            <a:cxnSpLocks noChangeShapeType="1"/>
            <a:endCxn id="285" idx="0"/>
          </p:cNvCxnSpPr>
          <p:nvPr/>
        </p:nvCxnSpPr>
        <p:spPr bwMode="auto">
          <a:xfrm>
            <a:off x="3923782" y="799064"/>
            <a:ext cx="1" cy="322604"/>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01" name="直線單箭頭接點 324"/>
          <p:cNvCxnSpPr>
            <a:cxnSpLocks noChangeShapeType="1"/>
            <a:endCxn id="285" idx="3"/>
          </p:cNvCxnSpPr>
          <p:nvPr/>
        </p:nvCxnSpPr>
        <p:spPr bwMode="auto">
          <a:xfrm flipH="1">
            <a:off x="4340006" y="1334959"/>
            <a:ext cx="655042" cy="13684"/>
          </a:xfrm>
          <a:prstGeom prst="straightConnector1">
            <a:avLst/>
          </a:prstGeom>
          <a:noFill/>
          <a:ln w="6350" algn="ctr">
            <a:solidFill>
              <a:srgbClr val="000000"/>
            </a:solidFill>
            <a:prstDash val="lgDashDot"/>
            <a:miter lim="800000"/>
            <a:headEnd/>
            <a:tailEnd type="triangle" w="med" len="med"/>
          </a:ln>
          <a:extLst>
            <a:ext uri="{909E8E84-426E-40DD-AFC4-6F175D3DCCD1}">
              <a14:hiddenFill xmlns:a14="http://schemas.microsoft.com/office/drawing/2010/main">
                <a:noFill/>
              </a14:hiddenFill>
            </a:ext>
          </a:extLst>
        </p:spPr>
      </p:cxnSp>
      <p:cxnSp>
        <p:nvCxnSpPr>
          <p:cNvPr id="104502" name="直線單箭頭接點 325"/>
          <p:cNvCxnSpPr>
            <a:cxnSpLocks noChangeShapeType="1"/>
            <a:stCxn id="285" idx="2"/>
            <a:endCxn id="306" idx="0"/>
          </p:cNvCxnSpPr>
          <p:nvPr/>
        </p:nvCxnSpPr>
        <p:spPr bwMode="auto">
          <a:xfrm>
            <a:off x="3923783" y="1575618"/>
            <a:ext cx="17061" cy="1808074"/>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3" name="肘形接點 326"/>
          <p:cNvCxnSpPr>
            <a:cxnSpLocks noChangeShapeType="1"/>
            <a:endCxn id="299" idx="0"/>
          </p:cNvCxnSpPr>
          <p:nvPr/>
        </p:nvCxnSpPr>
        <p:spPr bwMode="auto">
          <a:xfrm>
            <a:off x="4224009" y="2251883"/>
            <a:ext cx="4216824" cy="1089346"/>
          </a:xfrm>
          <a:prstGeom prst="bentConnector2">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4" name="直線接點 327"/>
          <p:cNvCxnSpPr>
            <a:cxnSpLocks noChangeShapeType="1"/>
          </p:cNvCxnSpPr>
          <p:nvPr/>
        </p:nvCxnSpPr>
        <p:spPr bwMode="auto">
          <a:xfrm flipV="1">
            <a:off x="4224009" y="1575618"/>
            <a:ext cx="0" cy="686489"/>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4505" name="肘形接點 328"/>
          <p:cNvCxnSpPr>
            <a:cxnSpLocks noChangeShapeType="1"/>
            <a:stCxn id="308" idx="0"/>
            <a:endCxn id="286" idx="2"/>
          </p:cNvCxnSpPr>
          <p:nvPr/>
        </p:nvCxnSpPr>
        <p:spPr bwMode="auto">
          <a:xfrm rot="5400000" flipH="1" flipV="1">
            <a:off x="3912175" y="2397395"/>
            <a:ext cx="2377271" cy="852916"/>
          </a:xfrm>
          <a:prstGeom prst="bentConnector3">
            <a:avLst>
              <a:gd name="adj1" fmla="val 76546"/>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6" name="直線單箭頭接點 329"/>
          <p:cNvCxnSpPr>
            <a:cxnSpLocks noChangeShapeType="1"/>
            <a:stCxn id="309" idx="0"/>
            <a:endCxn id="306" idx="4"/>
          </p:cNvCxnSpPr>
          <p:nvPr/>
        </p:nvCxnSpPr>
        <p:spPr bwMode="auto">
          <a:xfrm flipH="1" flipV="1">
            <a:off x="3940844" y="3803471"/>
            <a:ext cx="6823" cy="918717"/>
          </a:xfrm>
          <a:prstGeom prst="straightConnector1">
            <a:avLst/>
          </a:prstGeom>
          <a:noFill/>
          <a:ln w="6350" algn="ctr">
            <a:solidFill>
              <a:srgbClr val="000000"/>
            </a:solidFill>
            <a:prstDash val="dashDot"/>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07" name="直線單箭頭接點 330"/>
          <p:cNvCxnSpPr>
            <a:cxnSpLocks noChangeShapeType="1"/>
          </p:cNvCxnSpPr>
          <p:nvPr/>
        </p:nvCxnSpPr>
        <p:spPr bwMode="auto">
          <a:xfrm flipH="1" flipV="1">
            <a:off x="4005720" y="5145279"/>
            <a:ext cx="20413" cy="300259"/>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8" name="直線單箭頭接點 331"/>
          <p:cNvCxnSpPr>
            <a:cxnSpLocks noChangeShapeType="1"/>
          </p:cNvCxnSpPr>
          <p:nvPr/>
        </p:nvCxnSpPr>
        <p:spPr bwMode="auto">
          <a:xfrm flipV="1">
            <a:off x="3947667" y="6018759"/>
            <a:ext cx="0" cy="717004"/>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09" name="直線單箭頭接點 332"/>
          <p:cNvCxnSpPr>
            <a:cxnSpLocks noChangeShapeType="1"/>
          </p:cNvCxnSpPr>
          <p:nvPr/>
        </p:nvCxnSpPr>
        <p:spPr bwMode="auto">
          <a:xfrm flipV="1">
            <a:off x="4224009" y="4487531"/>
            <a:ext cx="112588" cy="234656"/>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0" name="直線單箭頭接點 333"/>
          <p:cNvCxnSpPr>
            <a:cxnSpLocks noChangeShapeType="1"/>
          </p:cNvCxnSpPr>
          <p:nvPr/>
        </p:nvCxnSpPr>
        <p:spPr bwMode="auto">
          <a:xfrm flipH="1" flipV="1">
            <a:off x="4995048" y="4454731"/>
            <a:ext cx="69938" cy="240161"/>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1" name="直線單箭頭接點 334"/>
          <p:cNvCxnSpPr>
            <a:cxnSpLocks noChangeShapeType="1"/>
          </p:cNvCxnSpPr>
          <p:nvPr/>
        </p:nvCxnSpPr>
        <p:spPr bwMode="auto">
          <a:xfrm flipV="1">
            <a:off x="4995048" y="3775148"/>
            <a:ext cx="105763" cy="223691"/>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2" name="直線單箭頭接點 335"/>
          <p:cNvCxnSpPr>
            <a:cxnSpLocks noChangeShapeType="1"/>
            <a:endCxn id="310" idx="0"/>
          </p:cNvCxnSpPr>
          <p:nvPr/>
        </p:nvCxnSpPr>
        <p:spPr bwMode="auto">
          <a:xfrm>
            <a:off x="5312334" y="3784458"/>
            <a:ext cx="1" cy="910434"/>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513" name="直線單箭頭接點 336"/>
          <p:cNvCxnSpPr>
            <a:cxnSpLocks noChangeShapeType="1"/>
            <a:stCxn id="310" idx="2"/>
          </p:cNvCxnSpPr>
          <p:nvPr/>
        </p:nvCxnSpPr>
        <p:spPr bwMode="auto">
          <a:xfrm>
            <a:off x="5312335" y="5131631"/>
            <a:ext cx="11940" cy="300258"/>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514" name="直線單箭頭接點 337"/>
          <p:cNvCxnSpPr>
            <a:cxnSpLocks noChangeShapeType="1"/>
          </p:cNvCxnSpPr>
          <p:nvPr/>
        </p:nvCxnSpPr>
        <p:spPr bwMode="auto">
          <a:xfrm>
            <a:off x="5305510" y="6025248"/>
            <a:ext cx="6823" cy="710515"/>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4515" name="直線單箭頭接點 338"/>
          <p:cNvCxnSpPr>
            <a:cxnSpLocks noChangeShapeType="1"/>
          </p:cNvCxnSpPr>
          <p:nvPr/>
        </p:nvCxnSpPr>
        <p:spPr bwMode="auto">
          <a:xfrm flipH="1">
            <a:off x="8045079" y="3784458"/>
            <a:ext cx="204701" cy="214381"/>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6" name="直線單箭頭接點 339"/>
          <p:cNvCxnSpPr>
            <a:cxnSpLocks noChangeShapeType="1"/>
          </p:cNvCxnSpPr>
          <p:nvPr/>
        </p:nvCxnSpPr>
        <p:spPr bwMode="auto">
          <a:xfrm>
            <a:off x="8045079" y="4454731"/>
            <a:ext cx="150113" cy="226513"/>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4517" name="直線單箭頭接點 340"/>
          <p:cNvCxnSpPr>
            <a:cxnSpLocks noChangeShapeType="1"/>
            <a:stCxn id="299" idx="2"/>
            <a:endCxn id="302" idx="0"/>
          </p:cNvCxnSpPr>
          <p:nvPr/>
        </p:nvCxnSpPr>
        <p:spPr bwMode="auto">
          <a:xfrm>
            <a:off x="8440833" y="3777968"/>
            <a:ext cx="0" cy="916924"/>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18" name="直線單箭頭接點 341"/>
          <p:cNvCxnSpPr>
            <a:cxnSpLocks noChangeShapeType="1"/>
          </p:cNvCxnSpPr>
          <p:nvPr/>
        </p:nvCxnSpPr>
        <p:spPr bwMode="auto">
          <a:xfrm>
            <a:off x="8440832" y="5145279"/>
            <a:ext cx="0" cy="300258"/>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4519" name="直線單箭頭接點 342"/>
          <p:cNvCxnSpPr>
            <a:cxnSpLocks noChangeShapeType="1"/>
          </p:cNvCxnSpPr>
          <p:nvPr/>
        </p:nvCxnSpPr>
        <p:spPr bwMode="auto">
          <a:xfrm>
            <a:off x="8440832" y="6018758"/>
            <a:ext cx="0" cy="717005"/>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sp>
        <p:nvSpPr>
          <p:cNvPr id="344" name="橢圓 343"/>
          <p:cNvSpPr/>
          <p:nvPr/>
        </p:nvSpPr>
        <p:spPr bwMode="auto">
          <a:xfrm>
            <a:off x="279400" y="5207000"/>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a:t>
            </a:r>
            <a:endParaRPr kumimoji="0" lang="zh-TW" altLang="en-US" sz="1100" kern="0" dirty="0">
              <a:solidFill>
                <a:srgbClr val="000000"/>
              </a:solidFill>
              <a:latin typeface="Calibri" panose="020F0502020204030204"/>
            </a:endParaRPr>
          </a:p>
        </p:txBody>
      </p:sp>
      <p:sp>
        <p:nvSpPr>
          <p:cNvPr id="345" name="橢圓 344"/>
          <p:cNvSpPr/>
          <p:nvPr/>
        </p:nvSpPr>
        <p:spPr bwMode="auto">
          <a:xfrm>
            <a:off x="731838" y="4462463"/>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3</a:t>
            </a:r>
            <a:endParaRPr kumimoji="0" lang="zh-TW" altLang="en-US" sz="1100" kern="0" dirty="0">
              <a:solidFill>
                <a:srgbClr val="000000"/>
              </a:solidFill>
              <a:latin typeface="Calibri" panose="020F0502020204030204"/>
            </a:endParaRPr>
          </a:p>
        </p:txBody>
      </p:sp>
      <p:sp>
        <p:nvSpPr>
          <p:cNvPr id="346" name="橢圓 345"/>
          <p:cNvSpPr/>
          <p:nvPr/>
        </p:nvSpPr>
        <p:spPr bwMode="auto">
          <a:xfrm>
            <a:off x="255588" y="4127500"/>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4</a:t>
            </a:r>
            <a:endParaRPr kumimoji="0" lang="zh-TW" altLang="en-US" sz="1100" kern="0" dirty="0">
              <a:solidFill>
                <a:srgbClr val="000000"/>
              </a:solidFill>
              <a:latin typeface="Calibri" panose="020F0502020204030204"/>
            </a:endParaRPr>
          </a:p>
        </p:txBody>
      </p:sp>
      <p:sp>
        <p:nvSpPr>
          <p:cNvPr id="347" name="橢圓 346"/>
          <p:cNvSpPr/>
          <p:nvPr/>
        </p:nvSpPr>
        <p:spPr bwMode="auto">
          <a:xfrm>
            <a:off x="1468438" y="2849563"/>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5</a:t>
            </a:r>
            <a:endParaRPr kumimoji="0" lang="zh-TW" altLang="en-US" sz="1100" kern="0" dirty="0">
              <a:solidFill>
                <a:srgbClr val="000000"/>
              </a:solidFill>
              <a:latin typeface="Calibri" panose="020F0502020204030204"/>
            </a:endParaRPr>
          </a:p>
        </p:txBody>
      </p:sp>
      <p:sp>
        <p:nvSpPr>
          <p:cNvPr id="348" name="橢圓 347"/>
          <p:cNvSpPr/>
          <p:nvPr/>
        </p:nvSpPr>
        <p:spPr bwMode="auto">
          <a:xfrm>
            <a:off x="5380038" y="2836863"/>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6</a:t>
            </a:r>
            <a:endParaRPr kumimoji="0" lang="zh-TW" altLang="en-US" sz="1100" kern="0" dirty="0">
              <a:solidFill>
                <a:srgbClr val="000000"/>
              </a:solidFill>
              <a:latin typeface="Calibri" panose="020F0502020204030204"/>
            </a:endParaRPr>
          </a:p>
        </p:txBody>
      </p:sp>
      <p:sp>
        <p:nvSpPr>
          <p:cNvPr id="349" name="橢圓 348"/>
          <p:cNvSpPr/>
          <p:nvPr/>
        </p:nvSpPr>
        <p:spPr bwMode="auto">
          <a:xfrm>
            <a:off x="4779963" y="3765550"/>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7</a:t>
            </a:r>
            <a:endParaRPr kumimoji="0" lang="zh-TW" altLang="en-US" sz="1100" kern="0" dirty="0">
              <a:solidFill>
                <a:srgbClr val="000000"/>
              </a:solidFill>
              <a:latin typeface="Calibri" panose="020F0502020204030204"/>
            </a:endParaRPr>
          </a:p>
        </p:txBody>
      </p:sp>
      <p:sp>
        <p:nvSpPr>
          <p:cNvPr id="350" name="橢圓 349"/>
          <p:cNvSpPr/>
          <p:nvPr/>
        </p:nvSpPr>
        <p:spPr bwMode="auto">
          <a:xfrm>
            <a:off x="5313363" y="4127500"/>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8</a:t>
            </a:r>
            <a:endParaRPr kumimoji="0" lang="zh-TW" altLang="en-US" sz="1100" kern="0" dirty="0">
              <a:solidFill>
                <a:srgbClr val="000000"/>
              </a:solidFill>
              <a:latin typeface="Calibri" panose="020F0502020204030204"/>
            </a:endParaRPr>
          </a:p>
        </p:txBody>
      </p:sp>
      <p:sp>
        <p:nvSpPr>
          <p:cNvPr id="351" name="橢圓 350"/>
          <p:cNvSpPr/>
          <p:nvPr/>
        </p:nvSpPr>
        <p:spPr bwMode="auto">
          <a:xfrm>
            <a:off x="5056188" y="4462463"/>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9</a:t>
            </a:r>
            <a:endParaRPr kumimoji="0" lang="zh-TW" altLang="en-US" sz="1100" kern="0" dirty="0">
              <a:solidFill>
                <a:srgbClr val="000000"/>
              </a:solidFill>
              <a:latin typeface="Calibri" panose="020F0502020204030204"/>
            </a:endParaRPr>
          </a:p>
        </p:txBody>
      </p:sp>
      <p:sp>
        <p:nvSpPr>
          <p:cNvPr id="352" name="橢圓 351"/>
          <p:cNvSpPr/>
          <p:nvPr/>
        </p:nvSpPr>
        <p:spPr bwMode="auto">
          <a:xfrm>
            <a:off x="5380038" y="5194300"/>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10</a:t>
            </a:r>
            <a:endParaRPr kumimoji="0" lang="zh-TW" altLang="en-US" sz="1100" kern="0" dirty="0">
              <a:solidFill>
                <a:srgbClr val="000000"/>
              </a:solidFill>
              <a:latin typeface="Calibri" panose="020F0502020204030204"/>
            </a:endParaRPr>
          </a:p>
        </p:txBody>
      </p:sp>
      <p:sp>
        <p:nvSpPr>
          <p:cNvPr id="353" name="橢圓 352"/>
          <p:cNvSpPr/>
          <p:nvPr/>
        </p:nvSpPr>
        <p:spPr bwMode="auto">
          <a:xfrm>
            <a:off x="5380038" y="6124575"/>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11</a:t>
            </a:r>
            <a:endParaRPr kumimoji="0" lang="zh-TW" altLang="en-US" sz="1100" kern="0" dirty="0">
              <a:solidFill>
                <a:srgbClr val="000000"/>
              </a:solidFill>
              <a:latin typeface="Calibri" panose="020F0502020204030204"/>
            </a:endParaRPr>
          </a:p>
        </p:txBody>
      </p:sp>
      <p:sp>
        <p:nvSpPr>
          <p:cNvPr id="354" name="橢圓 353"/>
          <p:cNvSpPr/>
          <p:nvPr/>
        </p:nvSpPr>
        <p:spPr bwMode="auto">
          <a:xfrm>
            <a:off x="3687763" y="6162675"/>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12</a:t>
            </a:r>
            <a:endParaRPr kumimoji="0" lang="zh-TW" altLang="en-US" sz="1100" kern="0" dirty="0">
              <a:solidFill>
                <a:srgbClr val="000000"/>
              </a:solidFill>
              <a:latin typeface="Calibri" panose="020F0502020204030204"/>
            </a:endParaRPr>
          </a:p>
        </p:txBody>
      </p:sp>
      <p:sp>
        <p:nvSpPr>
          <p:cNvPr id="355" name="橢圓 354"/>
          <p:cNvSpPr/>
          <p:nvPr/>
        </p:nvSpPr>
        <p:spPr bwMode="auto">
          <a:xfrm>
            <a:off x="3719513" y="5218113"/>
            <a:ext cx="196850" cy="223837"/>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13</a:t>
            </a:r>
            <a:endParaRPr kumimoji="0" lang="zh-TW" altLang="en-US" sz="1100" kern="0" dirty="0">
              <a:solidFill>
                <a:srgbClr val="000000"/>
              </a:solidFill>
              <a:latin typeface="Calibri" panose="020F0502020204030204"/>
            </a:endParaRPr>
          </a:p>
        </p:txBody>
      </p:sp>
      <p:sp>
        <p:nvSpPr>
          <p:cNvPr id="356" name="橢圓 355"/>
          <p:cNvSpPr/>
          <p:nvPr/>
        </p:nvSpPr>
        <p:spPr bwMode="auto">
          <a:xfrm>
            <a:off x="4360863" y="4497388"/>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14</a:t>
            </a:r>
            <a:endParaRPr kumimoji="0" lang="zh-TW" altLang="en-US" sz="1100" kern="0" dirty="0">
              <a:solidFill>
                <a:srgbClr val="000000"/>
              </a:solidFill>
              <a:latin typeface="Calibri" panose="020F0502020204030204"/>
            </a:endParaRPr>
          </a:p>
        </p:txBody>
      </p:sp>
      <p:sp>
        <p:nvSpPr>
          <p:cNvPr id="357" name="橢圓 356"/>
          <p:cNvSpPr/>
          <p:nvPr/>
        </p:nvSpPr>
        <p:spPr bwMode="auto">
          <a:xfrm>
            <a:off x="3702050" y="3967163"/>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15</a:t>
            </a:r>
            <a:endParaRPr kumimoji="0" lang="zh-TW" altLang="en-US" sz="1100" kern="0" dirty="0">
              <a:solidFill>
                <a:srgbClr val="000000"/>
              </a:solidFill>
              <a:latin typeface="Calibri" panose="020F0502020204030204"/>
            </a:endParaRPr>
          </a:p>
        </p:txBody>
      </p:sp>
      <p:sp>
        <p:nvSpPr>
          <p:cNvPr id="358" name="橢圓 357"/>
          <p:cNvSpPr/>
          <p:nvPr/>
        </p:nvSpPr>
        <p:spPr bwMode="auto">
          <a:xfrm>
            <a:off x="4730750" y="2833688"/>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16</a:t>
            </a:r>
            <a:endParaRPr kumimoji="0" lang="zh-TW" altLang="en-US" sz="1100" kern="0" dirty="0">
              <a:solidFill>
                <a:srgbClr val="000000"/>
              </a:solidFill>
              <a:latin typeface="Calibri" panose="020F0502020204030204"/>
            </a:endParaRPr>
          </a:p>
        </p:txBody>
      </p:sp>
      <p:sp>
        <p:nvSpPr>
          <p:cNvPr id="359" name="橢圓 358"/>
          <p:cNvSpPr/>
          <p:nvPr/>
        </p:nvSpPr>
        <p:spPr bwMode="auto">
          <a:xfrm>
            <a:off x="5568950" y="1816100"/>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17</a:t>
            </a:r>
            <a:endParaRPr kumimoji="0" lang="zh-TW" altLang="en-US" sz="1100" kern="0" dirty="0">
              <a:solidFill>
                <a:srgbClr val="000000"/>
              </a:solidFill>
              <a:latin typeface="Calibri" panose="020F0502020204030204"/>
            </a:endParaRPr>
          </a:p>
        </p:txBody>
      </p:sp>
      <p:sp>
        <p:nvSpPr>
          <p:cNvPr id="360" name="橢圓 359"/>
          <p:cNvSpPr/>
          <p:nvPr/>
        </p:nvSpPr>
        <p:spPr bwMode="auto">
          <a:xfrm>
            <a:off x="4538663" y="1377950"/>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18</a:t>
            </a:r>
            <a:endParaRPr kumimoji="0" lang="zh-TW" altLang="en-US" sz="1100" kern="0" dirty="0">
              <a:solidFill>
                <a:srgbClr val="000000"/>
              </a:solidFill>
              <a:latin typeface="Calibri" panose="020F0502020204030204"/>
            </a:endParaRPr>
          </a:p>
        </p:txBody>
      </p:sp>
      <p:sp>
        <p:nvSpPr>
          <p:cNvPr id="361" name="橢圓 360"/>
          <p:cNvSpPr/>
          <p:nvPr/>
        </p:nvSpPr>
        <p:spPr bwMode="auto">
          <a:xfrm>
            <a:off x="4006850" y="822325"/>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19</a:t>
            </a:r>
            <a:endParaRPr kumimoji="0" lang="zh-TW" altLang="en-US" sz="1100" kern="0" dirty="0">
              <a:solidFill>
                <a:srgbClr val="000000"/>
              </a:solidFill>
              <a:latin typeface="Calibri" panose="020F0502020204030204"/>
            </a:endParaRPr>
          </a:p>
        </p:txBody>
      </p:sp>
      <p:sp>
        <p:nvSpPr>
          <p:cNvPr id="362" name="橢圓 361"/>
          <p:cNvSpPr/>
          <p:nvPr/>
        </p:nvSpPr>
        <p:spPr bwMode="auto">
          <a:xfrm>
            <a:off x="3619500" y="1838325"/>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20</a:t>
            </a:r>
            <a:endParaRPr kumimoji="0" lang="zh-TW" altLang="en-US" sz="1100" kern="0" dirty="0">
              <a:solidFill>
                <a:srgbClr val="000000"/>
              </a:solidFill>
              <a:latin typeface="Calibri" panose="020F0502020204030204"/>
            </a:endParaRPr>
          </a:p>
        </p:txBody>
      </p:sp>
      <p:sp>
        <p:nvSpPr>
          <p:cNvPr id="363" name="橢圓 362"/>
          <p:cNvSpPr/>
          <p:nvPr/>
        </p:nvSpPr>
        <p:spPr bwMode="auto">
          <a:xfrm>
            <a:off x="4265613" y="1836738"/>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21</a:t>
            </a:r>
            <a:endParaRPr kumimoji="0" lang="zh-TW" altLang="en-US" sz="1100" kern="0" dirty="0">
              <a:solidFill>
                <a:srgbClr val="000000"/>
              </a:solidFill>
              <a:latin typeface="Calibri" panose="020F0502020204030204"/>
            </a:endParaRPr>
          </a:p>
        </p:txBody>
      </p:sp>
      <p:sp>
        <p:nvSpPr>
          <p:cNvPr id="364" name="橢圓 363"/>
          <p:cNvSpPr/>
          <p:nvPr/>
        </p:nvSpPr>
        <p:spPr bwMode="auto">
          <a:xfrm>
            <a:off x="8512175" y="2811463"/>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22</a:t>
            </a:r>
            <a:endParaRPr kumimoji="0" lang="zh-TW" altLang="en-US" sz="1100" kern="0" dirty="0">
              <a:solidFill>
                <a:srgbClr val="000000"/>
              </a:solidFill>
              <a:latin typeface="Calibri" panose="020F0502020204030204"/>
            </a:endParaRPr>
          </a:p>
        </p:txBody>
      </p:sp>
      <p:sp>
        <p:nvSpPr>
          <p:cNvPr id="365" name="橢圓 364"/>
          <p:cNvSpPr/>
          <p:nvPr/>
        </p:nvSpPr>
        <p:spPr bwMode="auto">
          <a:xfrm>
            <a:off x="7840663" y="3789363"/>
            <a:ext cx="196850" cy="223837"/>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23</a:t>
            </a:r>
            <a:endParaRPr kumimoji="0" lang="zh-TW" altLang="en-US" sz="1100" kern="0" dirty="0">
              <a:solidFill>
                <a:srgbClr val="000000"/>
              </a:solidFill>
              <a:latin typeface="Calibri" panose="020F0502020204030204"/>
            </a:endParaRPr>
          </a:p>
        </p:txBody>
      </p:sp>
      <p:cxnSp>
        <p:nvCxnSpPr>
          <p:cNvPr id="94" name="直線接點 320"/>
          <p:cNvCxnSpPr>
            <a:cxnSpLocks noChangeShapeType="1"/>
          </p:cNvCxnSpPr>
          <p:nvPr/>
        </p:nvCxnSpPr>
        <p:spPr bwMode="auto">
          <a:xfrm flipH="1" flipV="1">
            <a:off x="3350976" y="1772860"/>
            <a:ext cx="6824" cy="396000"/>
          </a:xfrm>
          <a:prstGeom prst="line">
            <a:avLst/>
          </a:prstGeom>
          <a:noFill/>
          <a:ln w="57150" algn="ctr">
            <a:solidFill>
              <a:srgbClr val="000000"/>
            </a:solidFill>
            <a:miter lim="800000"/>
            <a:headEnd/>
            <a:tailEnd/>
          </a:ln>
          <a:extLst>
            <a:ext uri="{909E8E84-426E-40DD-AFC4-6F175D3DCCD1}">
              <a14:hiddenFill xmlns:a14="http://schemas.microsoft.com/office/drawing/2010/main">
                <a:noFill/>
              </a14:hiddenFill>
            </a:ext>
          </a:extLst>
        </p:spPr>
      </p:cxnSp>
      <p:sp>
        <p:nvSpPr>
          <p:cNvPr id="96" name="矩形 95"/>
          <p:cNvSpPr/>
          <p:nvPr/>
        </p:nvSpPr>
        <p:spPr bwMode="auto">
          <a:xfrm>
            <a:off x="6347342" y="129380"/>
            <a:ext cx="2687121" cy="769493"/>
          </a:xfrm>
          <a:prstGeom prst="rect">
            <a:avLst/>
          </a:prstGeom>
          <a:noFill/>
          <a:ln w="12700" cap="flat" cmpd="sng" algn="ctr">
            <a:noFill/>
            <a:prstDash val="solid"/>
            <a:miter lim="800000"/>
          </a:ln>
          <a:effectLst/>
        </p:spPr>
        <p:txBody>
          <a:bodyPr wrap="none" anchor="ctr"/>
          <a:lstStyle/>
          <a:p>
            <a:pPr algn="ctr" eaLnBrk="1" fontAlgn="auto" hangingPunct="1">
              <a:spcBef>
                <a:spcPts val="0"/>
              </a:spcBef>
              <a:spcAft>
                <a:spcPts val="0"/>
              </a:spcAft>
              <a:defRPr/>
            </a:pPr>
            <a:r>
              <a:rPr kumimoji="0" lang="en-US" altLang="zh-TW" sz="2000" b="1" kern="0" dirty="0">
                <a:solidFill>
                  <a:srgbClr val="C00000"/>
                </a:solidFill>
                <a:effectLst>
                  <a:outerShdw blurRad="38100" dist="38100" dir="2700000" algn="tl">
                    <a:srgbClr val="000000">
                      <a:alpha val="43137"/>
                    </a:srgbClr>
                  </a:outerShdw>
                </a:effectLst>
                <a:latin typeface="Calibri" panose="020F0502020204030204"/>
              </a:rPr>
              <a:t>Shared CPU architecture </a:t>
            </a:r>
            <a:endParaRPr kumimoji="0" lang="en-US" altLang="zh-TW" sz="2000" b="1" kern="0" dirty="0" smtClean="0">
              <a:solidFill>
                <a:srgbClr val="C00000"/>
              </a:solidFill>
              <a:effectLst>
                <a:outerShdw blurRad="38100" dist="38100" dir="2700000" algn="tl">
                  <a:srgbClr val="000000">
                    <a:alpha val="43137"/>
                  </a:srgbClr>
                </a:outerShdw>
              </a:effectLst>
              <a:latin typeface="Calibri" panose="020F0502020204030204"/>
            </a:endParaRPr>
          </a:p>
          <a:p>
            <a:pPr algn="ctr" eaLnBrk="1" fontAlgn="auto" hangingPunct="1">
              <a:spcBef>
                <a:spcPts val="0"/>
              </a:spcBef>
              <a:spcAft>
                <a:spcPts val="0"/>
              </a:spcAft>
              <a:defRPr/>
            </a:pPr>
            <a:r>
              <a:rPr kumimoji="0" lang="en-US" altLang="zh-TW" sz="2000" b="1" kern="0" dirty="0" smtClean="0">
                <a:solidFill>
                  <a:srgbClr val="C00000"/>
                </a:solidFill>
                <a:effectLst>
                  <a:outerShdw blurRad="38100" dist="38100" dir="2700000" algn="tl">
                    <a:srgbClr val="000000">
                      <a:alpha val="43137"/>
                    </a:srgbClr>
                  </a:outerShdw>
                </a:effectLst>
                <a:latin typeface="Calibri" panose="020F0502020204030204"/>
              </a:rPr>
              <a:t>with </a:t>
            </a:r>
            <a:r>
              <a:rPr kumimoji="0" lang="en-US" altLang="zh-TW" sz="2000" b="1" kern="0" dirty="0">
                <a:solidFill>
                  <a:srgbClr val="C00000"/>
                </a:solidFill>
                <a:effectLst>
                  <a:outerShdw blurRad="38100" dist="38100" dir="2700000" algn="tl">
                    <a:srgbClr val="000000">
                      <a:alpha val="43137"/>
                    </a:srgbClr>
                  </a:outerShdw>
                </a:effectLst>
                <a:latin typeface="Calibri" panose="020F0502020204030204"/>
              </a:rPr>
              <a:t>route caches</a:t>
            </a:r>
            <a:endParaRPr kumimoji="0" lang="zh-TW" altLang="en-US" sz="2000" b="1" kern="0" dirty="0">
              <a:solidFill>
                <a:srgbClr val="C00000"/>
              </a:solidFill>
              <a:effectLst>
                <a:outerShdw blurRad="38100" dist="38100" dir="2700000" algn="tl">
                  <a:srgbClr val="000000">
                    <a:alpha val="43137"/>
                  </a:srgbClr>
                </a:outerShdw>
              </a:effectLst>
              <a:latin typeface="Calibri" panose="020F0502020204030204"/>
            </a:endParaRPr>
          </a:p>
        </p:txBody>
      </p:sp>
      <p:sp>
        <p:nvSpPr>
          <p:cNvPr id="95" name="橢圓 94"/>
          <p:cNvSpPr/>
          <p:nvPr/>
        </p:nvSpPr>
        <p:spPr bwMode="auto">
          <a:xfrm>
            <a:off x="8440737" y="4101817"/>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smtClean="0">
                <a:solidFill>
                  <a:srgbClr val="000000"/>
                </a:solidFill>
                <a:latin typeface="Calibri" panose="020F0502020204030204"/>
              </a:rPr>
              <a:t>24</a:t>
            </a:r>
            <a:endParaRPr kumimoji="0" lang="zh-TW" altLang="en-US" sz="1100" kern="0" dirty="0">
              <a:solidFill>
                <a:srgbClr val="000000"/>
              </a:solidFill>
              <a:latin typeface="Calibri" panose="020F0502020204030204"/>
            </a:endParaRPr>
          </a:p>
        </p:txBody>
      </p:sp>
      <p:sp>
        <p:nvSpPr>
          <p:cNvPr id="97" name="橢圓 96"/>
          <p:cNvSpPr/>
          <p:nvPr/>
        </p:nvSpPr>
        <p:spPr bwMode="auto">
          <a:xfrm>
            <a:off x="8488362" y="5159375"/>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smtClean="0">
                <a:solidFill>
                  <a:srgbClr val="000000"/>
                </a:solidFill>
                <a:latin typeface="Calibri" panose="020F0502020204030204"/>
              </a:rPr>
              <a:t>25</a:t>
            </a:r>
            <a:endParaRPr kumimoji="0" lang="zh-TW" altLang="en-US" sz="1100" kern="0" dirty="0">
              <a:solidFill>
                <a:srgbClr val="000000"/>
              </a:solidFill>
              <a:latin typeface="Calibri" panose="020F0502020204030204"/>
            </a:endParaRPr>
          </a:p>
        </p:txBody>
      </p:sp>
      <p:sp>
        <p:nvSpPr>
          <p:cNvPr id="98" name="橢圓 97"/>
          <p:cNvSpPr/>
          <p:nvPr/>
        </p:nvSpPr>
        <p:spPr bwMode="auto">
          <a:xfrm>
            <a:off x="8488362" y="6106320"/>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smtClean="0">
                <a:solidFill>
                  <a:srgbClr val="000000"/>
                </a:solidFill>
                <a:latin typeface="Calibri" panose="020F0502020204030204"/>
              </a:rPr>
              <a:t>26</a:t>
            </a:r>
            <a:endParaRPr kumimoji="0" lang="zh-TW" altLang="en-US" sz="1100" kern="0" dirty="0">
              <a:solidFill>
                <a:srgbClr val="000000"/>
              </a:solidFill>
              <a:latin typeface="Calibri" panose="020F0502020204030204"/>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defRPr/>
            </a:pPr>
            <a:fld id="{E96B49E3-A6FA-4C97-A67F-0F0C05745FAA}" type="slidenum">
              <a:rPr kumimoji="0" lang="zh-TW" altLang="en-US" smtClean="0">
                <a:solidFill>
                  <a:schemeClr val="folHlink"/>
                </a:solidFill>
                <a:latin typeface="Arial" panose="020B0604020202020204" pitchFamily="34" charset="0"/>
              </a:rPr>
              <a:pPr>
                <a:defRPr/>
              </a:pPr>
              <a:t>98</a:t>
            </a:fld>
            <a:endParaRPr kumimoji="0" lang="en-US" altLang="zh-TW" smtClean="0">
              <a:solidFill>
                <a:schemeClr val="folHlink"/>
              </a:solidFill>
              <a:latin typeface="Arial" panose="020B0604020202020204" pitchFamily="34" charset="0"/>
            </a:endParaRPr>
          </a:p>
        </p:txBody>
      </p:sp>
      <p:sp>
        <p:nvSpPr>
          <p:cNvPr id="105475" name="Rectangle 2"/>
          <p:cNvSpPr>
            <a:spLocks noGrp="1" noChangeArrowheads="1"/>
          </p:cNvSpPr>
          <p:nvPr>
            <p:ph type="title"/>
          </p:nvPr>
        </p:nvSpPr>
        <p:spPr/>
        <p:txBody>
          <a:bodyPr/>
          <a:lstStyle/>
          <a:p>
            <a:pPr eaLnBrk="1" hangingPunct="1"/>
            <a:r>
              <a:rPr lang="en-US" altLang="zh-TW" sz="3600" smtClean="0">
                <a:effectLst/>
              </a:rPr>
              <a:t>Shared Forwarding Engine Architecture</a:t>
            </a:r>
            <a:endParaRPr lang="zh-TW" altLang="en-US" sz="3600" smtClean="0">
              <a:effectLst/>
            </a:endParaRPr>
          </a:p>
        </p:txBody>
      </p:sp>
      <p:sp>
        <p:nvSpPr>
          <p:cNvPr id="95236" name="Rectangle 3"/>
          <p:cNvSpPr>
            <a:spLocks noGrp="1" noChangeArrowheads="1"/>
          </p:cNvSpPr>
          <p:nvPr>
            <p:ph type="body" idx="1"/>
          </p:nvPr>
        </p:nvSpPr>
        <p:spPr/>
        <p:txBody>
          <a:bodyPr/>
          <a:lstStyle/>
          <a:p>
            <a:pPr algn="just" eaLnBrk="1" hangingPunct="1">
              <a:lnSpc>
                <a:spcPct val="80000"/>
              </a:lnSpc>
              <a:defRPr/>
            </a:pPr>
            <a:r>
              <a:rPr lang="en-US" altLang="zh-TW" sz="2800" dirty="0" smtClean="0">
                <a:effectLst/>
              </a:rPr>
              <a:t>Mitigate the bottleneck by offloading the functionality of the forwarding engine to a dedicated card called </a:t>
            </a:r>
            <a:r>
              <a:rPr lang="en-US" altLang="zh-TW" sz="2800" i="1" dirty="0" smtClean="0">
                <a:solidFill>
                  <a:srgbClr val="FFCC00"/>
                </a:solidFill>
                <a:effectLst>
                  <a:outerShdw blurRad="38100" dist="38100" dir="2700000" algn="tl">
                    <a:srgbClr val="000000">
                      <a:alpha val="43137"/>
                    </a:srgbClr>
                  </a:outerShdw>
                </a:effectLst>
              </a:rPr>
              <a:t>forwarding engine card</a:t>
            </a:r>
            <a:r>
              <a:rPr lang="en-US" altLang="zh-TW" sz="2800" i="1" dirty="0" smtClean="0">
                <a:effectLst>
                  <a:outerShdw blurRad="38100" dist="38100" dir="2700000" algn="tl">
                    <a:srgbClr val="000000">
                      <a:alpha val="43137"/>
                    </a:srgbClr>
                  </a:outerShdw>
                </a:effectLst>
              </a:rPr>
              <a:t> </a:t>
            </a:r>
            <a:r>
              <a:rPr lang="en-US" altLang="zh-TW" sz="2800" dirty="0" smtClean="0">
                <a:effectLst/>
              </a:rPr>
              <a:t>containing a processor dedicated for route lookup and memory for storing forwarding table.</a:t>
            </a:r>
          </a:p>
          <a:p>
            <a:pPr algn="just" eaLnBrk="1" hangingPunct="1">
              <a:lnSpc>
                <a:spcPct val="80000"/>
              </a:lnSpc>
              <a:defRPr/>
            </a:pPr>
            <a:r>
              <a:rPr lang="en-US" altLang="zh-TW" sz="2800" dirty="0" smtClean="0">
                <a:solidFill>
                  <a:srgbClr val="FF9966"/>
                </a:solidFill>
                <a:effectLst>
                  <a:outerShdw blurRad="38100" dist="38100" dir="2700000" algn="tl">
                    <a:srgbClr val="000000">
                      <a:alpha val="43137"/>
                    </a:srgbClr>
                  </a:outerShdw>
                </a:effectLst>
              </a:rPr>
              <a:t>Multiple line cards </a:t>
            </a:r>
            <a:r>
              <a:rPr lang="en-US" altLang="zh-TW" sz="2800" dirty="0" smtClean="0">
                <a:solidFill>
                  <a:srgbClr val="FFFF00"/>
                </a:solidFill>
                <a:effectLst/>
              </a:rPr>
              <a:t>are connected through a </a:t>
            </a:r>
            <a:r>
              <a:rPr lang="en-US" altLang="zh-TW" sz="2800" dirty="0" smtClean="0">
                <a:solidFill>
                  <a:srgbClr val="FFCC00"/>
                </a:solidFill>
                <a:effectLst>
                  <a:outerShdw blurRad="38100" dist="38100" dir="2700000" algn="tl">
                    <a:srgbClr val="000000">
                      <a:alpha val="43137"/>
                    </a:srgbClr>
                  </a:outerShdw>
                </a:effectLst>
              </a:rPr>
              <a:t>shared backplane</a:t>
            </a:r>
            <a:r>
              <a:rPr lang="en-US" altLang="zh-TW" sz="2800" dirty="0" smtClean="0">
                <a:effectLst>
                  <a:outerShdw blurRad="38100" dist="38100" dir="2700000" algn="tl">
                    <a:srgbClr val="000000">
                      <a:alpha val="43137"/>
                    </a:srgbClr>
                  </a:outerShdw>
                </a:effectLst>
              </a:rPr>
              <a:t> </a:t>
            </a:r>
            <a:r>
              <a:rPr lang="en-US" altLang="zh-TW" sz="2800" dirty="0" smtClean="0">
                <a:solidFill>
                  <a:srgbClr val="FFFF00"/>
                </a:solidFill>
                <a:effectLst/>
              </a:rPr>
              <a:t>through which the packets are transferred from one line card to another. Line cards and forwarding engine cards are connected through a separate shared backplane called </a:t>
            </a:r>
            <a:r>
              <a:rPr lang="en-US" altLang="zh-TW" sz="2800" i="1" dirty="0" smtClean="0">
                <a:solidFill>
                  <a:srgbClr val="FFCC00"/>
                </a:solidFill>
                <a:effectLst>
                  <a:outerShdw blurRad="38100" dist="38100" dir="2700000" algn="tl">
                    <a:srgbClr val="000000">
                      <a:alpha val="43137"/>
                    </a:srgbClr>
                  </a:outerShdw>
                </a:effectLst>
              </a:rPr>
              <a:t>forwarding backplane</a:t>
            </a:r>
            <a:r>
              <a:rPr lang="en-US" altLang="zh-TW" sz="2800" i="1" dirty="0" smtClean="0">
                <a:effectLst/>
              </a:rPr>
              <a:t>.</a:t>
            </a:r>
            <a:endParaRPr lang="en-US" altLang="zh-TW" sz="2800" dirty="0" smtClean="0">
              <a:effectLst/>
            </a:endParaRPr>
          </a:p>
          <a:p>
            <a:pPr algn="just" eaLnBrk="1" hangingPunct="1">
              <a:lnSpc>
                <a:spcPct val="80000"/>
              </a:lnSpc>
              <a:defRPr/>
            </a:pPr>
            <a:r>
              <a:rPr lang="en-US" altLang="zh-TW" sz="2800" dirty="0" smtClean="0">
                <a:effectLst/>
              </a:rPr>
              <a:t>Packets can be processed in parallel with </a:t>
            </a:r>
            <a:r>
              <a:rPr lang="en-US" altLang="zh-TW" sz="2800" dirty="0" smtClean="0">
                <a:solidFill>
                  <a:srgbClr val="FF9966"/>
                </a:solidFill>
                <a:effectLst>
                  <a:outerShdw blurRad="38100" dist="38100" dir="2700000" algn="tl">
                    <a:srgbClr val="000000">
                      <a:alpha val="43137"/>
                    </a:srgbClr>
                  </a:outerShdw>
                </a:effectLst>
              </a:rPr>
              <a:t>multiple forwarding engines</a:t>
            </a:r>
            <a:r>
              <a:rPr lang="en-US" altLang="zh-TW" sz="2800" dirty="0" smtClean="0">
                <a:effectLst/>
              </a:rPr>
              <a:t>.</a:t>
            </a:r>
            <a:endParaRPr lang="zh-TW" altLang="en-US" sz="2800" dirty="0" smtClean="0">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950" y="0"/>
            <a:ext cx="9378950" cy="69691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4" name="圓角矩形 103"/>
          <p:cNvSpPr/>
          <p:nvPr/>
        </p:nvSpPr>
        <p:spPr bwMode="auto">
          <a:xfrm>
            <a:off x="-15875" y="3248025"/>
            <a:ext cx="2493963" cy="23352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05" name="圓角矩形 104"/>
          <p:cNvSpPr/>
          <p:nvPr/>
        </p:nvSpPr>
        <p:spPr bwMode="auto">
          <a:xfrm>
            <a:off x="5453063" y="292100"/>
            <a:ext cx="3000375" cy="1181100"/>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06" name="圓角矩形 105"/>
          <p:cNvSpPr/>
          <p:nvPr/>
        </p:nvSpPr>
        <p:spPr bwMode="auto">
          <a:xfrm>
            <a:off x="17463" y="600075"/>
            <a:ext cx="2333625" cy="771525"/>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07" name="矩形 106"/>
          <p:cNvSpPr/>
          <p:nvPr/>
        </p:nvSpPr>
        <p:spPr bwMode="auto">
          <a:xfrm>
            <a:off x="138113" y="728663"/>
            <a:ext cx="833437" cy="454025"/>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108" name="橢圓 107"/>
          <p:cNvSpPr/>
          <p:nvPr/>
        </p:nvSpPr>
        <p:spPr bwMode="auto">
          <a:xfrm>
            <a:off x="1293813" y="733425"/>
            <a:ext cx="968375" cy="450850"/>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Table</a:t>
            </a:r>
            <a:endParaRPr kumimoji="0" lang="zh-TW" altLang="en-US" sz="1200" kern="0" dirty="0">
              <a:solidFill>
                <a:prstClr val="black"/>
              </a:solidFill>
              <a:latin typeface="Calibri" panose="020F0502020204030204"/>
            </a:endParaRPr>
          </a:p>
        </p:txBody>
      </p:sp>
      <p:sp>
        <p:nvSpPr>
          <p:cNvPr id="109" name="橢圓 108"/>
          <p:cNvSpPr/>
          <p:nvPr/>
        </p:nvSpPr>
        <p:spPr bwMode="auto">
          <a:xfrm>
            <a:off x="7162800" y="839788"/>
            <a:ext cx="982663" cy="454025"/>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Routing</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Table</a:t>
            </a:r>
            <a:endParaRPr kumimoji="0" lang="zh-TW" altLang="en-US" sz="1400" kern="0" dirty="0">
              <a:solidFill>
                <a:prstClr val="black"/>
              </a:solidFill>
              <a:latin typeface="Calibri" panose="020F0502020204030204"/>
            </a:endParaRPr>
          </a:p>
        </p:txBody>
      </p:sp>
      <p:sp>
        <p:nvSpPr>
          <p:cNvPr id="110" name="圓角矩形 109"/>
          <p:cNvSpPr/>
          <p:nvPr/>
        </p:nvSpPr>
        <p:spPr bwMode="auto">
          <a:xfrm>
            <a:off x="2673350" y="600075"/>
            <a:ext cx="2332038" cy="771525"/>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11" name="矩形 110"/>
          <p:cNvSpPr/>
          <p:nvPr/>
        </p:nvSpPr>
        <p:spPr bwMode="auto">
          <a:xfrm>
            <a:off x="2794000" y="728663"/>
            <a:ext cx="831850" cy="454025"/>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Engine</a:t>
            </a:r>
            <a:endParaRPr kumimoji="0" lang="zh-TW" altLang="en-US" sz="1200" kern="0" dirty="0">
              <a:solidFill>
                <a:prstClr val="black"/>
              </a:solidFill>
              <a:latin typeface="Calibri" panose="020F0502020204030204"/>
            </a:endParaRPr>
          </a:p>
        </p:txBody>
      </p:sp>
      <p:sp>
        <p:nvSpPr>
          <p:cNvPr id="112" name="橢圓 111"/>
          <p:cNvSpPr/>
          <p:nvPr/>
        </p:nvSpPr>
        <p:spPr bwMode="auto">
          <a:xfrm>
            <a:off x="3937000" y="733425"/>
            <a:ext cx="969963" cy="449263"/>
          </a:xfrm>
          <a:prstGeom prst="ellipse">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Forwarding</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Table</a:t>
            </a:r>
            <a:endParaRPr kumimoji="0" lang="zh-TW" altLang="en-US" sz="1200" kern="0" dirty="0">
              <a:solidFill>
                <a:prstClr val="black"/>
              </a:solidFill>
              <a:latin typeface="Calibri" panose="020F0502020204030204"/>
            </a:endParaRPr>
          </a:p>
        </p:txBody>
      </p:sp>
      <p:sp>
        <p:nvSpPr>
          <p:cNvPr id="113" name="文字方塊 112"/>
          <p:cNvSpPr txBox="1"/>
          <p:nvPr/>
        </p:nvSpPr>
        <p:spPr bwMode="auto">
          <a:xfrm>
            <a:off x="90488" y="325438"/>
            <a:ext cx="2175596" cy="338554"/>
          </a:xfrm>
          <a:prstGeom prst="rect">
            <a:avLst/>
          </a:prstGeom>
          <a:noFill/>
        </p:spPr>
        <p:txBody>
          <a:bodyPr wrap="none">
            <a:spAutoFit/>
          </a:bodyPr>
          <a:lstStyle/>
          <a:p>
            <a:pPr eaLnBrk="1" fontAlgn="auto" hangingPunct="1">
              <a:spcBef>
                <a:spcPts val="0"/>
              </a:spcBef>
              <a:spcAft>
                <a:spcPts val="0"/>
              </a:spcAft>
              <a:defRPr/>
            </a:pPr>
            <a:r>
              <a:rPr kumimoji="0" lang="en-US" altLang="zh-TW" sz="1600" kern="0" dirty="0" smtClean="0">
                <a:solidFill>
                  <a:prstClr val="black"/>
                </a:solidFill>
                <a:latin typeface="Calibri" panose="020F0502020204030204"/>
              </a:rPr>
              <a:t>Forwarding </a:t>
            </a:r>
            <a:r>
              <a:rPr kumimoji="0" lang="en-US" altLang="zh-TW" sz="1600" kern="0" dirty="0">
                <a:solidFill>
                  <a:prstClr val="black"/>
                </a:solidFill>
                <a:latin typeface="Calibri" panose="020F0502020204030204"/>
              </a:rPr>
              <a:t>Engine Card</a:t>
            </a:r>
            <a:endParaRPr kumimoji="0" lang="zh-TW" altLang="en-US" sz="1600" kern="0" dirty="0">
              <a:solidFill>
                <a:prstClr val="black"/>
              </a:solidFill>
              <a:latin typeface="Calibri" panose="020F0502020204030204"/>
            </a:endParaRPr>
          </a:p>
        </p:txBody>
      </p:sp>
      <p:sp>
        <p:nvSpPr>
          <p:cNvPr id="114" name="文字方塊 113"/>
          <p:cNvSpPr txBox="1"/>
          <p:nvPr/>
        </p:nvSpPr>
        <p:spPr bwMode="auto">
          <a:xfrm>
            <a:off x="2771775" y="303213"/>
            <a:ext cx="2175596" cy="338554"/>
          </a:xfrm>
          <a:prstGeom prst="rect">
            <a:avLst/>
          </a:prstGeom>
          <a:noFill/>
        </p:spPr>
        <p:txBody>
          <a:bodyPr wrap="none">
            <a:spAutoFit/>
          </a:bodyPr>
          <a:lstStyle/>
          <a:p>
            <a:pPr eaLnBrk="1" fontAlgn="auto" hangingPunct="1">
              <a:spcBef>
                <a:spcPts val="0"/>
              </a:spcBef>
              <a:spcAft>
                <a:spcPts val="0"/>
              </a:spcAft>
              <a:defRPr/>
            </a:pPr>
            <a:r>
              <a:rPr kumimoji="0" lang="en-US" altLang="zh-TW" sz="1600" kern="0" dirty="0" smtClean="0">
                <a:solidFill>
                  <a:prstClr val="black"/>
                </a:solidFill>
                <a:latin typeface="Calibri" panose="020F0502020204030204"/>
              </a:rPr>
              <a:t>Forwarding </a:t>
            </a:r>
            <a:r>
              <a:rPr kumimoji="0" lang="en-US" altLang="zh-TW" sz="1600" kern="0" dirty="0">
                <a:solidFill>
                  <a:prstClr val="black"/>
                </a:solidFill>
                <a:latin typeface="Calibri" panose="020F0502020204030204"/>
              </a:rPr>
              <a:t>Engine Card</a:t>
            </a:r>
            <a:endParaRPr kumimoji="0" lang="zh-TW" altLang="en-US" sz="1600" kern="0" dirty="0">
              <a:solidFill>
                <a:prstClr val="black"/>
              </a:solidFill>
              <a:latin typeface="Calibri" panose="020F0502020204030204"/>
            </a:endParaRPr>
          </a:p>
        </p:txBody>
      </p:sp>
      <p:sp>
        <p:nvSpPr>
          <p:cNvPr id="115" name="文字方塊 114"/>
          <p:cNvSpPr txBox="1"/>
          <p:nvPr/>
        </p:nvSpPr>
        <p:spPr bwMode="auto">
          <a:xfrm>
            <a:off x="1970088" y="3175"/>
            <a:ext cx="1106393" cy="338554"/>
          </a:xfrm>
          <a:prstGeom prst="rect">
            <a:avLst/>
          </a:prstGeom>
          <a:noFill/>
        </p:spPr>
        <p:txBody>
          <a:bodyPr wrap="none">
            <a:spAutoFit/>
          </a:bodyPr>
          <a:lstStyle/>
          <a:p>
            <a:pPr eaLnBrk="1" fontAlgn="auto" hangingPunct="1">
              <a:spcBef>
                <a:spcPts val="0"/>
              </a:spcBef>
              <a:spcAft>
                <a:spcPts val="0"/>
              </a:spcAft>
              <a:defRPr/>
            </a:pPr>
            <a:r>
              <a:rPr kumimoji="0" lang="en-US" altLang="zh-TW" sz="1600" b="1" kern="0" dirty="0">
                <a:solidFill>
                  <a:srgbClr val="C00000"/>
                </a:solidFill>
                <a:latin typeface="Calibri" panose="020F0502020204030204"/>
              </a:rPr>
              <a:t>Data Plane</a:t>
            </a:r>
            <a:endParaRPr kumimoji="0" lang="zh-TW" altLang="en-US" sz="1600" b="1" kern="0" dirty="0">
              <a:solidFill>
                <a:srgbClr val="C00000"/>
              </a:solidFill>
              <a:latin typeface="Calibri" panose="020F0502020204030204"/>
            </a:endParaRPr>
          </a:p>
        </p:txBody>
      </p:sp>
      <p:sp>
        <p:nvSpPr>
          <p:cNvPr id="116" name="文字方塊 115"/>
          <p:cNvSpPr txBox="1"/>
          <p:nvPr/>
        </p:nvSpPr>
        <p:spPr bwMode="auto">
          <a:xfrm>
            <a:off x="5427663" y="-15875"/>
            <a:ext cx="1194558" cy="307777"/>
          </a:xfrm>
          <a:prstGeom prst="rect">
            <a:avLst/>
          </a:prstGeom>
          <a:noFill/>
        </p:spPr>
        <p:txBody>
          <a:bodyPr wrap="none">
            <a:spAutoFit/>
          </a:bodyPr>
          <a:lstStyle/>
          <a:p>
            <a:pPr eaLnBrk="1" fontAlgn="auto" hangingPunct="1">
              <a:spcBef>
                <a:spcPts val="0"/>
              </a:spcBef>
              <a:spcAft>
                <a:spcPts val="0"/>
              </a:spcAft>
              <a:defRPr/>
            </a:pPr>
            <a:r>
              <a:rPr kumimoji="0" lang="en-US" altLang="zh-TW" sz="1400" b="1" kern="0" dirty="0">
                <a:solidFill>
                  <a:srgbClr val="C00000"/>
                </a:solidFill>
                <a:latin typeface="Calibri" panose="020F0502020204030204"/>
              </a:rPr>
              <a:t>Control Plane</a:t>
            </a:r>
            <a:endParaRPr kumimoji="0" lang="zh-TW" altLang="en-US" sz="1400" b="1" kern="0" dirty="0">
              <a:solidFill>
                <a:srgbClr val="C00000"/>
              </a:solidFill>
              <a:latin typeface="Calibri" panose="020F0502020204030204"/>
            </a:endParaRPr>
          </a:p>
        </p:txBody>
      </p:sp>
      <p:sp>
        <p:nvSpPr>
          <p:cNvPr id="117" name="文字方塊 116"/>
          <p:cNvSpPr txBox="1"/>
          <p:nvPr/>
        </p:nvSpPr>
        <p:spPr bwMode="auto">
          <a:xfrm>
            <a:off x="5453063" y="341313"/>
            <a:ext cx="488950" cy="307975"/>
          </a:xfrm>
          <a:prstGeom prst="rect">
            <a:avLst/>
          </a:prstGeom>
          <a:noFill/>
        </p:spPr>
        <p:txBody>
          <a:bodyPr wrap="none">
            <a:spAutoFit/>
          </a:bodyPr>
          <a:lstStyle/>
          <a:p>
            <a:pPr eaLnBrk="1" fontAlgn="auto" hangingPunct="1">
              <a:spcBef>
                <a:spcPts val="0"/>
              </a:spcBef>
              <a:spcAft>
                <a:spcPts val="0"/>
              </a:spcAft>
              <a:defRPr/>
            </a:pPr>
            <a:r>
              <a:rPr kumimoji="0" lang="en-US" altLang="zh-TW" sz="1400" kern="0" dirty="0">
                <a:solidFill>
                  <a:prstClr val="black"/>
                </a:solidFill>
                <a:latin typeface="Calibri" panose="020F0502020204030204"/>
              </a:rPr>
              <a:t>CPU</a:t>
            </a:r>
            <a:endParaRPr kumimoji="0" lang="zh-TW" altLang="en-US" sz="1400" kern="0" dirty="0">
              <a:solidFill>
                <a:prstClr val="black"/>
              </a:solidFill>
              <a:latin typeface="Calibri" panose="020F0502020204030204"/>
            </a:endParaRPr>
          </a:p>
        </p:txBody>
      </p:sp>
      <p:sp>
        <p:nvSpPr>
          <p:cNvPr id="118" name="矩形 117"/>
          <p:cNvSpPr/>
          <p:nvPr/>
        </p:nvSpPr>
        <p:spPr bwMode="auto">
          <a:xfrm>
            <a:off x="7162800" y="366713"/>
            <a:ext cx="982663" cy="36195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srgbClr val="000000"/>
                </a:solidFill>
                <a:latin typeface="Calibri" panose="020F0502020204030204"/>
              </a:rPr>
              <a:t>Memory</a:t>
            </a:r>
            <a:endParaRPr kumimoji="0" lang="zh-TW" altLang="en-US" kern="0" dirty="0">
              <a:solidFill>
                <a:srgbClr val="000000"/>
              </a:solidFill>
              <a:latin typeface="Calibri" panose="020F0502020204030204"/>
            </a:endParaRPr>
          </a:p>
        </p:txBody>
      </p:sp>
      <p:sp>
        <p:nvSpPr>
          <p:cNvPr id="119" name="矩形 118"/>
          <p:cNvSpPr/>
          <p:nvPr/>
        </p:nvSpPr>
        <p:spPr bwMode="auto">
          <a:xfrm>
            <a:off x="5718175" y="835025"/>
            <a:ext cx="814388" cy="458788"/>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200" kern="0" dirty="0">
                <a:solidFill>
                  <a:srgbClr val="000000"/>
                </a:solidFill>
                <a:latin typeface="Calibri" panose="020F0502020204030204"/>
              </a:rPr>
              <a:t>Route</a:t>
            </a:r>
          </a:p>
          <a:p>
            <a:pPr algn="ctr" eaLnBrk="1" fontAlgn="auto" hangingPunct="1">
              <a:spcBef>
                <a:spcPts val="0"/>
              </a:spcBef>
              <a:spcAft>
                <a:spcPts val="0"/>
              </a:spcAft>
              <a:defRPr/>
            </a:pPr>
            <a:r>
              <a:rPr kumimoji="0" lang="en-US" altLang="zh-TW" sz="1200" kern="0" dirty="0">
                <a:solidFill>
                  <a:srgbClr val="000000"/>
                </a:solidFill>
                <a:latin typeface="Calibri" panose="020F0502020204030204"/>
              </a:rPr>
              <a:t>Control</a:t>
            </a:r>
          </a:p>
          <a:p>
            <a:pPr algn="ctr" eaLnBrk="1" fontAlgn="auto" hangingPunct="1">
              <a:spcBef>
                <a:spcPts val="0"/>
              </a:spcBef>
              <a:spcAft>
                <a:spcPts val="0"/>
              </a:spcAft>
              <a:defRPr/>
            </a:pPr>
            <a:r>
              <a:rPr kumimoji="0" lang="en-US" altLang="zh-TW" sz="1200" kern="0" dirty="0">
                <a:solidFill>
                  <a:srgbClr val="000000"/>
                </a:solidFill>
                <a:latin typeface="Calibri" panose="020F0502020204030204"/>
              </a:rPr>
              <a:t>Processor</a:t>
            </a:r>
            <a:endParaRPr kumimoji="0" lang="zh-TW" altLang="en-US" sz="1200" kern="0" dirty="0">
              <a:solidFill>
                <a:srgbClr val="000000"/>
              </a:solidFill>
              <a:latin typeface="Calibri" panose="020F0502020204030204"/>
            </a:endParaRPr>
          </a:p>
        </p:txBody>
      </p:sp>
      <p:sp>
        <p:nvSpPr>
          <p:cNvPr id="120" name="矩形 119"/>
          <p:cNvSpPr/>
          <p:nvPr/>
        </p:nvSpPr>
        <p:spPr bwMode="auto">
          <a:xfrm>
            <a:off x="-15875" y="1731963"/>
            <a:ext cx="8521700" cy="1042987"/>
          </a:xfrm>
          <a:prstGeom prst="rect">
            <a:avLst/>
          </a:prstGeom>
          <a:pattFill prst="pct5">
            <a:fgClr>
              <a:sysClr val="window" lastClr="FFFFFF"/>
            </a:fgClr>
            <a:bgClr>
              <a:schemeClr val="bg1">
                <a:lumMod val="40000"/>
                <a:lumOff val="60000"/>
              </a:schemeClr>
            </a:bgClr>
          </a:pattFill>
          <a:ln w="38100" cap="flat" cmpd="sng" algn="ctr">
            <a:solidFill>
              <a:srgbClr val="0070C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srgbClr val="000000"/>
                </a:solidFill>
                <a:latin typeface="Calibri" panose="020F0502020204030204"/>
              </a:rPr>
              <a:t>	Forwarding Backplane</a:t>
            </a:r>
            <a:endParaRPr kumimoji="0" lang="zh-TW" altLang="en-US" kern="0" dirty="0">
              <a:solidFill>
                <a:srgbClr val="000000"/>
              </a:solidFill>
              <a:latin typeface="Calibri" panose="020F0502020204030204"/>
            </a:endParaRPr>
          </a:p>
        </p:txBody>
      </p:sp>
      <p:sp>
        <p:nvSpPr>
          <p:cNvPr id="121" name="矩形 120"/>
          <p:cNvSpPr/>
          <p:nvPr/>
        </p:nvSpPr>
        <p:spPr bwMode="auto">
          <a:xfrm>
            <a:off x="-85725" y="6310313"/>
            <a:ext cx="9080500" cy="547687"/>
          </a:xfrm>
          <a:prstGeom prst="rect">
            <a:avLst/>
          </a:prstGeom>
          <a:pattFill prst="pct5">
            <a:fgClr>
              <a:sysClr val="window" lastClr="FFFFFF"/>
            </a:fgClr>
            <a:bgClr>
              <a:schemeClr val="bg1">
                <a:lumMod val="60000"/>
                <a:lumOff val="40000"/>
              </a:schemeClr>
            </a:bgClr>
          </a:patt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kern="0" dirty="0">
                <a:solidFill>
                  <a:srgbClr val="000000"/>
                </a:solidFill>
                <a:latin typeface="Calibri" panose="020F0502020204030204"/>
              </a:rPr>
              <a:t>Shared Backplane</a:t>
            </a:r>
            <a:endParaRPr kumimoji="0" lang="zh-TW" altLang="en-US" kern="0" dirty="0">
              <a:solidFill>
                <a:srgbClr val="000000"/>
              </a:solidFill>
              <a:latin typeface="Calibri" panose="020F0502020204030204"/>
            </a:endParaRPr>
          </a:p>
        </p:txBody>
      </p:sp>
      <p:sp>
        <p:nvSpPr>
          <p:cNvPr id="122" name="矩形 121"/>
          <p:cNvSpPr/>
          <p:nvPr/>
        </p:nvSpPr>
        <p:spPr bwMode="auto">
          <a:xfrm>
            <a:off x="1522413" y="3398838"/>
            <a:ext cx="792162" cy="436562"/>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23" name="矩形 122"/>
          <p:cNvSpPr/>
          <p:nvPr/>
        </p:nvSpPr>
        <p:spPr bwMode="auto">
          <a:xfrm>
            <a:off x="736600" y="3948113"/>
            <a:ext cx="895350" cy="434975"/>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124" name="矩形 123"/>
          <p:cNvSpPr/>
          <p:nvPr/>
        </p:nvSpPr>
        <p:spPr bwMode="auto">
          <a:xfrm>
            <a:off x="1522413" y="4445000"/>
            <a:ext cx="827087" cy="436563"/>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25" name="矩形 124"/>
          <p:cNvSpPr/>
          <p:nvPr/>
        </p:nvSpPr>
        <p:spPr bwMode="auto">
          <a:xfrm>
            <a:off x="330200" y="5021263"/>
            <a:ext cx="1801813" cy="55880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126" name="圓角矩形 125"/>
          <p:cNvSpPr/>
          <p:nvPr/>
        </p:nvSpPr>
        <p:spPr bwMode="auto">
          <a:xfrm>
            <a:off x="5959475" y="3248025"/>
            <a:ext cx="2493963" cy="23352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27" name="矩形 126"/>
          <p:cNvSpPr/>
          <p:nvPr/>
        </p:nvSpPr>
        <p:spPr bwMode="auto">
          <a:xfrm>
            <a:off x="7497763" y="3398838"/>
            <a:ext cx="790575" cy="436562"/>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28" name="矩形 127"/>
          <p:cNvSpPr/>
          <p:nvPr/>
        </p:nvSpPr>
        <p:spPr bwMode="auto">
          <a:xfrm>
            <a:off x="6711950" y="3948113"/>
            <a:ext cx="893763" cy="434975"/>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129" name="矩形 128"/>
          <p:cNvSpPr/>
          <p:nvPr/>
        </p:nvSpPr>
        <p:spPr bwMode="auto">
          <a:xfrm>
            <a:off x="7497763" y="4445000"/>
            <a:ext cx="827087" cy="436563"/>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30" name="矩形 129"/>
          <p:cNvSpPr/>
          <p:nvPr/>
        </p:nvSpPr>
        <p:spPr bwMode="auto">
          <a:xfrm>
            <a:off x="6305550" y="5021263"/>
            <a:ext cx="1801813" cy="55880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sp>
        <p:nvSpPr>
          <p:cNvPr id="131" name="圓角矩形 130"/>
          <p:cNvSpPr/>
          <p:nvPr/>
        </p:nvSpPr>
        <p:spPr bwMode="auto">
          <a:xfrm>
            <a:off x="2987675" y="3244850"/>
            <a:ext cx="2493963" cy="2335213"/>
          </a:xfrm>
          <a:prstGeom prst="round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zh-TW" altLang="en-US" kern="0">
              <a:solidFill>
                <a:prstClr val="white"/>
              </a:solidFill>
              <a:latin typeface="Calibri" panose="020F0502020204030204"/>
            </a:endParaRPr>
          </a:p>
        </p:txBody>
      </p:sp>
      <p:sp>
        <p:nvSpPr>
          <p:cNvPr id="132" name="矩形 131"/>
          <p:cNvSpPr/>
          <p:nvPr/>
        </p:nvSpPr>
        <p:spPr bwMode="auto">
          <a:xfrm>
            <a:off x="4525963" y="3397250"/>
            <a:ext cx="790575" cy="436563"/>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Queue</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33" name="矩形 132"/>
          <p:cNvSpPr/>
          <p:nvPr/>
        </p:nvSpPr>
        <p:spPr bwMode="auto">
          <a:xfrm>
            <a:off x="3740150" y="3944938"/>
            <a:ext cx="893763" cy="436562"/>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Buffer</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Memory</a:t>
            </a:r>
            <a:endParaRPr kumimoji="0" lang="zh-TW" altLang="en-US" sz="1400" kern="0" dirty="0">
              <a:solidFill>
                <a:prstClr val="black"/>
              </a:solidFill>
              <a:latin typeface="Calibri" panose="020F0502020204030204"/>
            </a:endParaRPr>
          </a:p>
        </p:txBody>
      </p:sp>
      <p:sp>
        <p:nvSpPr>
          <p:cNvPr id="134" name="矩形 133"/>
          <p:cNvSpPr/>
          <p:nvPr/>
        </p:nvSpPr>
        <p:spPr bwMode="auto">
          <a:xfrm>
            <a:off x="4525963" y="4441825"/>
            <a:ext cx="825500" cy="436563"/>
          </a:xfrm>
          <a:prstGeom prst="rect">
            <a:avLst/>
          </a:prstGeom>
          <a:solidFill>
            <a:sysClr val="window" lastClr="FFFFFF"/>
          </a:solidFill>
          <a:ln w="12700" cap="flat" cmpd="sng" algn="ctr">
            <a:solidFill>
              <a:sysClr val="windowText" lastClr="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Traffic</a:t>
            </a:r>
          </a:p>
          <a:p>
            <a:pPr algn="ctr" eaLnBrk="1" fontAlgn="auto" hangingPunct="1">
              <a:spcBef>
                <a:spcPts val="0"/>
              </a:spcBef>
              <a:spcAft>
                <a:spcPts val="0"/>
              </a:spcAft>
              <a:defRPr/>
            </a:pPr>
            <a:r>
              <a:rPr kumimoji="0" lang="en-US" altLang="zh-TW" sz="1400" kern="0" dirty="0">
                <a:solidFill>
                  <a:prstClr val="black"/>
                </a:solidFill>
                <a:latin typeface="Calibri" panose="020F0502020204030204"/>
              </a:rPr>
              <a:t>Manager</a:t>
            </a:r>
            <a:endParaRPr kumimoji="0" lang="zh-TW" altLang="en-US" sz="1400" kern="0" dirty="0">
              <a:solidFill>
                <a:prstClr val="black"/>
              </a:solidFill>
              <a:latin typeface="Calibri" panose="020F0502020204030204"/>
            </a:endParaRPr>
          </a:p>
        </p:txBody>
      </p:sp>
      <p:sp>
        <p:nvSpPr>
          <p:cNvPr id="135" name="矩形 134"/>
          <p:cNvSpPr/>
          <p:nvPr/>
        </p:nvSpPr>
        <p:spPr bwMode="auto">
          <a:xfrm>
            <a:off x="3333750" y="5018088"/>
            <a:ext cx="1800225" cy="558800"/>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L2/L3</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Network</a:t>
            </a:r>
          </a:p>
          <a:p>
            <a:pPr algn="ctr" eaLnBrk="1" fontAlgn="auto" hangingPunct="1">
              <a:spcBef>
                <a:spcPts val="0"/>
              </a:spcBef>
              <a:spcAft>
                <a:spcPts val="0"/>
              </a:spcAft>
              <a:defRPr/>
            </a:pPr>
            <a:r>
              <a:rPr kumimoji="0" lang="en-US" altLang="zh-TW" sz="1200" kern="0" dirty="0">
                <a:solidFill>
                  <a:prstClr val="black"/>
                </a:solidFill>
                <a:latin typeface="Calibri" panose="020F0502020204030204"/>
              </a:rPr>
              <a:t>Interface</a:t>
            </a:r>
            <a:endParaRPr kumimoji="0" lang="zh-TW" altLang="en-US" sz="1200" kern="0" dirty="0">
              <a:solidFill>
                <a:prstClr val="black"/>
              </a:solidFill>
              <a:latin typeface="Calibri" panose="020F0502020204030204"/>
            </a:endParaRPr>
          </a:p>
        </p:txBody>
      </p:sp>
      <p:cxnSp>
        <p:nvCxnSpPr>
          <p:cNvPr id="106532" name="直線接點 135"/>
          <p:cNvCxnSpPr>
            <a:cxnSpLocks noChangeShapeType="1"/>
            <a:stCxn id="106" idx="2"/>
          </p:cNvCxnSpPr>
          <p:nvPr/>
        </p:nvCxnSpPr>
        <p:spPr bwMode="auto">
          <a:xfrm flipH="1">
            <a:off x="1176334" y="1371971"/>
            <a:ext cx="7964" cy="360585"/>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3" name="直線接點 136"/>
          <p:cNvCxnSpPr>
            <a:cxnSpLocks noChangeShapeType="1"/>
          </p:cNvCxnSpPr>
          <p:nvPr/>
        </p:nvCxnSpPr>
        <p:spPr bwMode="auto">
          <a:xfrm flipH="1">
            <a:off x="3944808" y="1368344"/>
            <a:ext cx="7964" cy="360585"/>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4" name="直線接點 137"/>
          <p:cNvCxnSpPr>
            <a:cxnSpLocks noChangeShapeType="1"/>
          </p:cNvCxnSpPr>
          <p:nvPr/>
        </p:nvCxnSpPr>
        <p:spPr bwMode="auto">
          <a:xfrm flipH="1">
            <a:off x="6953038" y="1472454"/>
            <a:ext cx="7964" cy="256475"/>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5" name="直線接點 138"/>
          <p:cNvCxnSpPr>
            <a:cxnSpLocks noChangeShapeType="1"/>
          </p:cNvCxnSpPr>
          <p:nvPr/>
        </p:nvCxnSpPr>
        <p:spPr bwMode="auto">
          <a:xfrm>
            <a:off x="1293736" y="2749407"/>
            <a:ext cx="0" cy="496091"/>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6" name="直線接點 139"/>
          <p:cNvCxnSpPr>
            <a:cxnSpLocks noChangeShapeType="1"/>
          </p:cNvCxnSpPr>
          <p:nvPr/>
        </p:nvCxnSpPr>
        <p:spPr bwMode="auto">
          <a:xfrm>
            <a:off x="4244699" y="2749406"/>
            <a:ext cx="0" cy="496091"/>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7" name="直線接點 140"/>
          <p:cNvCxnSpPr>
            <a:cxnSpLocks noChangeShapeType="1"/>
          </p:cNvCxnSpPr>
          <p:nvPr/>
        </p:nvCxnSpPr>
        <p:spPr bwMode="auto">
          <a:xfrm>
            <a:off x="7205907" y="2775673"/>
            <a:ext cx="0" cy="496091"/>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8" name="直線接點 141"/>
          <p:cNvCxnSpPr>
            <a:cxnSpLocks noChangeShapeType="1"/>
          </p:cNvCxnSpPr>
          <p:nvPr/>
        </p:nvCxnSpPr>
        <p:spPr bwMode="auto">
          <a:xfrm>
            <a:off x="1292166" y="5577627"/>
            <a:ext cx="1570" cy="732216"/>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39" name="直線接點 142"/>
          <p:cNvCxnSpPr>
            <a:cxnSpLocks noChangeShapeType="1"/>
          </p:cNvCxnSpPr>
          <p:nvPr/>
        </p:nvCxnSpPr>
        <p:spPr bwMode="auto">
          <a:xfrm>
            <a:off x="4305120" y="5599448"/>
            <a:ext cx="1570" cy="732216"/>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40" name="直線接點 143"/>
          <p:cNvCxnSpPr>
            <a:cxnSpLocks noChangeShapeType="1"/>
          </p:cNvCxnSpPr>
          <p:nvPr/>
        </p:nvCxnSpPr>
        <p:spPr bwMode="auto">
          <a:xfrm>
            <a:off x="7216382" y="5599448"/>
            <a:ext cx="1570" cy="732216"/>
          </a:xfrm>
          <a:prstGeom prst="line">
            <a:avLst/>
          </a:prstGeom>
          <a:noFill/>
          <a:ln w="3810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6541" name="直線單箭頭接點 144"/>
          <p:cNvCxnSpPr>
            <a:cxnSpLocks noChangeShapeType="1"/>
          </p:cNvCxnSpPr>
          <p:nvPr/>
        </p:nvCxnSpPr>
        <p:spPr bwMode="auto">
          <a:xfrm flipV="1">
            <a:off x="330264" y="5577627"/>
            <a:ext cx="0" cy="404670"/>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42" name="直線接點 145"/>
          <p:cNvCxnSpPr>
            <a:cxnSpLocks noChangeShapeType="1"/>
            <a:stCxn id="125" idx="0"/>
            <a:endCxn id="123" idx="2"/>
          </p:cNvCxnSpPr>
          <p:nvPr/>
        </p:nvCxnSpPr>
        <p:spPr bwMode="auto">
          <a:xfrm flipH="1" flipV="1">
            <a:off x="1184298" y="4383781"/>
            <a:ext cx="46724" cy="637051"/>
          </a:xfrm>
          <a:prstGeom prst="line">
            <a:avLst/>
          </a:prstGeom>
          <a:noFill/>
          <a:ln w="6350" algn="ctr">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06543" name="肘形接點 146"/>
          <p:cNvCxnSpPr>
            <a:cxnSpLocks noChangeShapeType="1"/>
            <a:endCxn id="111" idx="2"/>
          </p:cNvCxnSpPr>
          <p:nvPr/>
        </p:nvCxnSpPr>
        <p:spPr bwMode="auto">
          <a:xfrm rot="5400000" flipH="1" flipV="1">
            <a:off x="-65222" y="1743097"/>
            <a:ext cx="3834897" cy="2715123"/>
          </a:xfrm>
          <a:prstGeom prst="bentConnector3">
            <a:avLst>
              <a:gd name="adj1" fmla="val 80894"/>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44" name="肘形接點 147"/>
          <p:cNvCxnSpPr>
            <a:cxnSpLocks noChangeShapeType="1"/>
          </p:cNvCxnSpPr>
          <p:nvPr/>
        </p:nvCxnSpPr>
        <p:spPr bwMode="auto">
          <a:xfrm>
            <a:off x="5317045" y="58415"/>
            <a:ext cx="3677730" cy="1558239"/>
          </a:xfrm>
          <a:prstGeom prst="bentConnector3">
            <a:avLst>
              <a:gd name="adj1" fmla="val -426"/>
            </a:avLst>
          </a:prstGeom>
          <a:noFill/>
          <a:ln w="6350" algn="ctr">
            <a:solidFill>
              <a:srgbClr val="000000"/>
            </a:solidFill>
            <a:prstDash val="dash"/>
            <a:miter lim="800000"/>
            <a:headEnd/>
            <a:tailEnd/>
          </a:ln>
          <a:extLst>
            <a:ext uri="{909E8E84-426E-40DD-AFC4-6F175D3DCCD1}">
              <a14:hiddenFill xmlns:a14="http://schemas.microsoft.com/office/drawing/2010/main">
                <a:noFill/>
              </a14:hiddenFill>
            </a:ext>
          </a:extLst>
        </p:spPr>
      </p:cxnSp>
      <p:sp>
        <p:nvSpPr>
          <p:cNvPr id="149" name="橢圓 148"/>
          <p:cNvSpPr/>
          <p:nvPr/>
        </p:nvSpPr>
        <p:spPr bwMode="auto">
          <a:xfrm>
            <a:off x="90488" y="5683250"/>
            <a:ext cx="198437" cy="223838"/>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a:t>
            </a:r>
            <a:endParaRPr kumimoji="0" lang="zh-TW" altLang="en-US" sz="1100" kern="0" dirty="0">
              <a:solidFill>
                <a:srgbClr val="000000"/>
              </a:solidFill>
              <a:latin typeface="Calibri" panose="020F0502020204030204"/>
            </a:endParaRPr>
          </a:p>
        </p:txBody>
      </p:sp>
      <p:cxnSp>
        <p:nvCxnSpPr>
          <p:cNvPr id="106546" name="肘形接點 149"/>
          <p:cNvCxnSpPr>
            <a:cxnSpLocks noChangeShapeType="1"/>
            <a:endCxn id="123" idx="0"/>
          </p:cNvCxnSpPr>
          <p:nvPr/>
        </p:nvCxnSpPr>
        <p:spPr bwMode="auto">
          <a:xfrm rot="5400000">
            <a:off x="887599" y="1494018"/>
            <a:ext cx="2750750" cy="2157351"/>
          </a:xfrm>
          <a:prstGeom prst="bentConnector3">
            <a:avLst>
              <a:gd name="adj1" fmla="val 50000"/>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47" name="直線單箭頭接點 150"/>
          <p:cNvCxnSpPr>
            <a:cxnSpLocks noChangeShapeType="1"/>
            <a:stCxn id="107" idx="3"/>
            <a:endCxn id="108" idx="2"/>
          </p:cNvCxnSpPr>
          <p:nvPr/>
        </p:nvCxnSpPr>
        <p:spPr bwMode="auto">
          <a:xfrm>
            <a:off x="970993" y="956256"/>
            <a:ext cx="322984" cy="2970"/>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6548" name="直線單箭頭接點 151"/>
          <p:cNvCxnSpPr>
            <a:cxnSpLocks noChangeShapeType="1"/>
            <a:stCxn id="111" idx="3"/>
            <a:endCxn id="112" idx="2"/>
          </p:cNvCxnSpPr>
          <p:nvPr/>
        </p:nvCxnSpPr>
        <p:spPr bwMode="auto">
          <a:xfrm>
            <a:off x="3626047" y="956256"/>
            <a:ext cx="311537" cy="1780"/>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6549" name="肘形接點 152"/>
          <p:cNvCxnSpPr>
            <a:cxnSpLocks noChangeShapeType="1"/>
          </p:cNvCxnSpPr>
          <p:nvPr/>
        </p:nvCxnSpPr>
        <p:spPr bwMode="auto">
          <a:xfrm rot="16200000" flipV="1">
            <a:off x="11913" y="1495169"/>
            <a:ext cx="3838563" cy="3201859"/>
          </a:xfrm>
          <a:prstGeom prst="bentConnector3">
            <a:avLst>
              <a:gd name="adj1" fmla="val 61069"/>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50" name="肘形接點 153"/>
          <p:cNvCxnSpPr>
            <a:cxnSpLocks noChangeShapeType="1"/>
          </p:cNvCxnSpPr>
          <p:nvPr/>
        </p:nvCxnSpPr>
        <p:spPr bwMode="auto">
          <a:xfrm>
            <a:off x="675819" y="2414188"/>
            <a:ext cx="3363327" cy="1561718"/>
          </a:xfrm>
          <a:prstGeom prst="bentConnector3">
            <a:avLst>
              <a:gd name="adj1" fmla="val 99398"/>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51" name="直線接點 154"/>
          <p:cNvCxnSpPr>
            <a:cxnSpLocks noChangeShapeType="1"/>
          </p:cNvCxnSpPr>
          <p:nvPr/>
        </p:nvCxnSpPr>
        <p:spPr bwMode="auto">
          <a:xfrm flipV="1">
            <a:off x="681751" y="1190791"/>
            <a:ext cx="0" cy="1223396"/>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52" name="肘形接點 155"/>
          <p:cNvCxnSpPr>
            <a:cxnSpLocks noChangeShapeType="1"/>
            <a:endCxn id="112" idx="4"/>
          </p:cNvCxnSpPr>
          <p:nvPr/>
        </p:nvCxnSpPr>
        <p:spPr bwMode="auto">
          <a:xfrm rot="10800000">
            <a:off x="4422083" y="1183209"/>
            <a:ext cx="1472311" cy="742636"/>
          </a:xfrm>
          <a:prstGeom prst="bentConnector2">
            <a:avLst/>
          </a:prstGeom>
          <a:noFill/>
          <a:ln w="6350" algn="ctr">
            <a:solidFill>
              <a:srgbClr val="000000"/>
            </a:solidFill>
            <a:prstDash val="sysDash"/>
            <a:miter lim="800000"/>
            <a:headEnd/>
            <a:tailEnd type="triangle" w="med" len="med"/>
          </a:ln>
          <a:extLst>
            <a:ext uri="{909E8E84-426E-40DD-AFC4-6F175D3DCCD1}">
              <a14:hiddenFill xmlns:a14="http://schemas.microsoft.com/office/drawing/2010/main">
                <a:noFill/>
              </a14:hiddenFill>
            </a:ext>
          </a:extLst>
        </p:spPr>
      </p:cxnSp>
      <p:cxnSp>
        <p:nvCxnSpPr>
          <p:cNvPr id="106553" name="直線接點 156"/>
          <p:cNvCxnSpPr>
            <a:cxnSpLocks noChangeShapeType="1"/>
          </p:cNvCxnSpPr>
          <p:nvPr/>
        </p:nvCxnSpPr>
        <p:spPr bwMode="auto">
          <a:xfrm flipV="1">
            <a:off x="5894394" y="1273790"/>
            <a:ext cx="7313" cy="666856"/>
          </a:xfrm>
          <a:prstGeom prst="line">
            <a:avLst/>
          </a:prstGeom>
          <a:noFill/>
          <a:ln w="6350" algn="ctr">
            <a:solidFill>
              <a:srgbClr val="000000"/>
            </a:solidFill>
            <a:prstDash val="sysDash"/>
            <a:miter lim="800000"/>
            <a:headEnd/>
            <a:tailEnd/>
          </a:ln>
          <a:extLst>
            <a:ext uri="{909E8E84-426E-40DD-AFC4-6F175D3DCCD1}">
              <a14:hiddenFill xmlns:a14="http://schemas.microsoft.com/office/drawing/2010/main">
                <a:noFill/>
              </a14:hiddenFill>
            </a:ext>
          </a:extLst>
        </p:spPr>
      </p:cxnSp>
      <p:cxnSp>
        <p:nvCxnSpPr>
          <p:cNvPr id="106554" name="直線接點 157"/>
          <p:cNvCxnSpPr>
            <a:cxnSpLocks noChangeShapeType="1"/>
            <a:stCxn id="119" idx="2"/>
          </p:cNvCxnSpPr>
          <p:nvPr/>
        </p:nvCxnSpPr>
        <p:spPr bwMode="auto">
          <a:xfrm>
            <a:off x="6125408" y="1294315"/>
            <a:ext cx="0" cy="813336"/>
          </a:xfrm>
          <a:prstGeom prst="line">
            <a:avLst/>
          </a:prstGeom>
          <a:noFill/>
          <a:ln w="6350" algn="ctr">
            <a:solidFill>
              <a:srgbClr val="000000"/>
            </a:solidFill>
            <a:prstDash val="sysDash"/>
            <a:miter lim="800000"/>
            <a:headEnd/>
            <a:tailEnd/>
          </a:ln>
          <a:extLst>
            <a:ext uri="{909E8E84-426E-40DD-AFC4-6F175D3DCCD1}">
              <a14:hiddenFill xmlns:a14="http://schemas.microsoft.com/office/drawing/2010/main">
                <a:noFill/>
              </a14:hiddenFill>
            </a:ext>
          </a:extLst>
        </p:spPr>
      </p:cxnSp>
      <p:cxnSp>
        <p:nvCxnSpPr>
          <p:cNvPr id="106555" name="肘形接點 158"/>
          <p:cNvCxnSpPr>
            <a:cxnSpLocks noChangeShapeType="1"/>
            <a:endCxn id="108" idx="4"/>
          </p:cNvCxnSpPr>
          <p:nvPr/>
        </p:nvCxnSpPr>
        <p:spPr bwMode="auto">
          <a:xfrm rot="10800000">
            <a:off x="1778476" y="1184400"/>
            <a:ext cx="4346932" cy="921619"/>
          </a:xfrm>
          <a:prstGeom prst="bentConnector2">
            <a:avLst/>
          </a:prstGeom>
          <a:noFill/>
          <a:ln w="6350" algn="ctr">
            <a:solidFill>
              <a:srgbClr val="000000"/>
            </a:solidFill>
            <a:prstDash val="sysDash"/>
            <a:miter lim="800000"/>
            <a:headEnd/>
            <a:tailEnd type="triangle" w="med" len="med"/>
          </a:ln>
          <a:extLst>
            <a:ext uri="{909E8E84-426E-40DD-AFC4-6F175D3DCCD1}">
              <a14:hiddenFill xmlns:a14="http://schemas.microsoft.com/office/drawing/2010/main">
                <a:noFill/>
              </a14:hiddenFill>
            </a:ext>
          </a:extLst>
        </p:spPr>
      </p:cxnSp>
      <p:cxnSp>
        <p:nvCxnSpPr>
          <p:cNvPr id="106556" name="直線接點 159"/>
          <p:cNvCxnSpPr>
            <a:cxnSpLocks noChangeShapeType="1"/>
          </p:cNvCxnSpPr>
          <p:nvPr/>
        </p:nvCxnSpPr>
        <p:spPr bwMode="auto">
          <a:xfrm flipH="1" flipV="1">
            <a:off x="4410064" y="3096098"/>
            <a:ext cx="12018" cy="849244"/>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57" name="直線接點 160"/>
          <p:cNvCxnSpPr>
            <a:cxnSpLocks noChangeShapeType="1"/>
          </p:cNvCxnSpPr>
          <p:nvPr/>
        </p:nvCxnSpPr>
        <p:spPr bwMode="auto">
          <a:xfrm>
            <a:off x="4410064" y="3096098"/>
            <a:ext cx="1308887" cy="0"/>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58" name="直線接點 161"/>
          <p:cNvCxnSpPr>
            <a:cxnSpLocks noChangeShapeType="1"/>
          </p:cNvCxnSpPr>
          <p:nvPr/>
        </p:nvCxnSpPr>
        <p:spPr bwMode="auto">
          <a:xfrm>
            <a:off x="5718951" y="3096098"/>
            <a:ext cx="0" cy="3487823"/>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59" name="直線接點 162"/>
          <p:cNvCxnSpPr>
            <a:cxnSpLocks noChangeShapeType="1"/>
          </p:cNvCxnSpPr>
          <p:nvPr/>
        </p:nvCxnSpPr>
        <p:spPr bwMode="auto">
          <a:xfrm>
            <a:off x="5718951" y="6583922"/>
            <a:ext cx="3044002" cy="0"/>
          </a:xfrm>
          <a:prstGeom prst="line">
            <a:avLst/>
          </a:prstGeom>
          <a:noFill/>
          <a:ln w="6350" algn="ctr">
            <a:solidFill>
              <a:srgbClr val="000000"/>
            </a:solidFill>
            <a:prstDash val="dashDot"/>
            <a:miter lim="800000"/>
            <a:headEnd/>
            <a:tailEnd/>
          </a:ln>
          <a:extLst>
            <a:ext uri="{909E8E84-426E-40DD-AFC4-6F175D3DCCD1}">
              <a14:hiddenFill xmlns:a14="http://schemas.microsoft.com/office/drawing/2010/main">
                <a:noFill/>
              </a14:hiddenFill>
            </a:ext>
          </a:extLst>
        </p:spPr>
      </p:cxnSp>
      <p:cxnSp>
        <p:nvCxnSpPr>
          <p:cNvPr id="106560" name="肘形接點 163"/>
          <p:cNvCxnSpPr>
            <a:cxnSpLocks noChangeShapeType="1"/>
            <a:endCxn id="127" idx="0"/>
          </p:cNvCxnSpPr>
          <p:nvPr/>
        </p:nvCxnSpPr>
        <p:spPr bwMode="auto">
          <a:xfrm rot="16200000" flipV="1">
            <a:off x="6742275" y="4550364"/>
            <a:ext cx="3184534" cy="882582"/>
          </a:xfrm>
          <a:prstGeom prst="bentConnector3">
            <a:avLst>
              <a:gd name="adj1" fmla="val 107176"/>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61" name="直線接點 164"/>
          <p:cNvCxnSpPr>
            <a:cxnSpLocks noChangeShapeType="1"/>
          </p:cNvCxnSpPr>
          <p:nvPr/>
        </p:nvCxnSpPr>
        <p:spPr bwMode="auto">
          <a:xfrm flipH="1" flipV="1">
            <a:off x="1429307" y="3072924"/>
            <a:ext cx="12018" cy="849244"/>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06562" name="直線接點 165"/>
          <p:cNvCxnSpPr>
            <a:cxnSpLocks noChangeShapeType="1"/>
          </p:cNvCxnSpPr>
          <p:nvPr/>
        </p:nvCxnSpPr>
        <p:spPr bwMode="auto">
          <a:xfrm>
            <a:off x="1429307" y="3072924"/>
            <a:ext cx="1308887" cy="0"/>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06563" name="直線接點 166"/>
          <p:cNvCxnSpPr>
            <a:cxnSpLocks noChangeShapeType="1"/>
          </p:cNvCxnSpPr>
          <p:nvPr/>
        </p:nvCxnSpPr>
        <p:spPr bwMode="auto">
          <a:xfrm>
            <a:off x="2738194" y="3072924"/>
            <a:ext cx="0" cy="3372980"/>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06564" name="直線接點 167"/>
          <p:cNvCxnSpPr>
            <a:cxnSpLocks noChangeShapeType="1"/>
          </p:cNvCxnSpPr>
          <p:nvPr/>
        </p:nvCxnSpPr>
        <p:spPr bwMode="auto">
          <a:xfrm>
            <a:off x="2722697" y="6445904"/>
            <a:ext cx="2869384" cy="0"/>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06565" name="肘形接點 168"/>
          <p:cNvCxnSpPr>
            <a:cxnSpLocks noChangeShapeType="1"/>
          </p:cNvCxnSpPr>
          <p:nvPr/>
        </p:nvCxnSpPr>
        <p:spPr bwMode="auto">
          <a:xfrm rot="16200000" flipV="1">
            <a:off x="3717444" y="4571267"/>
            <a:ext cx="3069689" cy="679585"/>
          </a:xfrm>
          <a:prstGeom prst="bentConnector3">
            <a:avLst>
              <a:gd name="adj1" fmla="val 107056"/>
            </a:avLst>
          </a:prstGeom>
          <a:noFill/>
          <a:ln w="28575" algn="ctr">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106566" name="直線單箭頭接點 169"/>
          <p:cNvCxnSpPr>
            <a:cxnSpLocks noChangeShapeType="1"/>
          </p:cNvCxnSpPr>
          <p:nvPr/>
        </p:nvCxnSpPr>
        <p:spPr bwMode="auto">
          <a:xfrm flipV="1">
            <a:off x="3532125" y="5577627"/>
            <a:ext cx="0" cy="330126"/>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67" name="直線單箭頭接點 170"/>
          <p:cNvCxnSpPr>
            <a:cxnSpLocks noChangeShapeType="1"/>
          </p:cNvCxnSpPr>
          <p:nvPr/>
        </p:nvCxnSpPr>
        <p:spPr bwMode="auto">
          <a:xfrm>
            <a:off x="4906581" y="5599448"/>
            <a:ext cx="0" cy="308304"/>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68" name="直線單箭頭接點 171"/>
          <p:cNvCxnSpPr>
            <a:cxnSpLocks noChangeShapeType="1"/>
          </p:cNvCxnSpPr>
          <p:nvPr/>
        </p:nvCxnSpPr>
        <p:spPr bwMode="auto">
          <a:xfrm>
            <a:off x="7893251" y="5577627"/>
            <a:ext cx="0" cy="330126"/>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69" name="直線單箭頭接點 172"/>
          <p:cNvCxnSpPr>
            <a:cxnSpLocks noChangeShapeType="1"/>
          </p:cNvCxnSpPr>
          <p:nvPr/>
        </p:nvCxnSpPr>
        <p:spPr bwMode="auto">
          <a:xfrm flipV="1">
            <a:off x="4634156" y="3833362"/>
            <a:ext cx="136322" cy="142544"/>
          </a:xfrm>
          <a:prstGeom prst="straightConnector1">
            <a:avLst/>
          </a:prstGeom>
          <a:noFill/>
          <a:ln w="6350" algn="ctr">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6570" name="直線單箭頭接點 173"/>
          <p:cNvCxnSpPr>
            <a:cxnSpLocks noChangeShapeType="1"/>
          </p:cNvCxnSpPr>
          <p:nvPr/>
        </p:nvCxnSpPr>
        <p:spPr bwMode="auto">
          <a:xfrm>
            <a:off x="5132754" y="3841529"/>
            <a:ext cx="11377" cy="628883"/>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71" name="直線單箭頭接點 174"/>
          <p:cNvCxnSpPr>
            <a:cxnSpLocks noChangeShapeType="1"/>
          </p:cNvCxnSpPr>
          <p:nvPr/>
        </p:nvCxnSpPr>
        <p:spPr bwMode="auto">
          <a:xfrm flipH="1">
            <a:off x="5005074" y="4899218"/>
            <a:ext cx="12018" cy="140432"/>
          </a:xfrm>
          <a:prstGeom prst="straightConnector1">
            <a:avLst/>
          </a:prstGeom>
          <a:noFill/>
          <a:ln w="635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06572" name="直線單箭頭接點 175"/>
          <p:cNvCxnSpPr>
            <a:cxnSpLocks noChangeShapeType="1"/>
          </p:cNvCxnSpPr>
          <p:nvPr/>
        </p:nvCxnSpPr>
        <p:spPr bwMode="auto">
          <a:xfrm flipV="1">
            <a:off x="7630865" y="3808715"/>
            <a:ext cx="136322" cy="142544"/>
          </a:xfrm>
          <a:prstGeom prst="straightConnector1">
            <a:avLst/>
          </a:prstGeom>
          <a:noFill/>
          <a:ln w="6350" algn="ctr">
            <a:solidFill>
              <a:srgbClr val="000000"/>
            </a:solidFill>
            <a:prstDash val="dashDot"/>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06573" name="直線單箭頭接點 176"/>
          <p:cNvCxnSpPr>
            <a:cxnSpLocks noChangeShapeType="1"/>
          </p:cNvCxnSpPr>
          <p:nvPr/>
        </p:nvCxnSpPr>
        <p:spPr bwMode="auto">
          <a:xfrm>
            <a:off x="8129463" y="3816883"/>
            <a:ext cx="11377" cy="628883"/>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cxnSp>
        <p:nvCxnSpPr>
          <p:cNvPr id="106574" name="直線單箭頭接點 177"/>
          <p:cNvCxnSpPr>
            <a:cxnSpLocks noChangeShapeType="1"/>
          </p:cNvCxnSpPr>
          <p:nvPr/>
        </p:nvCxnSpPr>
        <p:spPr bwMode="auto">
          <a:xfrm flipH="1">
            <a:off x="8001783" y="4874571"/>
            <a:ext cx="12018" cy="140432"/>
          </a:xfrm>
          <a:prstGeom prst="straightConnector1">
            <a:avLst/>
          </a:prstGeom>
          <a:noFill/>
          <a:ln w="6350" algn="ctr">
            <a:solidFill>
              <a:srgbClr val="000000"/>
            </a:solidFill>
            <a:prstDash val="dashDot"/>
            <a:miter lim="800000"/>
            <a:headEnd/>
            <a:tailEnd type="triangle" w="med" len="med"/>
          </a:ln>
          <a:extLst>
            <a:ext uri="{909E8E84-426E-40DD-AFC4-6F175D3DCCD1}">
              <a14:hiddenFill xmlns:a14="http://schemas.microsoft.com/office/drawing/2010/main">
                <a:noFill/>
              </a14:hiddenFill>
            </a:ext>
          </a:extLst>
        </p:spPr>
      </p:cxnSp>
      <p:sp>
        <p:nvSpPr>
          <p:cNvPr id="179" name="橢圓 178"/>
          <p:cNvSpPr/>
          <p:nvPr/>
        </p:nvSpPr>
        <p:spPr bwMode="auto">
          <a:xfrm>
            <a:off x="950913" y="4649788"/>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2</a:t>
            </a:r>
            <a:endParaRPr kumimoji="0" lang="zh-TW" altLang="en-US" sz="1100" kern="0" dirty="0">
              <a:solidFill>
                <a:srgbClr val="000000"/>
              </a:solidFill>
              <a:latin typeface="Calibri" panose="020F0502020204030204"/>
            </a:endParaRPr>
          </a:p>
        </p:txBody>
      </p:sp>
      <p:sp>
        <p:nvSpPr>
          <p:cNvPr id="180" name="橢圓 179"/>
          <p:cNvSpPr/>
          <p:nvPr/>
        </p:nvSpPr>
        <p:spPr bwMode="auto">
          <a:xfrm>
            <a:off x="282575" y="2924175"/>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3</a:t>
            </a:r>
            <a:endParaRPr kumimoji="0" lang="zh-TW" altLang="en-US" sz="1100" kern="0" dirty="0">
              <a:solidFill>
                <a:srgbClr val="000000"/>
              </a:solidFill>
              <a:latin typeface="Calibri" panose="020F0502020204030204"/>
            </a:endParaRPr>
          </a:p>
        </p:txBody>
      </p:sp>
      <p:sp>
        <p:nvSpPr>
          <p:cNvPr id="181" name="橢圓 180"/>
          <p:cNvSpPr/>
          <p:nvPr/>
        </p:nvSpPr>
        <p:spPr bwMode="auto">
          <a:xfrm>
            <a:off x="2974975" y="1455738"/>
            <a:ext cx="196850"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4</a:t>
            </a:r>
            <a:endParaRPr kumimoji="0" lang="zh-TW" altLang="en-US" sz="1100" kern="0" dirty="0">
              <a:solidFill>
                <a:srgbClr val="000000"/>
              </a:solidFill>
              <a:latin typeface="Calibri" panose="020F0502020204030204"/>
            </a:endParaRPr>
          </a:p>
        </p:txBody>
      </p:sp>
      <p:sp>
        <p:nvSpPr>
          <p:cNvPr id="182" name="橢圓 181"/>
          <p:cNvSpPr/>
          <p:nvPr/>
        </p:nvSpPr>
        <p:spPr bwMode="auto">
          <a:xfrm>
            <a:off x="3683000" y="1028700"/>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5</a:t>
            </a:r>
            <a:endParaRPr kumimoji="0" lang="zh-TW" altLang="en-US" sz="1100" kern="0" dirty="0">
              <a:solidFill>
                <a:srgbClr val="000000"/>
              </a:solidFill>
              <a:latin typeface="Calibri" panose="020F0502020204030204"/>
            </a:endParaRPr>
          </a:p>
        </p:txBody>
      </p:sp>
      <p:sp>
        <p:nvSpPr>
          <p:cNvPr id="183" name="橢圓 182"/>
          <p:cNvSpPr/>
          <p:nvPr/>
        </p:nvSpPr>
        <p:spPr bwMode="auto">
          <a:xfrm>
            <a:off x="3421063" y="1468438"/>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6</a:t>
            </a:r>
            <a:endParaRPr kumimoji="0" lang="zh-TW" altLang="en-US" sz="1100" kern="0" dirty="0">
              <a:solidFill>
                <a:srgbClr val="000000"/>
              </a:solidFill>
              <a:latin typeface="Calibri" panose="020F0502020204030204"/>
            </a:endParaRPr>
          </a:p>
        </p:txBody>
      </p:sp>
      <p:sp>
        <p:nvSpPr>
          <p:cNvPr id="184" name="橢圓 183"/>
          <p:cNvSpPr/>
          <p:nvPr/>
        </p:nvSpPr>
        <p:spPr bwMode="auto">
          <a:xfrm>
            <a:off x="962025" y="2924175"/>
            <a:ext cx="198438" cy="223838"/>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7</a:t>
            </a:r>
            <a:endParaRPr kumimoji="0" lang="zh-TW" altLang="en-US" sz="1100" kern="0" dirty="0">
              <a:solidFill>
                <a:srgbClr val="000000"/>
              </a:solidFill>
              <a:latin typeface="Calibri" panose="020F0502020204030204"/>
            </a:endParaRPr>
          </a:p>
        </p:txBody>
      </p:sp>
      <p:sp>
        <p:nvSpPr>
          <p:cNvPr id="185" name="橢圓 184"/>
          <p:cNvSpPr/>
          <p:nvPr/>
        </p:nvSpPr>
        <p:spPr bwMode="auto">
          <a:xfrm>
            <a:off x="1238250" y="3502025"/>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8</a:t>
            </a:r>
            <a:endParaRPr kumimoji="0" lang="zh-TW" altLang="en-US" sz="1100" kern="0" dirty="0">
              <a:solidFill>
                <a:srgbClr val="000000"/>
              </a:solidFill>
              <a:latin typeface="Calibri" panose="020F0502020204030204"/>
            </a:endParaRPr>
          </a:p>
        </p:txBody>
      </p:sp>
      <p:sp>
        <p:nvSpPr>
          <p:cNvPr id="186" name="橢圓 185"/>
          <p:cNvSpPr/>
          <p:nvPr/>
        </p:nvSpPr>
        <p:spPr bwMode="auto">
          <a:xfrm>
            <a:off x="5343525" y="3175000"/>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9</a:t>
            </a:r>
            <a:endParaRPr kumimoji="0" lang="zh-TW" altLang="en-US" sz="1100" kern="0" dirty="0">
              <a:solidFill>
                <a:srgbClr val="000000"/>
              </a:solidFill>
              <a:latin typeface="Calibri" panose="020F0502020204030204"/>
            </a:endParaRPr>
          </a:p>
        </p:txBody>
      </p:sp>
      <p:sp>
        <p:nvSpPr>
          <p:cNvPr id="187" name="橢圓 186"/>
          <p:cNvSpPr/>
          <p:nvPr/>
        </p:nvSpPr>
        <p:spPr bwMode="auto">
          <a:xfrm>
            <a:off x="4684713" y="3913188"/>
            <a:ext cx="198437" cy="223837"/>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10</a:t>
            </a:r>
            <a:endParaRPr kumimoji="0" lang="zh-TW" altLang="en-US" sz="1100" kern="0" dirty="0">
              <a:solidFill>
                <a:srgbClr val="000000"/>
              </a:solidFill>
              <a:latin typeface="Calibri" panose="020F0502020204030204"/>
            </a:endParaRPr>
          </a:p>
        </p:txBody>
      </p:sp>
      <p:sp>
        <p:nvSpPr>
          <p:cNvPr id="188" name="橢圓 187"/>
          <p:cNvSpPr/>
          <p:nvPr/>
        </p:nvSpPr>
        <p:spPr bwMode="auto">
          <a:xfrm>
            <a:off x="5157788" y="4064000"/>
            <a:ext cx="198437"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11</a:t>
            </a:r>
            <a:endParaRPr kumimoji="0" lang="zh-TW" altLang="en-US" sz="1100" kern="0" dirty="0">
              <a:solidFill>
                <a:srgbClr val="000000"/>
              </a:solidFill>
              <a:latin typeface="Calibri" panose="020F0502020204030204"/>
            </a:endParaRPr>
          </a:p>
        </p:txBody>
      </p:sp>
      <p:sp>
        <p:nvSpPr>
          <p:cNvPr id="189" name="橢圓 188"/>
          <p:cNvSpPr/>
          <p:nvPr/>
        </p:nvSpPr>
        <p:spPr bwMode="auto">
          <a:xfrm>
            <a:off x="5146675" y="4903788"/>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12</a:t>
            </a:r>
            <a:endParaRPr kumimoji="0" lang="zh-TW" altLang="en-US" sz="1100" kern="0" dirty="0">
              <a:solidFill>
                <a:srgbClr val="000000"/>
              </a:solidFill>
              <a:latin typeface="Calibri" panose="020F0502020204030204"/>
            </a:endParaRPr>
          </a:p>
        </p:txBody>
      </p:sp>
      <p:sp>
        <p:nvSpPr>
          <p:cNvPr id="190" name="橢圓 189"/>
          <p:cNvSpPr/>
          <p:nvPr/>
        </p:nvSpPr>
        <p:spPr bwMode="auto">
          <a:xfrm>
            <a:off x="4965700" y="5649913"/>
            <a:ext cx="198438" cy="225425"/>
          </a:xfrm>
          <a:prstGeom prst="ellipse">
            <a:avLst/>
          </a:prstGeom>
          <a:noFill/>
          <a:ln w="12700" cap="flat" cmpd="sng" algn="ctr">
            <a:solidFill>
              <a:srgbClr val="000000"/>
            </a:solidFill>
            <a:prstDash val="solid"/>
            <a:miter lim="800000"/>
          </a:ln>
          <a:effectLst/>
        </p:spPr>
        <p:txBody>
          <a:bodyPr wrap="none" anchor="ctr"/>
          <a:lstStyle/>
          <a:p>
            <a:pPr algn="ctr" eaLnBrk="1" fontAlgn="auto" hangingPunct="1">
              <a:spcBef>
                <a:spcPts val="0"/>
              </a:spcBef>
              <a:spcAft>
                <a:spcPts val="0"/>
              </a:spcAft>
              <a:defRPr/>
            </a:pPr>
            <a:r>
              <a:rPr kumimoji="0" lang="en-US" altLang="zh-TW" sz="1100" kern="0" dirty="0">
                <a:solidFill>
                  <a:srgbClr val="000000"/>
                </a:solidFill>
                <a:latin typeface="Calibri" panose="020F0502020204030204"/>
              </a:rPr>
              <a:t>13</a:t>
            </a:r>
            <a:endParaRPr kumimoji="0" lang="zh-TW" altLang="en-US" sz="1100" kern="0" dirty="0">
              <a:solidFill>
                <a:srgbClr val="000000"/>
              </a:solidFill>
              <a:latin typeface="Calibri" panose="020F0502020204030204"/>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13770</TotalTime>
  <Words>9837</Words>
  <Application>Microsoft Office PowerPoint</Application>
  <PresentationFormat>如螢幕大小 (4:3)</PresentationFormat>
  <Paragraphs>1556</Paragraphs>
  <Slides>119</Slides>
  <Notes>9</Notes>
  <HiddenSlides>0</HiddenSlides>
  <MMClips>0</MMClips>
  <ScaleCrop>false</ScaleCrop>
  <HeadingPairs>
    <vt:vector size="8" baseType="variant">
      <vt:variant>
        <vt:lpstr>使用字型</vt:lpstr>
      </vt:variant>
      <vt:variant>
        <vt:i4>12</vt:i4>
      </vt:variant>
      <vt:variant>
        <vt:lpstr>佈景主題</vt:lpstr>
      </vt:variant>
      <vt:variant>
        <vt:i4>2</vt:i4>
      </vt:variant>
      <vt:variant>
        <vt:lpstr>內嵌 OLE 伺服程式</vt:lpstr>
      </vt:variant>
      <vt:variant>
        <vt:i4>1</vt:i4>
      </vt:variant>
      <vt:variant>
        <vt:lpstr>投影片標題</vt:lpstr>
      </vt:variant>
      <vt:variant>
        <vt:i4>119</vt:i4>
      </vt:variant>
    </vt:vector>
  </HeadingPairs>
  <TitlesOfParts>
    <vt:vector size="134" baseType="lpstr">
      <vt:lpstr>Monotype Sorts</vt:lpstr>
      <vt:lpstr>MS Gothic</vt:lpstr>
      <vt:lpstr>黑体</vt:lpstr>
      <vt:lpstr>SimSun</vt:lpstr>
      <vt:lpstr>新細明體</vt:lpstr>
      <vt:lpstr>Arial</vt:lpstr>
      <vt:lpstr>Calibri</vt:lpstr>
      <vt:lpstr>Comic Sans MS</vt:lpstr>
      <vt:lpstr>Symbol</vt:lpstr>
      <vt:lpstr>Tahoma</vt:lpstr>
      <vt:lpstr>Times New Roman</vt:lpstr>
      <vt:lpstr>Wingdings</vt:lpstr>
      <vt:lpstr>Textured</vt:lpstr>
      <vt:lpstr>自訂設計</vt:lpstr>
      <vt:lpstr>Visio</vt:lpstr>
      <vt:lpstr>Router Architecture</vt:lpstr>
      <vt:lpstr>Contents</vt:lpstr>
      <vt:lpstr>Router Overview</vt:lpstr>
      <vt:lpstr>Functions of a Router</vt:lpstr>
      <vt:lpstr>Functions of a Router</vt:lpstr>
      <vt:lpstr>Functions of a Router</vt:lpstr>
      <vt:lpstr>Functions of a Router</vt:lpstr>
      <vt:lpstr>Basic Forwarding Functions</vt:lpstr>
      <vt:lpstr>Basic Forwarding Functions</vt:lpstr>
      <vt:lpstr>Basic Forwarding Functions</vt:lpstr>
      <vt:lpstr>Basic Forwarding Functions</vt:lpstr>
      <vt:lpstr>Basic Forwarding Functions</vt:lpstr>
      <vt:lpstr>Basic Forwarding Functions</vt:lpstr>
      <vt:lpstr>Basic Forwarding Functions</vt:lpstr>
      <vt:lpstr>IP headers</vt:lpstr>
      <vt:lpstr>Complex Forwarding Functions</vt:lpstr>
      <vt:lpstr>Complex Forwarding Functions</vt:lpstr>
      <vt:lpstr>Complex Forwarding Functions</vt:lpstr>
      <vt:lpstr>Complex Forwarding Functions</vt:lpstr>
      <vt:lpstr>Control plane vs data plane </vt:lpstr>
      <vt:lpstr>Control plane: Routing Protocols</vt:lpstr>
      <vt:lpstr>Control plane: System Configuration</vt:lpstr>
      <vt:lpstr>Control plane: Router Management</vt:lpstr>
      <vt:lpstr>Routing Table vs Forwarding Table</vt:lpstr>
      <vt:lpstr>Routing Table vs Forwarding Table</vt:lpstr>
      <vt:lpstr>Routing Table vs Forwarding Table</vt:lpstr>
      <vt:lpstr>Performance of Routers</vt:lpstr>
      <vt:lpstr>Performance of Routers</vt:lpstr>
      <vt:lpstr>Performance of Routers</vt:lpstr>
      <vt:lpstr>Types of Routers</vt:lpstr>
      <vt:lpstr>Core Routers</vt:lpstr>
      <vt:lpstr>Core Routers</vt:lpstr>
      <vt:lpstr>Edge Routers</vt:lpstr>
      <vt:lpstr>Edge Routers</vt:lpstr>
      <vt:lpstr>Enterprise Routers</vt:lpstr>
      <vt:lpstr>Enterprise Routers</vt:lpstr>
      <vt:lpstr>Enterprise Routers</vt:lpstr>
      <vt:lpstr>Elements of a Router</vt:lpstr>
      <vt:lpstr>Elements of a Router</vt:lpstr>
      <vt:lpstr>PowerPoint 簡報</vt:lpstr>
      <vt:lpstr>Network Interface</vt:lpstr>
      <vt:lpstr>Forwarding Engine</vt:lpstr>
      <vt:lpstr>Queue Manager</vt:lpstr>
      <vt:lpstr>Traffic Manager</vt:lpstr>
      <vt:lpstr>Backplane</vt:lpstr>
      <vt:lpstr>Route Control Processor</vt:lpstr>
      <vt:lpstr>Architectural perspective</vt:lpstr>
      <vt:lpstr>Architectural perspective</vt:lpstr>
      <vt:lpstr>Architectural perspective</vt:lpstr>
      <vt:lpstr>Packet Flow</vt:lpstr>
      <vt:lpstr>Ingress Packet Processing</vt:lpstr>
      <vt:lpstr>Ingress Packet Processing</vt:lpstr>
      <vt:lpstr>Ingress Packet Processing</vt:lpstr>
      <vt:lpstr>Ingress Packet Processing</vt:lpstr>
      <vt:lpstr>egress Packet Processing</vt:lpstr>
      <vt:lpstr>egress Packet Processing</vt:lpstr>
      <vt:lpstr>Slow path vs Fast path</vt:lpstr>
      <vt:lpstr>Slow path vs Fast path</vt:lpstr>
      <vt:lpstr>PowerPoint 簡報</vt:lpstr>
      <vt:lpstr>Fast path functions</vt:lpstr>
      <vt:lpstr>IP HEADER PROCESSING</vt:lpstr>
      <vt:lpstr>IP HEADER PROCESSING</vt:lpstr>
      <vt:lpstr>IP HEADER PROCESSING</vt:lpstr>
      <vt:lpstr>PACKET FORWARDING</vt:lpstr>
      <vt:lpstr>PACKET CLASSIFICATION</vt:lpstr>
      <vt:lpstr>PACKET QUEUEING &amp; SCHEDULING</vt:lpstr>
      <vt:lpstr>Slow path functions</vt:lpstr>
      <vt:lpstr>Slow path functions</vt:lpstr>
      <vt:lpstr>Slow path functions</vt:lpstr>
      <vt:lpstr>Slow path functions</vt:lpstr>
      <vt:lpstr>Slow path functions</vt:lpstr>
      <vt:lpstr>Router Architectures</vt:lpstr>
      <vt:lpstr>Router Architectures</vt:lpstr>
      <vt:lpstr>Generic Router Architecture</vt:lpstr>
      <vt:lpstr>Generic Router Architecture</vt:lpstr>
      <vt:lpstr>First Generation Routers</vt:lpstr>
      <vt:lpstr>First Generation Routers</vt:lpstr>
      <vt:lpstr>First Generation Routers</vt:lpstr>
      <vt:lpstr>Second Generation Routers</vt:lpstr>
      <vt:lpstr>Another 2nd Generation Router</vt:lpstr>
      <vt:lpstr>PowerPoint 簡報</vt:lpstr>
      <vt:lpstr>Third Generation Routers</vt:lpstr>
      <vt:lpstr>PowerPoint 簡報</vt:lpstr>
      <vt:lpstr>Fourth Generation Routers Cisco Carrier Routing System (CRS) as an example</vt:lpstr>
      <vt:lpstr>Fourth Generation Routers Cisco Carrier Routing System (CRS) as an example</vt:lpstr>
      <vt:lpstr>Fourth Generation Routers Cisco Carrier Routing System (CRS) as an example</vt:lpstr>
      <vt:lpstr>Alcatel-Lucent Core routers</vt:lpstr>
      <vt:lpstr>FP network processor</vt:lpstr>
      <vt:lpstr>FP network processor</vt:lpstr>
      <vt:lpstr>Innovation #1:  Each Line Card Has a forwarding Table</vt:lpstr>
      <vt:lpstr>Innovation #2: Switched Backplane</vt:lpstr>
      <vt:lpstr>PowerPoint 簡報</vt:lpstr>
      <vt:lpstr>Shared CPU Architecture</vt:lpstr>
      <vt:lpstr>Shared CPU Architecture</vt:lpstr>
      <vt:lpstr>Shared CPU Architecture</vt:lpstr>
      <vt:lpstr>Shared CPU Architecture with cache</vt:lpstr>
      <vt:lpstr>PowerPoint 簡報</vt:lpstr>
      <vt:lpstr>Shared Forwarding Engine Architecture</vt:lpstr>
      <vt:lpstr>PowerPoint 簡報</vt:lpstr>
      <vt:lpstr>Shared Forwarding Engine Architecture</vt:lpstr>
      <vt:lpstr>Shared Forwarding Engine Architecture</vt:lpstr>
      <vt:lpstr>Shared Forwarding Engine with switched fabric</vt:lpstr>
      <vt:lpstr>PowerPoint 簡報</vt:lpstr>
      <vt:lpstr>Shared Nothing Architectures</vt:lpstr>
      <vt:lpstr>PowerPoint 簡報</vt:lpstr>
      <vt:lpstr>Clustered Architectures</vt:lpstr>
      <vt:lpstr>Clustered Architectures</vt:lpstr>
      <vt:lpstr>Clustered Architectures</vt:lpstr>
      <vt:lpstr>Clustered Architectures</vt:lpstr>
      <vt:lpstr>PowerPoint 簡報</vt:lpstr>
      <vt:lpstr>Slotted Chassis</vt:lpstr>
      <vt:lpstr>PowerPoint 簡報</vt:lpstr>
      <vt:lpstr>PowerPoint 簡報</vt:lpstr>
      <vt:lpstr>PowerPoint 簡報</vt:lpstr>
      <vt:lpstr>Multiprocessor Router Architectures</vt:lpstr>
      <vt:lpstr>SMP Router Architecture</vt:lpstr>
      <vt:lpstr>CC-NUMA Router Architecture</vt:lpstr>
      <vt:lpstr>NetFPGA-1G Reference Router</vt:lpstr>
      <vt:lpstr>NetFPGA-SUME Reference Router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ASUS</dc:creator>
  <cp:lastModifiedBy>ykchang</cp:lastModifiedBy>
  <cp:revision>201</cp:revision>
  <dcterms:created xsi:type="dcterms:W3CDTF">2011-02-26T13:37:18Z</dcterms:created>
  <dcterms:modified xsi:type="dcterms:W3CDTF">2018-03-20T05:57:47Z</dcterms:modified>
</cp:coreProperties>
</file>